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58" r:id="rId5"/>
    <p:sldMasterId id="2147493465" r:id="rId6"/>
    <p:sldMasterId id="2147493472" r:id="rId7"/>
    <p:sldMasterId id="2147493479" r:id="rId8"/>
    <p:sldMasterId id="2147493486" r:id="rId9"/>
    <p:sldMasterId id="2147493493" r:id="rId10"/>
    <p:sldMasterId id="2147493500" r:id="rId11"/>
    <p:sldMasterId id="2147493507" r:id="rId12"/>
  </p:sldMasterIdLst>
  <p:notesMasterIdLst>
    <p:notesMasterId r:id="rId93"/>
  </p:notesMasterIdLst>
  <p:sldIdLst>
    <p:sldId id="306" r:id="rId13"/>
    <p:sldId id="307" r:id="rId14"/>
    <p:sldId id="308" r:id="rId15"/>
    <p:sldId id="309" r:id="rId16"/>
    <p:sldId id="310"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388" r:id="rId46"/>
    <p:sldId id="389" r:id="rId47"/>
    <p:sldId id="340" r:id="rId48"/>
    <p:sldId id="372" r:id="rId49"/>
    <p:sldId id="373" r:id="rId50"/>
    <p:sldId id="374" r:id="rId51"/>
    <p:sldId id="375" r:id="rId52"/>
    <p:sldId id="376" r:id="rId53"/>
    <p:sldId id="377" r:id="rId54"/>
    <p:sldId id="378" r:id="rId55"/>
    <p:sldId id="387" r:id="rId56"/>
    <p:sldId id="351" r:id="rId57"/>
    <p:sldId id="352" r:id="rId58"/>
    <p:sldId id="353" r:id="rId59"/>
    <p:sldId id="354" r:id="rId60"/>
    <p:sldId id="355" r:id="rId61"/>
    <p:sldId id="356" r:id="rId62"/>
    <p:sldId id="357" r:id="rId63"/>
    <p:sldId id="349" r:id="rId64"/>
    <p:sldId id="398" r:id="rId65"/>
    <p:sldId id="358" r:id="rId66"/>
    <p:sldId id="399" r:id="rId67"/>
    <p:sldId id="390" r:id="rId68"/>
    <p:sldId id="397" r:id="rId69"/>
    <p:sldId id="391" r:id="rId70"/>
    <p:sldId id="395" r:id="rId71"/>
    <p:sldId id="392" r:id="rId72"/>
    <p:sldId id="394" r:id="rId73"/>
    <p:sldId id="360" r:id="rId74"/>
    <p:sldId id="361" r:id="rId75"/>
    <p:sldId id="362" r:id="rId76"/>
    <p:sldId id="363" r:id="rId77"/>
    <p:sldId id="364" r:id="rId78"/>
    <p:sldId id="365" r:id="rId79"/>
    <p:sldId id="366" r:id="rId80"/>
    <p:sldId id="367" r:id="rId81"/>
    <p:sldId id="368" r:id="rId82"/>
    <p:sldId id="369" r:id="rId83"/>
    <p:sldId id="370" r:id="rId84"/>
    <p:sldId id="371" r:id="rId85"/>
    <p:sldId id="379" r:id="rId86"/>
    <p:sldId id="380" r:id="rId87"/>
    <p:sldId id="381" r:id="rId88"/>
    <p:sldId id="383" r:id="rId89"/>
    <p:sldId id="384" r:id="rId90"/>
    <p:sldId id="385" r:id="rId91"/>
    <p:sldId id="386" r:id="rId92"/>
  </p:sldIdLst>
  <p:sldSz cx="12193588" cy="6858000"/>
  <p:notesSz cx="6858000" cy="9144000"/>
  <p:defaultTex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8DC9"/>
    <a:srgbClr val="00B0CA"/>
    <a:srgbClr val="0080C7"/>
    <a:srgbClr val="02B0CA"/>
    <a:srgbClr val="CCD5EA"/>
    <a:srgbClr val="00DDFF"/>
    <a:srgbClr val="0093FF"/>
    <a:srgbClr val="E73A1C"/>
    <a:srgbClr val="51D5E1"/>
    <a:srgbClr val="49BBC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90" autoAdjust="0"/>
    <p:restoredTop sz="90198" autoAdjust="0"/>
  </p:normalViewPr>
  <p:slideViewPr>
    <p:cSldViewPr snapToGrid="0" snapToObjects="1">
      <p:cViewPr varScale="1">
        <p:scale>
          <a:sx n="100" d="100"/>
          <a:sy n="100" d="100"/>
        </p:scale>
        <p:origin x="486" y="90"/>
      </p:cViewPr>
      <p:guideLst>
        <p:guide orient="horz" pos="2160"/>
        <p:guide pos="3841"/>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presProps" Target="presProp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notesMaster" Target="notesMasters/notesMaster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A7C38-D957-4983-B3FC-CEDDEECAE221}" type="datetimeFigureOut">
              <a:rPr lang="zh-CN" altLang="en-US" smtClean="0"/>
              <a:t>2022/11/10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F6A25E-8950-4A49-94D1-A462097B5F70}" type="slidenum">
              <a:rPr lang="zh-CN" altLang="en-US" smtClean="0"/>
              <a:t>‹#›</a:t>
            </a:fld>
            <a:endParaRPr lang="zh-CN" altLang="en-US"/>
          </a:p>
        </p:txBody>
      </p:sp>
    </p:spTree>
    <p:extLst>
      <p:ext uri="{BB962C8B-B14F-4D97-AF65-F5344CB8AC3E}">
        <p14:creationId xmlns:p14="http://schemas.microsoft.com/office/powerpoint/2010/main" val="2229514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F6A25E-8950-4A49-94D1-A462097B5F70}" type="slidenum">
              <a:rPr lang="zh-CN" altLang="en-US" smtClean="0"/>
              <a:t>1</a:t>
            </a:fld>
            <a:endParaRPr lang="zh-CN" altLang="en-US"/>
          </a:p>
        </p:txBody>
      </p:sp>
    </p:spTree>
    <p:extLst>
      <p:ext uri="{BB962C8B-B14F-4D97-AF65-F5344CB8AC3E}">
        <p14:creationId xmlns:p14="http://schemas.microsoft.com/office/powerpoint/2010/main" val="190695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F6A25E-8950-4A49-94D1-A462097B5F70}" type="slidenum">
              <a:rPr lang="zh-CN" altLang="en-US" smtClean="0"/>
              <a:t>58</a:t>
            </a:fld>
            <a:endParaRPr lang="zh-CN" altLang="en-US"/>
          </a:p>
        </p:txBody>
      </p:sp>
    </p:spTree>
    <p:extLst>
      <p:ext uri="{BB962C8B-B14F-4D97-AF65-F5344CB8AC3E}">
        <p14:creationId xmlns:p14="http://schemas.microsoft.com/office/powerpoint/2010/main" val="265263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F6A25E-8950-4A49-94D1-A462097B5F70}" type="slidenum">
              <a:rPr lang="zh-CN" altLang="en-US" smtClean="0"/>
              <a:t>66</a:t>
            </a:fld>
            <a:endParaRPr lang="zh-CN" altLang="en-US"/>
          </a:p>
        </p:txBody>
      </p:sp>
    </p:spTree>
    <p:extLst>
      <p:ext uri="{BB962C8B-B14F-4D97-AF65-F5344CB8AC3E}">
        <p14:creationId xmlns:p14="http://schemas.microsoft.com/office/powerpoint/2010/main" val="88709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F6A25E-8950-4A49-94D1-A462097B5F70}" type="slidenum">
              <a:rPr lang="zh-CN" altLang="en-US" smtClean="0"/>
              <a:t>3</a:t>
            </a:fld>
            <a:endParaRPr lang="zh-CN" altLang="en-US"/>
          </a:p>
        </p:txBody>
      </p:sp>
    </p:spTree>
    <p:extLst>
      <p:ext uri="{BB962C8B-B14F-4D97-AF65-F5344CB8AC3E}">
        <p14:creationId xmlns:p14="http://schemas.microsoft.com/office/powerpoint/2010/main" val="2058776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F6A25E-8950-4A49-94D1-A462097B5F70}" type="slidenum">
              <a:rPr lang="zh-CN" altLang="en-US" smtClean="0"/>
              <a:t>34</a:t>
            </a:fld>
            <a:endParaRPr lang="zh-CN" altLang="en-US"/>
          </a:p>
        </p:txBody>
      </p:sp>
    </p:spTree>
    <p:extLst>
      <p:ext uri="{BB962C8B-B14F-4D97-AF65-F5344CB8AC3E}">
        <p14:creationId xmlns:p14="http://schemas.microsoft.com/office/powerpoint/2010/main" val="3357579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E6F6A25E-8950-4A49-94D1-A462097B5F70}" type="slidenum">
              <a:rPr lang="zh-CN" altLang="en-US" smtClean="0"/>
              <a:t>35</a:t>
            </a:fld>
            <a:endParaRPr lang="zh-CN" altLang="en-US"/>
          </a:p>
        </p:txBody>
      </p:sp>
    </p:spTree>
    <p:extLst>
      <p:ext uri="{BB962C8B-B14F-4D97-AF65-F5344CB8AC3E}">
        <p14:creationId xmlns:p14="http://schemas.microsoft.com/office/powerpoint/2010/main" val="2556184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F6A25E-8950-4A49-94D1-A462097B5F70}" type="slidenum">
              <a:rPr lang="zh-CN" altLang="en-US" smtClean="0"/>
              <a:t>36</a:t>
            </a:fld>
            <a:endParaRPr lang="zh-CN" altLang="en-US"/>
          </a:p>
        </p:txBody>
      </p:sp>
    </p:spTree>
    <p:extLst>
      <p:ext uri="{BB962C8B-B14F-4D97-AF65-F5344CB8AC3E}">
        <p14:creationId xmlns:p14="http://schemas.microsoft.com/office/powerpoint/2010/main" val="395100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6F6A25E-8950-4A49-94D1-A462097B5F70}" type="slidenum">
              <a:rPr lang="zh-CN" altLang="en-US" smtClean="0"/>
              <a:t>53</a:t>
            </a:fld>
            <a:endParaRPr lang="zh-CN" altLang="en-US"/>
          </a:p>
        </p:txBody>
      </p:sp>
    </p:spTree>
    <p:extLst>
      <p:ext uri="{BB962C8B-B14F-4D97-AF65-F5344CB8AC3E}">
        <p14:creationId xmlns:p14="http://schemas.microsoft.com/office/powerpoint/2010/main" val="2113222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6F6A25E-8950-4A49-94D1-A462097B5F70}" type="slidenum">
              <a:rPr lang="zh-CN" altLang="en-US" smtClean="0"/>
              <a:t>55</a:t>
            </a:fld>
            <a:endParaRPr lang="zh-CN" altLang="en-US"/>
          </a:p>
        </p:txBody>
      </p:sp>
    </p:spTree>
    <p:extLst>
      <p:ext uri="{BB962C8B-B14F-4D97-AF65-F5344CB8AC3E}">
        <p14:creationId xmlns:p14="http://schemas.microsoft.com/office/powerpoint/2010/main" val="3495630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F6A25E-8950-4A49-94D1-A462097B5F70}" type="slidenum">
              <a:rPr lang="zh-CN" altLang="en-US" smtClean="0"/>
              <a:t>56</a:t>
            </a:fld>
            <a:endParaRPr lang="zh-CN" altLang="en-US"/>
          </a:p>
        </p:txBody>
      </p:sp>
    </p:spTree>
    <p:extLst>
      <p:ext uri="{BB962C8B-B14F-4D97-AF65-F5344CB8AC3E}">
        <p14:creationId xmlns:p14="http://schemas.microsoft.com/office/powerpoint/2010/main" val="1286178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6F6A25E-8950-4A49-94D1-A462097B5F70}" type="slidenum">
              <a:rPr lang="zh-CN" altLang="en-US" smtClean="0"/>
              <a:t>57</a:t>
            </a:fld>
            <a:endParaRPr lang="zh-CN" altLang="en-US"/>
          </a:p>
        </p:txBody>
      </p:sp>
    </p:spTree>
    <p:extLst>
      <p:ext uri="{BB962C8B-B14F-4D97-AF65-F5344CB8AC3E}">
        <p14:creationId xmlns:p14="http://schemas.microsoft.com/office/powerpoint/2010/main" val="701671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8" y="0"/>
            <a:ext cx="12188952" cy="6858000"/>
          </a:xfrm>
          <a:prstGeom prst="rect">
            <a:avLst/>
          </a:prstGeom>
        </p:spPr>
      </p:pic>
    </p:spTree>
    <p:extLst>
      <p:ext uri="{BB962C8B-B14F-4D97-AF65-F5344CB8AC3E}">
        <p14:creationId xmlns:p14="http://schemas.microsoft.com/office/powerpoint/2010/main" val="2221537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E34E4615-3818-4018-A41A-58EF684D8B07}"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3"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4"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EA58C3E8-0D41-432B-9225-4BED975F11A9}"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910077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3C1956B-7695-426F-8469-0383E183A783}"/>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263C3563-12CA-4F29-B2B5-F79DDF27590C}"/>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02985E14-92A6-460C-B815-2549CB937553}"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464291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041BA10-DF20-4571-A02E-6AB9FA4580B4}"/>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38BC51C0-6A74-45E0-AFD3-E5C0E19E36BD}"/>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DCAF03F8-FED1-4464-B280-A3DBD1F43B38}"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983906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26A4AFC2-0833-4751-A1A4-BA3236DB54DC}"/>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EA20C39C-92D7-456C-ACA2-D6FF3A41E15F}"/>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7A5344F9-4609-4F8A-ADDB-60B75C604650}"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36852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F9638CB2-63A0-4A50-922C-F3E5A0B72886}"/>
              </a:ext>
            </a:extLst>
          </p:cNvPr>
          <p:cNvSpPr/>
          <p:nvPr/>
        </p:nvSpPr>
        <p:spPr>
          <a:xfrm>
            <a:off x="0" y="4664075"/>
            <a:ext cx="12202056"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grpSp>
        <p:nvGrpSpPr>
          <p:cNvPr id="5" name="群組 16"/>
          <p:cNvGrpSpPr>
            <a:grpSpLocks/>
          </p:cNvGrpSpPr>
          <p:nvPr/>
        </p:nvGrpSpPr>
        <p:grpSpPr bwMode="auto">
          <a:xfrm>
            <a:off x="-4233" y="4953000"/>
            <a:ext cx="12197822" cy="1911350"/>
            <a:chOff x="-3765" y="4832896"/>
            <a:chExt cx="9147765" cy="2032192"/>
          </a:xfrm>
        </p:grpSpPr>
        <p:sp>
          <p:nvSpPr>
            <p:cNvPr id="6" name="手繪多邊形 5">
              <a:extLst>
                <a:ext uri="{FF2B5EF4-FFF2-40B4-BE49-F238E27FC236}">
                  <a16:creationId xmlns:a16="http://schemas.microsoft.com/office/drawing/2014/main" id="{F6183936-3DBD-49BF-B09E-1BE4A855D2DA}"/>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7" name="手繪多邊形 19"/>
            <p:cNvSpPr>
              <a:spLocks/>
            </p:cNvSpPr>
            <p:nvPr/>
          </p:nvSpPr>
          <p:spPr bwMode="auto">
            <a:xfrm>
              <a:off x="35926" y="5135025"/>
              <a:ext cx="9108074" cy="838869"/>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8" name="手繪多邊形 7">
              <a:extLst>
                <a:ext uri="{FF2B5EF4-FFF2-40B4-BE49-F238E27FC236}">
                  <a16:creationId xmlns:a16="http://schemas.microsoft.com/office/drawing/2014/main" id="{E486F8B1-435A-460E-8D4C-846336833807}"/>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0" name="直線接點 9">
              <a:extLst>
                <a:ext uri="{FF2B5EF4-FFF2-40B4-BE49-F238E27FC236}">
                  <a16:creationId xmlns:a16="http://schemas.microsoft.com/office/drawing/2014/main" id="{D7880181-949D-4E5E-B6E0-827E3E93E5AA}"/>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標題 8"/>
          <p:cNvSpPr>
            <a:spLocks noGrp="1"/>
          </p:cNvSpPr>
          <p:nvPr>
            <p:ph type="ctrTitle"/>
          </p:nvPr>
        </p:nvSpPr>
        <p:spPr>
          <a:xfrm>
            <a:off x="914519" y="1752602"/>
            <a:ext cx="10364550" cy="1829761"/>
          </a:xfrm>
        </p:spPr>
        <p:txBody>
          <a:bodyPr anchor="b"/>
          <a:lstStyle>
            <a:lvl1pPr algn="r">
              <a:defRPr sz="4800" b="1">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extLst/>
          </a:lstStyle>
          <a:p>
            <a:r>
              <a:rPr lang="zh-TW" altLang="en-US" dirty="0"/>
              <a:t>按一下以編輯母片標題樣式</a:t>
            </a:r>
            <a:endParaRPr lang="en-US" dirty="0"/>
          </a:p>
        </p:txBody>
      </p:sp>
      <p:sp>
        <p:nvSpPr>
          <p:cNvPr id="17" name="副標題 16"/>
          <p:cNvSpPr>
            <a:spLocks noGrp="1"/>
          </p:cNvSpPr>
          <p:nvPr>
            <p:ph type="subTitle" idx="1"/>
          </p:nvPr>
        </p:nvSpPr>
        <p:spPr>
          <a:xfrm>
            <a:off x="914519" y="3611607"/>
            <a:ext cx="10364550" cy="1199704"/>
          </a:xfrm>
        </p:spPr>
        <p:txBody>
          <a:bodyPr lIns="45720" rIns="45720"/>
          <a:lstStyle>
            <a:lvl1pPr marL="0" marR="64008" indent="0" algn="r">
              <a:buNone/>
              <a:defRPr>
                <a:solidFill>
                  <a:schemeClr val="tx2"/>
                </a:solidFill>
                <a:latin typeface="Times New Roman" pitchFamily="18" charset="0"/>
                <a:ea typeface="標楷體" pitchFamily="65" charset="-120"/>
                <a:cs typeface="Times New Roman"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11" name="日期版面配置區 29">
            <a:extLst>
              <a:ext uri="{FF2B5EF4-FFF2-40B4-BE49-F238E27FC236}">
                <a16:creationId xmlns:a16="http://schemas.microsoft.com/office/drawing/2014/main" id="{2847FF93-A268-4067-8ED5-49B9D537B897}"/>
              </a:ext>
            </a:extLst>
          </p:cNvPr>
          <p:cNvSpPr>
            <a:spLocks noGrp="1"/>
          </p:cNvSpPr>
          <p:nvPr>
            <p:ph type="dt" sz="half" idx="10"/>
          </p:nvPr>
        </p:nvSpPr>
        <p:spPr/>
        <p:txBody>
          <a:bodyPr/>
          <a:lstStyle>
            <a:lvl1pPr>
              <a:defRPr>
                <a:solidFill>
                  <a:srgbClr val="FFFFFF"/>
                </a:solidFill>
              </a:defRPr>
            </a:lvl1pPr>
            <a:extLst/>
          </a:lstStyle>
          <a:p>
            <a:pPr defTabSz="914400" fontAlgn="base">
              <a:spcBef>
                <a:spcPct val="0"/>
              </a:spcBef>
              <a:spcAft>
                <a:spcPct val="0"/>
              </a:spcAft>
              <a:defRPr/>
            </a:pPr>
            <a:fld id="{1A989E4F-5E60-44D7-BB62-4B4C99916E35}" type="datetime4">
              <a:rPr lang="en-US" smtClean="0"/>
              <a:pPr defTabSz="914400" fontAlgn="base">
                <a:spcBef>
                  <a:spcPct val="0"/>
                </a:spcBef>
                <a:spcAft>
                  <a:spcPct val="0"/>
                </a:spcAft>
                <a:defRPr/>
              </a:pPr>
              <a:t>November 10, 2022</a:t>
            </a:fld>
            <a:endParaRPr lang="en-US" dirty="0"/>
          </a:p>
        </p:txBody>
      </p:sp>
      <p:sp>
        <p:nvSpPr>
          <p:cNvPr id="12" name="頁尾版面配置區 18">
            <a:extLst>
              <a:ext uri="{FF2B5EF4-FFF2-40B4-BE49-F238E27FC236}">
                <a16:creationId xmlns:a16="http://schemas.microsoft.com/office/drawing/2014/main" id="{7A7381FA-0894-4A1E-A864-3875E3058812}"/>
              </a:ext>
            </a:extLst>
          </p:cNvPr>
          <p:cNvSpPr>
            <a:spLocks noGrp="1"/>
          </p:cNvSpPr>
          <p:nvPr>
            <p:ph type="ftr" sz="quarter" idx="11"/>
          </p:nvPr>
        </p:nvSpPr>
        <p:spPr/>
        <p:txBody>
          <a:bodyPr/>
          <a:lstStyle>
            <a:lvl1pPr>
              <a:defRPr>
                <a:solidFill>
                  <a:schemeClr val="accent1">
                    <a:tint val="20000"/>
                  </a:schemeClr>
                </a:solidFill>
              </a:defRPr>
            </a:lvl1pPr>
            <a:extLst/>
          </a:lstStyle>
          <a:p>
            <a:pPr defTabSz="914400" fontAlgn="base">
              <a:spcBef>
                <a:spcPct val="0"/>
              </a:spcBef>
              <a:spcAft>
                <a:spcPct val="0"/>
              </a:spcAft>
              <a:defRPr/>
            </a:pPr>
            <a:endParaRPr lang="en-US" dirty="0">
              <a:solidFill>
                <a:srgbClr val="2DA2BF">
                  <a:tint val="20000"/>
                </a:srgbClr>
              </a:solidFill>
            </a:endParaRPr>
          </a:p>
        </p:txBody>
      </p:sp>
      <p:sp>
        <p:nvSpPr>
          <p:cNvPr id="13" name="投影片編號版面配置區 26">
            <a:extLst>
              <a:ext uri="{FF2B5EF4-FFF2-40B4-BE49-F238E27FC236}">
                <a16:creationId xmlns:a16="http://schemas.microsoft.com/office/drawing/2014/main" id="{71B18097-3A47-4901-BFB0-275A2D2BA9BE}"/>
              </a:ext>
            </a:extLst>
          </p:cNvPr>
          <p:cNvSpPr>
            <a:spLocks noGrp="1"/>
          </p:cNvSpPr>
          <p:nvPr>
            <p:ph type="sldNum" sz="quarter" idx="12"/>
          </p:nvPr>
        </p:nvSpPr>
        <p:spPr/>
        <p:txBody>
          <a:bodyPr/>
          <a:lstStyle>
            <a:lvl1pPr>
              <a:defRPr>
                <a:solidFill>
                  <a:srgbClr val="FFFFFF"/>
                </a:solidFill>
              </a:defRPr>
            </a:lvl1pPr>
          </a:lstStyle>
          <a:p>
            <a:pPr defTabSz="914400" fontAlgn="base">
              <a:spcBef>
                <a:spcPct val="0"/>
              </a:spcBef>
              <a:spcAft>
                <a:spcPct val="0"/>
              </a:spcAft>
              <a:defRPr/>
            </a:pPr>
            <a:fld id="{87856B6C-6D23-438F-80BF-C55C7A1E3D37}" type="slidenum">
              <a:rPr lang="en-US" altLang="zh-TW" smtClean="0">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9217674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Times New Roman" pitchFamily="18" charset="0"/>
                <a:cs typeface="Times New Roman" pitchFamily="18" charset="0"/>
              </a:defRPr>
            </a:lvl1pPr>
            <a:extLst/>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標題 6"/>
          <p:cNvSpPr>
            <a:spLocks noGrp="1"/>
          </p:cNvSpPr>
          <p:nvPr>
            <p:ph type="title"/>
          </p:nvPr>
        </p:nvSpPr>
        <p:spPr/>
        <p:txBody>
          <a:bodyPr rtlCol="0"/>
          <a:lstStyle/>
          <a:p>
            <a:r>
              <a:rPr lang="zh-TW" altLang="en-US"/>
              <a:t>按一下以編輯母片標題樣式</a:t>
            </a:r>
            <a:endParaRPr lang="en-US"/>
          </a:p>
        </p:txBody>
      </p:sp>
      <p:sp>
        <p:nvSpPr>
          <p:cNvPr id="4"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53ADAC75-1C96-47BD-A8C8-09B9A49B0CFB}"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5"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6"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8079B220-D25D-4616-BB97-1FEBFF21AD2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236205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E34E4615-3818-4018-A41A-58EF684D8B07}"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3"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4"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EA58C3E8-0D41-432B-9225-4BED975F11A9}"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560763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3C1956B-7695-426F-8469-0383E183A783}"/>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263C3563-12CA-4F29-B2B5-F79DDF27590C}"/>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02985E14-92A6-460C-B815-2549CB937553}"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4051760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041BA10-DF20-4571-A02E-6AB9FA4580B4}"/>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38BC51C0-6A74-45E0-AFD3-E5C0E19E36BD}"/>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DCAF03F8-FED1-4464-B280-A3DBD1F43B38}"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482548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26A4AFC2-0833-4751-A1A4-BA3236DB54DC}"/>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EA20C39C-92D7-456C-ACA2-D6FF3A41E15F}"/>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7A5344F9-4609-4F8A-ADDB-60B75C604650}"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982853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F9638CB2-63A0-4A50-922C-F3E5A0B72886}"/>
              </a:ext>
            </a:extLst>
          </p:cNvPr>
          <p:cNvSpPr/>
          <p:nvPr/>
        </p:nvSpPr>
        <p:spPr>
          <a:xfrm>
            <a:off x="0" y="4664075"/>
            <a:ext cx="12202056"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grpSp>
        <p:nvGrpSpPr>
          <p:cNvPr id="5" name="群組 16"/>
          <p:cNvGrpSpPr>
            <a:grpSpLocks/>
          </p:cNvGrpSpPr>
          <p:nvPr/>
        </p:nvGrpSpPr>
        <p:grpSpPr bwMode="auto">
          <a:xfrm>
            <a:off x="-4233" y="4953000"/>
            <a:ext cx="12197822" cy="1911350"/>
            <a:chOff x="-3765" y="4832896"/>
            <a:chExt cx="9147765" cy="2032192"/>
          </a:xfrm>
        </p:grpSpPr>
        <p:sp>
          <p:nvSpPr>
            <p:cNvPr id="6" name="手繪多邊形 5">
              <a:extLst>
                <a:ext uri="{FF2B5EF4-FFF2-40B4-BE49-F238E27FC236}">
                  <a16:creationId xmlns:a16="http://schemas.microsoft.com/office/drawing/2014/main" id="{F6183936-3DBD-49BF-B09E-1BE4A855D2DA}"/>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7" name="手繪多邊形 19"/>
            <p:cNvSpPr>
              <a:spLocks/>
            </p:cNvSpPr>
            <p:nvPr/>
          </p:nvSpPr>
          <p:spPr bwMode="auto">
            <a:xfrm>
              <a:off x="35926" y="5135025"/>
              <a:ext cx="9108074" cy="838869"/>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8" name="手繪多邊形 7">
              <a:extLst>
                <a:ext uri="{FF2B5EF4-FFF2-40B4-BE49-F238E27FC236}">
                  <a16:creationId xmlns:a16="http://schemas.microsoft.com/office/drawing/2014/main" id="{E486F8B1-435A-460E-8D4C-846336833807}"/>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0" name="直線接點 9">
              <a:extLst>
                <a:ext uri="{FF2B5EF4-FFF2-40B4-BE49-F238E27FC236}">
                  <a16:creationId xmlns:a16="http://schemas.microsoft.com/office/drawing/2014/main" id="{D7880181-949D-4E5E-B6E0-827E3E93E5AA}"/>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標題 8"/>
          <p:cNvSpPr>
            <a:spLocks noGrp="1"/>
          </p:cNvSpPr>
          <p:nvPr>
            <p:ph type="ctrTitle"/>
          </p:nvPr>
        </p:nvSpPr>
        <p:spPr>
          <a:xfrm>
            <a:off x="914519" y="1752602"/>
            <a:ext cx="10364550" cy="1829761"/>
          </a:xfrm>
        </p:spPr>
        <p:txBody>
          <a:bodyPr anchor="b"/>
          <a:lstStyle>
            <a:lvl1pPr algn="r">
              <a:defRPr sz="4800" b="1">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extLst/>
          </a:lstStyle>
          <a:p>
            <a:r>
              <a:rPr lang="zh-TW" altLang="en-US" dirty="0"/>
              <a:t>按一下以編輯母片標題樣式</a:t>
            </a:r>
            <a:endParaRPr lang="en-US" dirty="0"/>
          </a:p>
        </p:txBody>
      </p:sp>
      <p:sp>
        <p:nvSpPr>
          <p:cNvPr id="17" name="副標題 16"/>
          <p:cNvSpPr>
            <a:spLocks noGrp="1"/>
          </p:cNvSpPr>
          <p:nvPr>
            <p:ph type="subTitle" idx="1"/>
          </p:nvPr>
        </p:nvSpPr>
        <p:spPr>
          <a:xfrm>
            <a:off x="914519" y="3611607"/>
            <a:ext cx="10364550" cy="1199704"/>
          </a:xfrm>
        </p:spPr>
        <p:txBody>
          <a:bodyPr lIns="45720" rIns="45720"/>
          <a:lstStyle>
            <a:lvl1pPr marL="0" marR="64008" indent="0" algn="r">
              <a:buNone/>
              <a:defRPr>
                <a:solidFill>
                  <a:schemeClr val="tx2"/>
                </a:solidFill>
                <a:latin typeface="Times New Roman" pitchFamily="18" charset="0"/>
                <a:ea typeface="標楷體" pitchFamily="65" charset="-120"/>
                <a:cs typeface="Times New Roman"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11" name="日期版面配置區 29">
            <a:extLst>
              <a:ext uri="{FF2B5EF4-FFF2-40B4-BE49-F238E27FC236}">
                <a16:creationId xmlns:a16="http://schemas.microsoft.com/office/drawing/2014/main" id="{2847FF93-A268-4067-8ED5-49B9D537B897}"/>
              </a:ext>
            </a:extLst>
          </p:cNvPr>
          <p:cNvSpPr>
            <a:spLocks noGrp="1"/>
          </p:cNvSpPr>
          <p:nvPr>
            <p:ph type="dt" sz="half" idx="10"/>
          </p:nvPr>
        </p:nvSpPr>
        <p:spPr/>
        <p:txBody>
          <a:bodyPr/>
          <a:lstStyle>
            <a:lvl1pPr>
              <a:defRPr>
                <a:solidFill>
                  <a:srgbClr val="FFFFFF"/>
                </a:solidFill>
              </a:defRPr>
            </a:lvl1pPr>
            <a:extLst/>
          </a:lstStyle>
          <a:p>
            <a:pPr defTabSz="914400" fontAlgn="base">
              <a:spcBef>
                <a:spcPct val="0"/>
              </a:spcBef>
              <a:spcAft>
                <a:spcPct val="0"/>
              </a:spcAft>
              <a:defRPr/>
            </a:pPr>
            <a:fld id="{1A989E4F-5E60-44D7-BB62-4B4C99916E35}" type="datetime4">
              <a:rPr lang="en-US" smtClean="0"/>
              <a:pPr defTabSz="914400" fontAlgn="base">
                <a:spcBef>
                  <a:spcPct val="0"/>
                </a:spcBef>
                <a:spcAft>
                  <a:spcPct val="0"/>
                </a:spcAft>
                <a:defRPr/>
              </a:pPr>
              <a:t>November 10, 2022</a:t>
            </a:fld>
            <a:endParaRPr lang="en-US" dirty="0"/>
          </a:p>
        </p:txBody>
      </p:sp>
      <p:sp>
        <p:nvSpPr>
          <p:cNvPr id="12" name="頁尾版面配置區 18">
            <a:extLst>
              <a:ext uri="{FF2B5EF4-FFF2-40B4-BE49-F238E27FC236}">
                <a16:creationId xmlns:a16="http://schemas.microsoft.com/office/drawing/2014/main" id="{7A7381FA-0894-4A1E-A864-3875E3058812}"/>
              </a:ext>
            </a:extLst>
          </p:cNvPr>
          <p:cNvSpPr>
            <a:spLocks noGrp="1"/>
          </p:cNvSpPr>
          <p:nvPr>
            <p:ph type="ftr" sz="quarter" idx="11"/>
          </p:nvPr>
        </p:nvSpPr>
        <p:spPr/>
        <p:txBody>
          <a:bodyPr/>
          <a:lstStyle>
            <a:lvl1pPr>
              <a:defRPr>
                <a:solidFill>
                  <a:schemeClr val="accent1">
                    <a:tint val="20000"/>
                  </a:schemeClr>
                </a:solidFill>
              </a:defRPr>
            </a:lvl1pPr>
            <a:extLst/>
          </a:lstStyle>
          <a:p>
            <a:pPr defTabSz="914400" fontAlgn="base">
              <a:spcBef>
                <a:spcPct val="0"/>
              </a:spcBef>
              <a:spcAft>
                <a:spcPct val="0"/>
              </a:spcAft>
              <a:defRPr/>
            </a:pPr>
            <a:endParaRPr lang="en-US" dirty="0">
              <a:solidFill>
                <a:srgbClr val="2DA2BF">
                  <a:tint val="20000"/>
                </a:srgbClr>
              </a:solidFill>
            </a:endParaRPr>
          </a:p>
        </p:txBody>
      </p:sp>
      <p:sp>
        <p:nvSpPr>
          <p:cNvPr id="13" name="投影片編號版面配置區 26">
            <a:extLst>
              <a:ext uri="{FF2B5EF4-FFF2-40B4-BE49-F238E27FC236}">
                <a16:creationId xmlns:a16="http://schemas.microsoft.com/office/drawing/2014/main" id="{71B18097-3A47-4901-BFB0-275A2D2BA9BE}"/>
              </a:ext>
            </a:extLst>
          </p:cNvPr>
          <p:cNvSpPr>
            <a:spLocks noGrp="1"/>
          </p:cNvSpPr>
          <p:nvPr>
            <p:ph type="sldNum" sz="quarter" idx="12"/>
          </p:nvPr>
        </p:nvSpPr>
        <p:spPr/>
        <p:txBody>
          <a:bodyPr/>
          <a:lstStyle>
            <a:lvl1pPr>
              <a:defRPr>
                <a:solidFill>
                  <a:srgbClr val="FFFFFF"/>
                </a:solidFill>
              </a:defRPr>
            </a:lvl1pPr>
          </a:lstStyle>
          <a:p>
            <a:pPr defTabSz="914400" fontAlgn="base">
              <a:spcBef>
                <a:spcPct val="0"/>
              </a:spcBef>
              <a:spcAft>
                <a:spcPct val="0"/>
              </a:spcAft>
              <a:defRPr/>
            </a:pPr>
            <a:fld id="{87856B6C-6D23-438F-80BF-C55C7A1E3D37}" type="slidenum">
              <a:rPr lang="en-US" altLang="zh-TW" smtClean="0">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12081527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F9638CB2-63A0-4A50-922C-F3E5A0B72886}"/>
              </a:ext>
            </a:extLst>
          </p:cNvPr>
          <p:cNvSpPr/>
          <p:nvPr/>
        </p:nvSpPr>
        <p:spPr>
          <a:xfrm>
            <a:off x="0" y="4664075"/>
            <a:ext cx="12202056"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grpSp>
        <p:nvGrpSpPr>
          <p:cNvPr id="5" name="群組 16"/>
          <p:cNvGrpSpPr>
            <a:grpSpLocks/>
          </p:cNvGrpSpPr>
          <p:nvPr/>
        </p:nvGrpSpPr>
        <p:grpSpPr bwMode="auto">
          <a:xfrm>
            <a:off x="-4233" y="4953000"/>
            <a:ext cx="12197822" cy="1911350"/>
            <a:chOff x="-3765" y="4832896"/>
            <a:chExt cx="9147765" cy="2032192"/>
          </a:xfrm>
        </p:grpSpPr>
        <p:sp>
          <p:nvSpPr>
            <p:cNvPr id="6" name="手繪多邊形 5">
              <a:extLst>
                <a:ext uri="{FF2B5EF4-FFF2-40B4-BE49-F238E27FC236}">
                  <a16:creationId xmlns:a16="http://schemas.microsoft.com/office/drawing/2014/main" id="{F6183936-3DBD-49BF-B09E-1BE4A855D2DA}"/>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7" name="手繪多邊形 19"/>
            <p:cNvSpPr>
              <a:spLocks/>
            </p:cNvSpPr>
            <p:nvPr/>
          </p:nvSpPr>
          <p:spPr bwMode="auto">
            <a:xfrm>
              <a:off x="35926" y="5135025"/>
              <a:ext cx="9108074" cy="838869"/>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8" name="手繪多邊形 7">
              <a:extLst>
                <a:ext uri="{FF2B5EF4-FFF2-40B4-BE49-F238E27FC236}">
                  <a16:creationId xmlns:a16="http://schemas.microsoft.com/office/drawing/2014/main" id="{E486F8B1-435A-460E-8D4C-846336833807}"/>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0" name="直線接點 9">
              <a:extLst>
                <a:ext uri="{FF2B5EF4-FFF2-40B4-BE49-F238E27FC236}">
                  <a16:creationId xmlns:a16="http://schemas.microsoft.com/office/drawing/2014/main" id="{D7880181-949D-4E5E-B6E0-827E3E93E5AA}"/>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標題 8"/>
          <p:cNvSpPr>
            <a:spLocks noGrp="1"/>
          </p:cNvSpPr>
          <p:nvPr>
            <p:ph type="ctrTitle"/>
          </p:nvPr>
        </p:nvSpPr>
        <p:spPr>
          <a:xfrm>
            <a:off x="914519" y="1752602"/>
            <a:ext cx="10364550" cy="1829761"/>
          </a:xfrm>
        </p:spPr>
        <p:txBody>
          <a:bodyPr anchor="b"/>
          <a:lstStyle>
            <a:lvl1pPr algn="r">
              <a:defRPr sz="4800" b="1">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extLst/>
          </a:lstStyle>
          <a:p>
            <a:r>
              <a:rPr lang="zh-TW" altLang="en-US" dirty="0"/>
              <a:t>按一下以編輯母片標題樣式</a:t>
            </a:r>
            <a:endParaRPr lang="en-US" dirty="0"/>
          </a:p>
        </p:txBody>
      </p:sp>
      <p:sp>
        <p:nvSpPr>
          <p:cNvPr id="17" name="副標題 16"/>
          <p:cNvSpPr>
            <a:spLocks noGrp="1"/>
          </p:cNvSpPr>
          <p:nvPr>
            <p:ph type="subTitle" idx="1"/>
          </p:nvPr>
        </p:nvSpPr>
        <p:spPr>
          <a:xfrm>
            <a:off x="914519" y="3611607"/>
            <a:ext cx="10364550" cy="1199704"/>
          </a:xfrm>
        </p:spPr>
        <p:txBody>
          <a:bodyPr lIns="45720" rIns="45720"/>
          <a:lstStyle>
            <a:lvl1pPr marL="0" marR="64008" indent="0" algn="r">
              <a:buNone/>
              <a:defRPr>
                <a:solidFill>
                  <a:schemeClr val="tx2"/>
                </a:solidFill>
                <a:latin typeface="Times New Roman" pitchFamily="18" charset="0"/>
                <a:ea typeface="標楷體" pitchFamily="65" charset="-120"/>
                <a:cs typeface="Times New Roman"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11" name="日期版面配置區 29">
            <a:extLst>
              <a:ext uri="{FF2B5EF4-FFF2-40B4-BE49-F238E27FC236}">
                <a16:creationId xmlns:a16="http://schemas.microsoft.com/office/drawing/2014/main" id="{2847FF93-A268-4067-8ED5-49B9D537B897}"/>
              </a:ext>
            </a:extLst>
          </p:cNvPr>
          <p:cNvSpPr>
            <a:spLocks noGrp="1"/>
          </p:cNvSpPr>
          <p:nvPr>
            <p:ph type="dt" sz="half" idx="10"/>
          </p:nvPr>
        </p:nvSpPr>
        <p:spPr/>
        <p:txBody>
          <a:bodyPr/>
          <a:lstStyle>
            <a:lvl1pPr>
              <a:defRPr>
                <a:solidFill>
                  <a:srgbClr val="FFFFFF"/>
                </a:solidFill>
              </a:defRPr>
            </a:lvl1pPr>
            <a:extLst/>
          </a:lstStyle>
          <a:p>
            <a:pPr defTabSz="914400" fontAlgn="base">
              <a:spcBef>
                <a:spcPct val="0"/>
              </a:spcBef>
              <a:spcAft>
                <a:spcPct val="0"/>
              </a:spcAft>
              <a:defRPr/>
            </a:pPr>
            <a:fld id="{1A989E4F-5E60-44D7-BB62-4B4C99916E35}" type="datetime4">
              <a:rPr lang="en-US" smtClean="0"/>
              <a:pPr defTabSz="914400" fontAlgn="base">
                <a:spcBef>
                  <a:spcPct val="0"/>
                </a:spcBef>
                <a:spcAft>
                  <a:spcPct val="0"/>
                </a:spcAft>
                <a:defRPr/>
              </a:pPr>
              <a:t>November 10, 2022</a:t>
            </a:fld>
            <a:endParaRPr lang="en-US" dirty="0"/>
          </a:p>
        </p:txBody>
      </p:sp>
      <p:sp>
        <p:nvSpPr>
          <p:cNvPr id="12" name="頁尾版面配置區 18">
            <a:extLst>
              <a:ext uri="{FF2B5EF4-FFF2-40B4-BE49-F238E27FC236}">
                <a16:creationId xmlns:a16="http://schemas.microsoft.com/office/drawing/2014/main" id="{7A7381FA-0894-4A1E-A864-3875E3058812}"/>
              </a:ext>
            </a:extLst>
          </p:cNvPr>
          <p:cNvSpPr>
            <a:spLocks noGrp="1"/>
          </p:cNvSpPr>
          <p:nvPr>
            <p:ph type="ftr" sz="quarter" idx="11"/>
          </p:nvPr>
        </p:nvSpPr>
        <p:spPr/>
        <p:txBody>
          <a:bodyPr/>
          <a:lstStyle>
            <a:lvl1pPr>
              <a:defRPr>
                <a:solidFill>
                  <a:schemeClr val="accent1">
                    <a:tint val="20000"/>
                  </a:schemeClr>
                </a:solidFill>
              </a:defRPr>
            </a:lvl1pPr>
            <a:extLst/>
          </a:lstStyle>
          <a:p>
            <a:pPr defTabSz="914400" fontAlgn="base">
              <a:spcBef>
                <a:spcPct val="0"/>
              </a:spcBef>
              <a:spcAft>
                <a:spcPct val="0"/>
              </a:spcAft>
              <a:defRPr/>
            </a:pPr>
            <a:endParaRPr lang="en-US" dirty="0">
              <a:solidFill>
                <a:srgbClr val="2DA2BF">
                  <a:tint val="20000"/>
                </a:srgbClr>
              </a:solidFill>
            </a:endParaRPr>
          </a:p>
        </p:txBody>
      </p:sp>
      <p:sp>
        <p:nvSpPr>
          <p:cNvPr id="13" name="投影片編號版面配置區 26">
            <a:extLst>
              <a:ext uri="{FF2B5EF4-FFF2-40B4-BE49-F238E27FC236}">
                <a16:creationId xmlns:a16="http://schemas.microsoft.com/office/drawing/2014/main" id="{71B18097-3A47-4901-BFB0-275A2D2BA9BE}"/>
              </a:ext>
            </a:extLst>
          </p:cNvPr>
          <p:cNvSpPr>
            <a:spLocks noGrp="1"/>
          </p:cNvSpPr>
          <p:nvPr>
            <p:ph type="sldNum" sz="quarter" idx="12"/>
          </p:nvPr>
        </p:nvSpPr>
        <p:spPr/>
        <p:txBody>
          <a:bodyPr/>
          <a:lstStyle>
            <a:lvl1pPr>
              <a:defRPr>
                <a:solidFill>
                  <a:srgbClr val="FFFFFF"/>
                </a:solidFill>
              </a:defRPr>
            </a:lvl1pPr>
          </a:lstStyle>
          <a:p>
            <a:pPr defTabSz="914400" fontAlgn="base">
              <a:spcBef>
                <a:spcPct val="0"/>
              </a:spcBef>
              <a:spcAft>
                <a:spcPct val="0"/>
              </a:spcAft>
              <a:defRPr/>
            </a:pPr>
            <a:fld id="{87856B6C-6D23-438F-80BF-C55C7A1E3D37}" type="slidenum">
              <a:rPr lang="en-US" altLang="zh-TW" smtClean="0">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76930493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Times New Roman" pitchFamily="18" charset="0"/>
                <a:cs typeface="Times New Roman" pitchFamily="18" charset="0"/>
              </a:defRPr>
            </a:lvl1pPr>
            <a:extLst/>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標題 6"/>
          <p:cNvSpPr>
            <a:spLocks noGrp="1"/>
          </p:cNvSpPr>
          <p:nvPr>
            <p:ph type="title"/>
          </p:nvPr>
        </p:nvSpPr>
        <p:spPr/>
        <p:txBody>
          <a:bodyPr rtlCol="0"/>
          <a:lstStyle/>
          <a:p>
            <a:r>
              <a:rPr lang="zh-TW" altLang="en-US"/>
              <a:t>按一下以編輯母片標題樣式</a:t>
            </a:r>
            <a:endParaRPr lang="en-US"/>
          </a:p>
        </p:txBody>
      </p:sp>
      <p:sp>
        <p:nvSpPr>
          <p:cNvPr id="4"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53ADAC75-1C96-47BD-A8C8-09B9A49B0CFB}"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5"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6"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8079B220-D25D-4616-BB97-1FEBFF21AD2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94903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E34E4615-3818-4018-A41A-58EF684D8B07}"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3"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4"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EA58C3E8-0D41-432B-9225-4BED975F11A9}"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4280710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3C1956B-7695-426F-8469-0383E183A783}"/>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263C3563-12CA-4F29-B2B5-F79DDF27590C}"/>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02985E14-92A6-460C-B815-2549CB937553}"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779788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041BA10-DF20-4571-A02E-6AB9FA4580B4}"/>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38BC51C0-6A74-45E0-AFD3-E5C0E19E36BD}"/>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DCAF03F8-FED1-4464-B280-A3DBD1F43B38}"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639443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26A4AFC2-0833-4751-A1A4-BA3236DB54DC}"/>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EA20C39C-92D7-456C-ACA2-D6FF3A41E15F}"/>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7A5344F9-4609-4F8A-ADDB-60B75C604650}"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539227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F9638CB2-63A0-4A50-922C-F3E5A0B72886}"/>
              </a:ext>
            </a:extLst>
          </p:cNvPr>
          <p:cNvSpPr/>
          <p:nvPr/>
        </p:nvSpPr>
        <p:spPr>
          <a:xfrm>
            <a:off x="0" y="4664075"/>
            <a:ext cx="12202056"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grpSp>
        <p:nvGrpSpPr>
          <p:cNvPr id="5" name="群組 16"/>
          <p:cNvGrpSpPr>
            <a:grpSpLocks/>
          </p:cNvGrpSpPr>
          <p:nvPr/>
        </p:nvGrpSpPr>
        <p:grpSpPr bwMode="auto">
          <a:xfrm>
            <a:off x="-4233" y="4953000"/>
            <a:ext cx="12197822" cy="1911350"/>
            <a:chOff x="-3765" y="4832896"/>
            <a:chExt cx="9147765" cy="2032192"/>
          </a:xfrm>
        </p:grpSpPr>
        <p:sp>
          <p:nvSpPr>
            <p:cNvPr id="6" name="手繪多邊形 5">
              <a:extLst>
                <a:ext uri="{FF2B5EF4-FFF2-40B4-BE49-F238E27FC236}">
                  <a16:creationId xmlns:a16="http://schemas.microsoft.com/office/drawing/2014/main" id="{F6183936-3DBD-49BF-B09E-1BE4A855D2DA}"/>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7" name="手繪多邊形 19"/>
            <p:cNvSpPr>
              <a:spLocks/>
            </p:cNvSpPr>
            <p:nvPr/>
          </p:nvSpPr>
          <p:spPr bwMode="auto">
            <a:xfrm>
              <a:off x="35926" y="5135025"/>
              <a:ext cx="9108074" cy="838869"/>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8" name="手繪多邊形 7">
              <a:extLst>
                <a:ext uri="{FF2B5EF4-FFF2-40B4-BE49-F238E27FC236}">
                  <a16:creationId xmlns:a16="http://schemas.microsoft.com/office/drawing/2014/main" id="{E486F8B1-435A-460E-8D4C-846336833807}"/>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0" name="直線接點 9">
              <a:extLst>
                <a:ext uri="{FF2B5EF4-FFF2-40B4-BE49-F238E27FC236}">
                  <a16:creationId xmlns:a16="http://schemas.microsoft.com/office/drawing/2014/main" id="{D7880181-949D-4E5E-B6E0-827E3E93E5AA}"/>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標題 8"/>
          <p:cNvSpPr>
            <a:spLocks noGrp="1"/>
          </p:cNvSpPr>
          <p:nvPr>
            <p:ph type="ctrTitle"/>
          </p:nvPr>
        </p:nvSpPr>
        <p:spPr>
          <a:xfrm>
            <a:off x="914519" y="1752602"/>
            <a:ext cx="10364550" cy="1829761"/>
          </a:xfrm>
        </p:spPr>
        <p:txBody>
          <a:bodyPr anchor="b"/>
          <a:lstStyle>
            <a:lvl1pPr algn="r">
              <a:defRPr sz="4800" b="1">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extLst/>
          </a:lstStyle>
          <a:p>
            <a:r>
              <a:rPr lang="zh-TW" altLang="en-US" dirty="0"/>
              <a:t>按一下以編輯母片標題樣式</a:t>
            </a:r>
            <a:endParaRPr lang="en-US" dirty="0"/>
          </a:p>
        </p:txBody>
      </p:sp>
      <p:sp>
        <p:nvSpPr>
          <p:cNvPr id="17" name="副標題 16"/>
          <p:cNvSpPr>
            <a:spLocks noGrp="1"/>
          </p:cNvSpPr>
          <p:nvPr>
            <p:ph type="subTitle" idx="1"/>
          </p:nvPr>
        </p:nvSpPr>
        <p:spPr>
          <a:xfrm>
            <a:off x="914519" y="3611607"/>
            <a:ext cx="10364550" cy="1199704"/>
          </a:xfrm>
        </p:spPr>
        <p:txBody>
          <a:bodyPr lIns="45720" rIns="45720"/>
          <a:lstStyle>
            <a:lvl1pPr marL="0" marR="64008" indent="0" algn="r">
              <a:buNone/>
              <a:defRPr>
                <a:solidFill>
                  <a:schemeClr val="tx2"/>
                </a:solidFill>
                <a:latin typeface="Times New Roman" pitchFamily="18" charset="0"/>
                <a:ea typeface="標楷體" pitchFamily="65" charset="-120"/>
                <a:cs typeface="Times New Roman"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11" name="日期版面配置區 29">
            <a:extLst>
              <a:ext uri="{FF2B5EF4-FFF2-40B4-BE49-F238E27FC236}">
                <a16:creationId xmlns:a16="http://schemas.microsoft.com/office/drawing/2014/main" id="{2847FF93-A268-4067-8ED5-49B9D537B897}"/>
              </a:ext>
            </a:extLst>
          </p:cNvPr>
          <p:cNvSpPr>
            <a:spLocks noGrp="1"/>
          </p:cNvSpPr>
          <p:nvPr>
            <p:ph type="dt" sz="half" idx="10"/>
          </p:nvPr>
        </p:nvSpPr>
        <p:spPr/>
        <p:txBody>
          <a:bodyPr/>
          <a:lstStyle>
            <a:lvl1pPr>
              <a:defRPr>
                <a:solidFill>
                  <a:srgbClr val="FFFFFF"/>
                </a:solidFill>
              </a:defRPr>
            </a:lvl1pPr>
            <a:extLst/>
          </a:lstStyle>
          <a:p>
            <a:pPr defTabSz="914400" fontAlgn="base">
              <a:spcBef>
                <a:spcPct val="0"/>
              </a:spcBef>
              <a:spcAft>
                <a:spcPct val="0"/>
              </a:spcAft>
              <a:defRPr/>
            </a:pPr>
            <a:fld id="{1A989E4F-5E60-44D7-BB62-4B4C99916E35}" type="datetime4">
              <a:rPr lang="en-US" smtClean="0"/>
              <a:pPr defTabSz="914400" fontAlgn="base">
                <a:spcBef>
                  <a:spcPct val="0"/>
                </a:spcBef>
                <a:spcAft>
                  <a:spcPct val="0"/>
                </a:spcAft>
                <a:defRPr/>
              </a:pPr>
              <a:t>November 10, 2022</a:t>
            </a:fld>
            <a:endParaRPr lang="en-US" dirty="0"/>
          </a:p>
        </p:txBody>
      </p:sp>
      <p:sp>
        <p:nvSpPr>
          <p:cNvPr id="12" name="頁尾版面配置區 18">
            <a:extLst>
              <a:ext uri="{FF2B5EF4-FFF2-40B4-BE49-F238E27FC236}">
                <a16:creationId xmlns:a16="http://schemas.microsoft.com/office/drawing/2014/main" id="{7A7381FA-0894-4A1E-A864-3875E3058812}"/>
              </a:ext>
            </a:extLst>
          </p:cNvPr>
          <p:cNvSpPr>
            <a:spLocks noGrp="1"/>
          </p:cNvSpPr>
          <p:nvPr>
            <p:ph type="ftr" sz="quarter" idx="11"/>
          </p:nvPr>
        </p:nvSpPr>
        <p:spPr/>
        <p:txBody>
          <a:bodyPr/>
          <a:lstStyle>
            <a:lvl1pPr>
              <a:defRPr>
                <a:solidFill>
                  <a:schemeClr val="accent1">
                    <a:tint val="20000"/>
                  </a:schemeClr>
                </a:solidFill>
              </a:defRPr>
            </a:lvl1pPr>
            <a:extLst/>
          </a:lstStyle>
          <a:p>
            <a:pPr defTabSz="914400" fontAlgn="base">
              <a:spcBef>
                <a:spcPct val="0"/>
              </a:spcBef>
              <a:spcAft>
                <a:spcPct val="0"/>
              </a:spcAft>
              <a:defRPr/>
            </a:pPr>
            <a:endParaRPr lang="en-US" dirty="0">
              <a:solidFill>
                <a:srgbClr val="2DA2BF">
                  <a:tint val="20000"/>
                </a:srgbClr>
              </a:solidFill>
            </a:endParaRPr>
          </a:p>
        </p:txBody>
      </p:sp>
      <p:sp>
        <p:nvSpPr>
          <p:cNvPr id="13" name="投影片編號版面配置區 26">
            <a:extLst>
              <a:ext uri="{FF2B5EF4-FFF2-40B4-BE49-F238E27FC236}">
                <a16:creationId xmlns:a16="http://schemas.microsoft.com/office/drawing/2014/main" id="{71B18097-3A47-4901-BFB0-275A2D2BA9BE}"/>
              </a:ext>
            </a:extLst>
          </p:cNvPr>
          <p:cNvSpPr>
            <a:spLocks noGrp="1"/>
          </p:cNvSpPr>
          <p:nvPr>
            <p:ph type="sldNum" sz="quarter" idx="12"/>
          </p:nvPr>
        </p:nvSpPr>
        <p:spPr/>
        <p:txBody>
          <a:bodyPr/>
          <a:lstStyle>
            <a:lvl1pPr>
              <a:defRPr>
                <a:solidFill>
                  <a:srgbClr val="FFFFFF"/>
                </a:solidFill>
              </a:defRPr>
            </a:lvl1pPr>
          </a:lstStyle>
          <a:p>
            <a:pPr defTabSz="914400" fontAlgn="base">
              <a:spcBef>
                <a:spcPct val="0"/>
              </a:spcBef>
              <a:spcAft>
                <a:spcPct val="0"/>
              </a:spcAft>
              <a:defRPr/>
            </a:pPr>
            <a:fld id="{87856B6C-6D23-438F-80BF-C55C7A1E3D37}" type="slidenum">
              <a:rPr lang="en-US" altLang="zh-TW" smtClean="0">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426239315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Times New Roman" pitchFamily="18" charset="0"/>
                <a:cs typeface="Times New Roman" pitchFamily="18" charset="0"/>
              </a:defRPr>
            </a:lvl1pPr>
            <a:extLst/>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標題 6"/>
          <p:cNvSpPr>
            <a:spLocks noGrp="1"/>
          </p:cNvSpPr>
          <p:nvPr>
            <p:ph type="title"/>
          </p:nvPr>
        </p:nvSpPr>
        <p:spPr/>
        <p:txBody>
          <a:bodyPr rtlCol="0"/>
          <a:lstStyle/>
          <a:p>
            <a:r>
              <a:rPr lang="zh-TW" altLang="en-US"/>
              <a:t>按一下以編輯母片標題樣式</a:t>
            </a:r>
            <a:endParaRPr lang="en-US"/>
          </a:p>
        </p:txBody>
      </p:sp>
      <p:sp>
        <p:nvSpPr>
          <p:cNvPr id="4"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53ADAC75-1C96-47BD-A8C8-09B9A49B0CFB}"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5"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6"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8079B220-D25D-4616-BB97-1FEBFF21AD2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28381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E34E4615-3818-4018-A41A-58EF684D8B07}"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3"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4"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EA58C3E8-0D41-432B-9225-4BED975F11A9}"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11471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3C1956B-7695-426F-8469-0383E183A783}"/>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263C3563-12CA-4F29-B2B5-F79DDF27590C}"/>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02985E14-92A6-460C-B815-2549CB937553}"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169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Times New Roman" pitchFamily="18" charset="0"/>
                <a:cs typeface="Times New Roman" pitchFamily="18" charset="0"/>
              </a:defRPr>
            </a:lvl1pPr>
            <a:extLst/>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標題 6"/>
          <p:cNvSpPr>
            <a:spLocks noGrp="1"/>
          </p:cNvSpPr>
          <p:nvPr>
            <p:ph type="title"/>
          </p:nvPr>
        </p:nvSpPr>
        <p:spPr/>
        <p:txBody>
          <a:bodyPr rtlCol="0"/>
          <a:lstStyle/>
          <a:p>
            <a:r>
              <a:rPr lang="zh-TW" altLang="en-US"/>
              <a:t>按一下以編輯母片標題樣式</a:t>
            </a:r>
            <a:endParaRPr lang="en-US"/>
          </a:p>
        </p:txBody>
      </p:sp>
      <p:sp>
        <p:nvSpPr>
          <p:cNvPr id="4"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53ADAC75-1C96-47BD-A8C8-09B9A49B0CFB}"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5"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6"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8079B220-D25D-4616-BB97-1FEBFF21AD2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943299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041BA10-DF20-4571-A02E-6AB9FA4580B4}"/>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38BC51C0-6A74-45E0-AFD3-E5C0E19E36BD}"/>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DCAF03F8-FED1-4464-B280-A3DBD1F43B38}"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914696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26A4AFC2-0833-4751-A1A4-BA3236DB54DC}"/>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EA20C39C-92D7-456C-ACA2-D6FF3A41E15F}"/>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7A5344F9-4609-4F8A-ADDB-60B75C604650}"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342125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F9638CB2-63A0-4A50-922C-F3E5A0B72886}"/>
              </a:ext>
            </a:extLst>
          </p:cNvPr>
          <p:cNvSpPr/>
          <p:nvPr/>
        </p:nvSpPr>
        <p:spPr>
          <a:xfrm>
            <a:off x="0" y="4664075"/>
            <a:ext cx="12202056"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grpSp>
        <p:nvGrpSpPr>
          <p:cNvPr id="5" name="群組 16"/>
          <p:cNvGrpSpPr>
            <a:grpSpLocks/>
          </p:cNvGrpSpPr>
          <p:nvPr/>
        </p:nvGrpSpPr>
        <p:grpSpPr bwMode="auto">
          <a:xfrm>
            <a:off x="-4233" y="4953000"/>
            <a:ext cx="12197822" cy="1911350"/>
            <a:chOff x="-3765" y="4832896"/>
            <a:chExt cx="9147765" cy="2032192"/>
          </a:xfrm>
        </p:grpSpPr>
        <p:sp>
          <p:nvSpPr>
            <p:cNvPr id="6" name="手繪多邊形 5">
              <a:extLst>
                <a:ext uri="{FF2B5EF4-FFF2-40B4-BE49-F238E27FC236}">
                  <a16:creationId xmlns:a16="http://schemas.microsoft.com/office/drawing/2014/main" id="{F6183936-3DBD-49BF-B09E-1BE4A855D2DA}"/>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7" name="手繪多邊形 19"/>
            <p:cNvSpPr>
              <a:spLocks/>
            </p:cNvSpPr>
            <p:nvPr/>
          </p:nvSpPr>
          <p:spPr bwMode="auto">
            <a:xfrm>
              <a:off x="35926" y="5135025"/>
              <a:ext cx="9108074" cy="838869"/>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8" name="手繪多邊形 7">
              <a:extLst>
                <a:ext uri="{FF2B5EF4-FFF2-40B4-BE49-F238E27FC236}">
                  <a16:creationId xmlns:a16="http://schemas.microsoft.com/office/drawing/2014/main" id="{E486F8B1-435A-460E-8D4C-846336833807}"/>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0" name="直線接點 9">
              <a:extLst>
                <a:ext uri="{FF2B5EF4-FFF2-40B4-BE49-F238E27FC236}">
                  <a16:creationId xmlns:a16="http://schemas.microsoft.com/office/drawing/2014/main" id="{D7880181-949D-4E5E-B6E0-827E3E93E5AA}"/>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標題 8"/>
          <p:cNvSpPr>
            <a:spLocks noGrp="1"/>
          </p:cNvSpPr>
          <p:nvPr>
            <p:ph type="ctrTitle"/>
          </p:nvPr>
        </p:nvSpPr>
        <p:spPr>
          <a:xfrm>
            <a:off x="914519" y="1752602"/>
            <a:ext cx="10364550" cy="1829761"/>
          </a:xfrm>
        </p:spPr>
        <p:txBody>
          <a:bodyPr anchor="b"/>
          <a:lstStyle>
            <a:lvl1pPr algn="r">
              <a:defRPr sz="4800" b="1">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extLst/>
          </a:lstStyle>
          <a:p>
            <a:r>
              <a:rPr lang="zh-TW" altLang="en-US" dirty="0"/>
              <a:t>按一下以編輯母片標題樣式</a:t>
            </a:r>
            <a:endParaRPr lang="en-US" dirty="0"/>
          </a:p>
        </p:txBody>
      </p:sp>
      <p:sp>
        <p:nvSpPr>
          <p:cNvPr id="17" name="副標題 16"/>
          <p:cNvSpPr>
            <a:spLocks noGrp="1"/>
          </p:cNvSpPr>
          <p:nvPr>
            <p:ph type="subTitle" idx="1"/>
          </p:nvPr>
        </p:nvSpPr>
        <p:spPr>
          <a:xfrm>
            <a:off x="914519" y="3611607"/>
            <a:ext cx="10364550" cy="1199704"/>
          </a:xfrm>
        </p:spPr>
        <p:txBody>
          <a:bodyPr lIns="45720" rIns="45720"/>
          <a:lstStyle>
            <a:lvl1pPr marL="0" marR="64008" indent="0" algn="r">
              <a:buNone/>
              <a:defRPr>
                <a:solidFill>
                  <a:schemeClr val="tx2"/>
                </a:solidFill>
                <a:latin typeface="Times New Roman" pitchFamily="18" charset="0"/>
                <a:ea typeface="標楷體" pitchFamily="65" charset="-120"/>
                <a:cs typeface="Times New Roman"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11" name="日期版面配置區 29">
            <a:extLst>
              <a:ext uri="{FF2B5EF4-FFF2-40B4-BE49-F238E27FC236}">
                <a16:creationId xmlns:a16="http://schemas.microsoft.com/office/drawing/2014/main" id="{2847FF93-A268-4067-8ED5-49B9D537B897}"/>
              </a:ext>
            </a:extLst>
          </p:cNvPr>
          <p:cNvSpPr>
            <a:spLocks noGrp="1"/>
          </p:cNvSpPr>
          <p:nvPr>
            <p:ph type="dt" sz="half" idx="10"/>
          </p:nvPr>
        </p:nvSpPr>
        <p:spPr/>
        <p:txBody>
          <a:bodyPr/>
          <a:lstStyle>
            <a:lvl1pPr>
              <a:defRPr>
                <a:solidFill>
                  <a:srgbClr val="FFFFFF"/>
                </a:solidFill>
              </a:defRPr>
            </a:lvl1pPr>
            <a:extLst/>
          </a:lstStyle>
          <a:p>
            <a:pPr defTabSz="914400" fontAlgn="base">
              <a:spcBef>
                <a:spcPct val="0"/>
              </a:spcBef>
              <a:spcAft>
                <a:spcPct val="0"/>
              </a:spcAft>
              <a:defRPr/>
            </a:pPr>
            <a:fld id="{1A989E4F-5E60-44D7-BB62-4B4C99916E35}" type="datetime4">
              <a:rPr lang="en-US" smtClean="0"/>
              <a:pPr defTabSz="914400" fontAlgn="base">
                <a:spcBef>
                  <a:spcPct val="0"/>
                </a:spcBef>
                <a:spcAft>
                  <a:spcPct val="0"/>
                </a:spcAft>
                <a:defRPr/>
              </a:pPr>
              <a:t>November 10, 2022</a:t>
            </a:fld>
            <a:endParaRPr lang="en-US" dirty="0"/>
          </a:p>
        </p:txBody>
      </p:sp>
      <p:sp>
        <p:nvSpPr>
          <p:cNvPr id="12" name="頁尾版面配置區 18">
            <a:extLst>
              <a:ext uri="{FF2B5EF4-FFF2-40B4-BE49-F238E27FC236}">
                <a16:creationId xmlns:a16="http://schemas.microsoft.com/office/drawing/2014/main" id="{7A7381FA-0894-4A1E-A864-3875E3058812}"/>
              </a:ext>
            </a:extLst>
          </p:cNvPr>
          <p:cNvSpPr>
            <a:spLocks noGrp="1"/>
          </p:cNvSpPr>
          <p:nvPr>
            <p:ph type="ftr" sz="quarter" idx="11"/>
          </p:nvPr>
        </p:nvSpPr>
        <p:spPr/>
        <p:txBody>
          <a:bodyPr/>
          <a:lstStyle>
            <a:lvl1pPr>
              <a:defRPr>
                <a:solidFill>
                  <a:schemeClr val="accent1">
                    <a:tint val="20000"/>
                  </a:schemeClr>
                </a:solidFill>
              </a:defRPr>
            </a:lvl1pPr>
            <a:extLst/>
          </a:lstStyle>
          <a:p>
            <a:pPr defTabSz="914400" fontAlgn="base">
              <a:spcBef>
                <a:spcPct val="0"/>
              </a:spcBef>
              <a:spcAft>
                <a:spcPct val="0"/>
              </a:spcAft>
              <a:defRPr/>
            </a:pPr>
            <a:endParaRPr lang="en-US" dirty="0">
              <a:solidFill>
                <a:srgbClr val="2DA2BF">
                  <a:tint val="20000"/>
                </a:srgbClr>
              </a:solidFill>
            </a:endParaRPr>
          </a:p>
        </p:txBody>
      </p:sp>
      <p:sp>
        <p:nvSpPr>
          <p:cNvPr id="13" name="投影片編號版面配置區 26">
            <a:extLst>
              <a:ext uri="{FF2B5EF4-FFF2-40B4-BE49-F238E27FC236}">
                <a16:creationId xmlns:a16="http://schemas.microsoft.com/office/drawing/2014/main" id="{71B18097-3A47-4901-BFB0-275A2D2BA9BE}"/>
              </a:ext>
            </a:extLst>
          </p:cNvPr>
          <p:cNvSpPr>
            <a:spLocks noGrp="1"/>
          </p:cNvSpPr>
          <p:nvPr>
            <p:ph type="sldNum" sz="quarter" idx="12"/>
          </p:nvPr>
        </p:nvSpPr>
        <p:spPr/>
        <p:txBody>
          <a:bodyPr/>
          <a:lstStyle>
            <a:lvl1pPr>
              <a:defRPr>
                <a:solidFill>
                  <a:srgbClr val="FFFFFF"/>
                </a:solidFill>
              </a:defRPr>
            </a:lvl1pPr>
          </a:lstStyle>
          <a:p>
            <a:pPr defTabSz="914400" fontAlgn="base">
              <a:spcBef>
                <a:spcPct val="0"/>
              </a:spcBef>
              <a:spcAft>
                <a:spcPct val="0"/>
              </a:spcAft>
              <a:defRPr/>
            </a:pPr>
            <a:fld id="{87856B6C-6D23-438F-80BF-C55C7A1E3D37}" type="slidenum">
              <a:rPr lang="en-US" altLang="zh-TW" smtClean="0">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56350816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Times New Roman" pitchFamily="18" charset="0"/>
                <a:cs typeface="Times New Roman" pitchFamily="18" charset="0"/>
              </a:defRPr>
            </a:lvl1pPr>
            <a:extLst/>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標題 6"/>
          <p:cNvSpPr>
            <a:spLocks noGrp="1"/>
          </p:cNvSpPr>
          <p:nvPr>
            <p:ph type="title"/>
          </p:nvPr>
        </p:nvSpPr>
        <p:spPr/>
        <p:txBody>
          <a:bodyPr rtlCol="0"/>
          <a:lstStyle/>
          <a:p>
            <a:r>
              <a:rPr lang="zh-TW" altLang="en-US"/>
              <a:t>按一下以編輯母片標題樣式</a:t>
            </a:r>
            <a:endParaRPr lang="en-US"/>
          </a:p>
        </p:txBody>
      </p:sp>
      <p:sp>
        <p:nvSpPr>
          <p:cNvPr id="4"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53ADAC75-1C96-47BD-A8C8-09B9A49B0CFB}"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5"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6"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8079B220-D25D-4616-BB97-1FEBFF21AD2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030475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E34E4615-3818-4018-A41A-58EF684D8B07}"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3"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4"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EA58C3E8-0D41-432B-9225-4BED975F11A9}"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598525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3C1956B-7695-426F-8469-0383E183A783}"/>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263C3563-12CA-4F29-B2B5-F79DDF27590C}"/>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02985E14-92A6-460C-B815-2549CB937553}"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4153668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041BA10-DF20-4571-A02E-6AB9FA4580B4}"/>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38BC51C0-6A74-45E0-AFD3-E5C0E19E36BD}"/>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DCAF03F8-FED1-4464-B280-A3DBD1F43B38}"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091116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26A4AFC2-0833-4751-A1A4-BA3236DB54DC}"/>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EA20C39C-92D7-456C-ACA2-D6FF3A41E15F}"/>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7A5344F9-4609-4F8A-ADDB-60B75C604650}"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359157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F9638CB2-63A0-4A50-922C-F3E5A0B72886}"/>
              </a:ext>
            </a:extLst>
          </p:cNvPr>
          <p:cNvSpPr/>
          <p:nvPr/>
        </p:nvSpPr>
        <p:spPr>
          <a:xfrm>
            <a:off x="0" y="4664075"/>
            <a:ext cx="12202056"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grpSp>
        <p:nvGrpSpPr>
          <p:cNvPr id="5" name="群組 16"/>
          <p:cNvGrpSpPr>
            <a:grpSpLocks/>
          </p:cNvGrpSpPr>
          <p:nvPr/>
        </p:nvGrpSpPr>
        <p:grpSpPr bwMode="auto">
          <a:xfrm>
            <a:off x="-4233" y="4953000"/>
            <a:ext cx="12197822" cy="1911350"/>
            <a:chOff x="-3765" y="4832896"/>
            <a:chExt cx="9147765" cy="2032192"/>
          </a:xfrm>
        </p:grpSpPr>
        <p:sp>
          <p:nvSpPr>
            <p:cNvPr id="6" name="手繪多邊形 5">
              <a:extLst>
                <a:ext uri="{FF2B5EF4-FFF2-40B4-BE49-F238E27FC236}">
                  <a16:creationId xmlns:a16="http://schemas.microsoft.com/office/drawing/2014/main" id="{F6183936-3DBD-49BF-B09E-1BE4A855D2DA}"/>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7" name="手繪多邊形 19"/>
            <p:cNvSpPr>
              <a:spLocks/>
            </p:cNvSpPr>
            <p:nvPr/>
          </p:nvSpPr>
          <p:spPr bwMode="auto">
            <a:xfrm>
              <a:off x="35926" y="5135025"/>
              <a:ext cx="9108074" cy="838869"/>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8" name="手繪多邊形 7">
              <a:extLst>
                <a:ext uri="{FF2B5EF4-FFF2-40B4-BE49-F238E27FC236}">
                  <a16:creationId xmlns:a16="http://schemas.microsoft.com/office/drawing/2014/main" id="{E486F8B1-435A-460E-8D4C-846336833807}"/>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0" name="直線接點 9">
              <a:extLst>
                <a:ext uri="{FF2B5EF4-FFF2-40B4-BE49-F238E27FC236}">
                  <a16:creationId xmlns:a16="http://schemas.microsoft.com/office/drawing/2014/main" id="{D7880181-949D-4E5E-B6E0-827E3E93E5AA}"/>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標題 8"/>
          <p:cNvSpPr>
            <a:spLocks noGrp="1"/>
          </p:cNvSpPr>
          <p:nvPr>
            <p:ph type="ctrTitle"/>
          </p:nvPr>
        </p:nvSpPr>
        <p:spPr>
          <a:xfrm>
            <a:off x="914519" y="1752602"/>
            <a:ext cx="10364550" cy="1829761"/>
          </a:xfrm>
        </p:spPr>
        <p:txBody>
          <a:bodyPr anchor="b"/>
          <a:lstStyle>
            <a:lvl1pPr algn="r">
              <a:defRPr sz="4800" b="1">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extLst/>
          </a:lstStyle>
          <a:p>
            <a:r>
              <a:rPr lang="zh-TW" altLang="en-US" dirty="0"/>
              <a:t>按一下以編輯母片標題樣式</a:t>
            </a:r>
            <a:endParaRPr lang="en-US" dirty="0"/>
          </a:p>
        </p:txBody>
      </p:sp>
      <p:sp>
        <p:nvSpPr>
          <p:cNvPr id="17" name="副標題 16"/>
          <p:cNvSpPr>
            <a:spLocks noGrp="1"/>
          </p:cNvSpPr>
          <p:nvPr>
            <p:ph type="subTitle" idx="1"/>
          </p:nvPr>
        </p:nvSpPr>
        <p:spPr>
          <a:xfrm>
            <a:off x="914519" y="3611607"/>
            <a:ext cx="10364550" cy="1199704"/>
          </a:xfrm>
        </p:spPr>
        <p:txBody>
          <a:bodyPr lIns="45720" rIns="45720"/>
          <a:lstStyle>
            <a:lvl1pPr marL="0" marR="64008" indent="0" algn="r">
              <a:buNone/>
              <a:defRPr>
                <a:solidFill>
                  <a:schemeClr val="tx2"/>
                </a:solidFill>
                <a:latin typeface="Times New Roman" pitchFamily="18" charset="0"/>
                <a:ea typeface="標楷體" pitchFamily="65" charset="-120"/>
                <a:cs typeface="Times New Roman"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11" name="日期版面配置區 29">
            <a:extLst>
              <a:ext uri="{FF2B5EF4-FFF2-40B4-BE49-F238E27FC236}">
                <a16:creationId xmlns:a16="http://schemas.microsoft.com/office/drawing/2014/main" id="{2847FF93-A268-4067-8ED5-49B9D537B897}"/>
              </a:ext>
            </a:extLst>
          </p:cNvPr>
          <p:cNvSpPr>
            <a:spLocks noGrp="1"/>
          </p:cNvSpPr>
          <p:nvPr>
            <p:ph type="dt" sz="half" idx="10"/>
          </p:nvPr>
        </p:nvSpPr>
        <p:spPr/>
        <p:txBody>
          <a:bodyPr/>
          <a:lstStyle>
            <a:lvl1pPr>
              <a:defRPr>
                <a:solidFill>
                  <a:srgbClr val="FFFFFF"/>
                </a:solidFill>
              </a:defRPr>
            </a:lvl1pPr>
            <a:extLst/>
          </a:lstStyle>
          <a:p>
            <a:pPr defTabSz="914400" fontAlgn="base">
              <a:spcBef>
                <a:spcPct val="0"/>
              </a:spcBef>
              <a:spcAft>
                <a:spcPct val="0"/>
              </a:spcAft>
              <a:defRPr/>
            </a:pPr>
            <a:fld id="{1A989E4F-5E60-44D7-BB62-4B4C99916E35}" type="datetime4">
              <a:rPr lang="en-US" smtClean="0"/>
              <a:pPr defTabSz="914400" fontAlgn="base">
                <a:spcBef>
                  <a:spcPct val="0"/>
                </a:spcBef>
                <a:spcAft>
                  <a:spcPct val="0"/>
                </a:spcAft>
                <a:defRPr/>
              </a:pPr>
              <a:t>November 10, 2022</a:t>
            </a:fld>
            <a:endParaRPr lang="en-US" dirty="0"/>
          </a:p>
        </p:txBody>
      </p:sp>
      <p:sp>
        <p:nvSpPr>
          <p:cNvPr id="12" name="頁尾版面配置區 18">
            <a:extLst>
              <a:ext uri="{FF2B5EF4-FFF2-40B4-BE49-F238E27FC236}">
                <a16:creationId xmlns:a16="http://schemas.microsoft.com/office/drawing/2014/main" id="{7A7381FA-0894-4A1E-A864-3875E3058812}"/>
              </a:ext>
            </a:extLst>
          </p:cNvPr>
          <p:cNvSpPr>
            <a:spLocks noGrp="1"/>
          </p:cNvSpPr>
          <p:nvPr>
            <p:ph type="ftr" sz="quarter" idx="11"/>
          </p:nvPr>
        </p:nvSpPr>
        <p:spPr/>
        <p:txBody>
          <a:bodyPr/>
          <a:lstStyle>
            <a:lvl1pPr>
              <a:defRPr>
                <a:solidFill>
                  <a:schemeClr val="accent1">
                    <a:tint val="20000"/>
                  </a:schemeClr>
                </a:solidFill>
              </a:defRPr>
            </a:lvl1pPr>
            <a:extLst/>
          </a:lstStyle>
          <a:p>
            <a:pPr defTabSz="914400" fontAlgn="base">
              <a:spcBef>
                <a:spcPct val="0"/>
              </a:spcBef>
              <a:spcAft>
                <a:spcPct val="0"/>
              </a:spcAft>
              <a:defRPr/>
            </a:pPr>
            <a:endParaRPr lang="en-US" dirty="0">
              <a:solidFill>
                <a:srgbClr val="2DA2BF">
                  <a:tint val="20000"/>
                </a:srgbClr>
              </a:solidFill>
            </a:endParaRPr>
          </a:p>
        </p:txBody>
      </p:sp>
      <p:sp>
        <p:nvSpPr>
          <p:cNvPr id="13" name="投影片編號版面配置區 26">
            <a:extLst>
              <a:ext uri="{FF2B5EF4-FFF2-40B4-BE49-F238E27FC236}">
                <a16:creationId xmlns:a16="http://schemas.microsoft.com/office/drawing/2014/main" id="{71B18097-3A47-4901-BFB0-275A2D2BA9BE}"/>
              </a:ext>
            </a:extLst>
          </p:cNvPr>
          <p:cNvSpPr>
            <a:spLocks noGrp="1"/>
          </p:cNvSpPr>
          <p:nvPr>
            <p:ph type="sldNum" sz="quarter" idx="12"/>
          </p:nvPr>
        </p:nvSpPr>
        <p:spPr/>
        <p:txBody>
          <a:bodyPr/>
          <a:lstStyle>
            <a:lvl1pPr>
              <a:defRPr>
                <a:solidFill>
                  <a:srgbClr val="FFFFFF"/>
                </a:solidFill>
              </a:defRPr>
            </a:lvl1pPr>
          </a:lstStyle>
          <a:p>
            <a:pPr defTabSz="914400" fontAlgn="base">
              <a:spcBef>
                <a:spcPct val="0"/>
              </a:spcBef>
              <a:spcAft>
                <a:spcPct val="0"/>
              </a:spcAft>
              <a:defRPr/>
            </a:pPr>
            <a:fld id="{87856B6C-6D23-438F-80BF-C55C7A1E3D37}" type="slidenum">
              <a:rPr lang="en-US" altLang="zh-TW" smtClean="0">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5176618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Times New Roman" pitchFamily="18" charset="0"/>
                <a:cs typeface="Times New Roman" pitchFamily="18" charset="0"/>
              </a:defRPr>
            </a:lvl1pPr>
            <a:extLst/>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標題 6"/>
          <p:cNvSpPr>
            <a:spLocks noGrp="1"/>
          </p:cNvSpPr>
          <p:nvPr>
            <p:ph type="title"/>
          </p:nvPr>
        </p:nvSpPr>
        <p:spPr/>
        <p:txBody>
          <a:bodyPr rtlCol="0"/>
          <a:lstStyle/>
          <a:p>
            <a:r>
              <a:rPr lang="zh-TW" altLang="en-US"/>
              <a:t>按一下以編輯母片標題樣式</a:t>
            </a:r>
            <a:endParaRPr lang="en-US"/>
          </a:p>
        </p:txBody>
      </p:sp>
      <p:sp>
        <p:nvSpPr>
          <p:cNvPr id="4"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53ADAC75-1C96-47BD-A8C8-09B9A49B0CFB}"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5"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6"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8079B220-D25D-4616-BB97-1FEBFF21AD2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4156903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E34E4615-3818-4018-A41A-58EF684D8B07}"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3"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4"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EA58C3E8-0D41-432B-9225-4BED975F11A9}"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070607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E34E4615-3818-4018-A41A-58EF684D8B07}"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3"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4"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EA58C3E8-0D41-432B-9225-4BED975F11A9}"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873694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3C1956B-7695-426F-8469-0383E183A783}"/>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263C3563-12CA-4F29-B2B5-F79DDF27590C}"/>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02985E14-92A6-460C-B815-2549CB937553}"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359665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041BA10-DF20-4571-A02E-6AB9FA4580B4}"/>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38BC51C0-6A74-45E0-AFD3-E5C0E19E36BD}"/>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DCAF03F8-FED1-4464-B280-A3DBD1F43B38}"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9515418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26A4AFC2-0833-4751-A1A4-BA3236DB54DC}"/>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EA20C39C-92D7-456C-ACA2-D6FF3A41E15F}"/>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7A5344F9-4609-4F8A-ADDB-60B75C604650}"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455351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519" y="2130426"/>
            <a:ext cx="10364550" cy="1470025"/>
          </a:xfrm>
        </p:spPr>
        <p:txBody>
          <a:bodyPr/>
          <a:lstStyle/>
          <a:p>
            <a:r>
              <a:rPr lang="zh-CN" altLang="en-US"/>
              <a:t>单击此处编辑母版标题样式</a:t>
            </a:r>
          </a:p>
        </p:txBody>
      </p:sp>
      <p:sp>
        <p:nvSpPr>
          <p:cNvPr id="3" name="副标题 2"/>
          <p:cNvSpPr>
            <a:spLocks noGrp="1"/>
          </p:cNvSpPr>
          <p:nvPr>
            <p:ph type="subTitle" idx="1"/>
          </p:nvPr>
        </p:nvSpPr>
        <p:spPr>
          <a:xfrm>
            <a:off x="1829038" y="3886200"/>
            <a:ext cx="8535512"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219170"/>
            <a:fld id="{49E769F2-16C8-4F15-B229-A29436299B7E}" type="datetimeFigureOut">
              <a:rPr lang="zh-CN" altLang="en-US" smtClean="0">
                <a:solidFill>
                  <a:prstClr val="black">
                    <a:tint val="75000"/>
                  </a:prstClr>
                </a:solidFill>
              </a:rPr>
              <a:pPr defTabSz="1219170"/>
              <a:t>2022/11/10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3B9666DD-04A3-494B-BC62-B10FAD2B907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2288475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fld id="{49E769F2-16C8-4F15-B229-A29436299B7E}" type="datetimeFigureOut">
              <a:rPr lang="zh-CN" altLang="en-US" smtClean="0">
                <a:solidFill>
                  <a:prstClr val="black">
                    <a:tint val="75000"/>
                  </a:prstClr>
                </a:solidFill>
              </a:rPr>
              <a:pPr defTabSz="1219170"/>
              <a:t>2022/11/10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3B9666DD-04A3-494B-BC62-B10FAD2B907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942464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09" y="4406901"/>
            <a:ext cx="1036455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209" y="2906713"/>
            <a:ext cx="1036455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1219170"/>
            <a:fld id="{49E769F2-16C8-4F15-B229-A29436299B7E}" type="datetimeFigureOut">
              <a:rPr lang="zh-CN" altLang="en-US" smtClean="0">
                <a:solidFill>
                  <a:prstClr val="black">
                    <a:tint val="75000"/>
                  </a:prstClr>
                </a:solidFill>
              </a:rPr>
              <a:pPr defTabSz="1219170"/>
              <a:t>2022/11/10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3B9666DD-04A3-494B-BC62-B10FAD2B907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038686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80" y="1600201"/>
            <a:ext cx="5385501"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8407" y="1600201"/>
            <a:ext cx="5385501"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219170"/>
            <a:fld id="{49E769F2-16C8-4F15-B229-A29436299B7E}" type="datetimeFigureOut">
              <a:rPr lang="zh-CN" altLang="en-US" smtClean="0">
                <a:solidFill>
                  <a:prstClr val="black">
                    <a:tint val="75000"/>
                  </a:prstClr>
                </a:solidFill>
              </a:rPr>
              <a:pPr defTabSz="1219170"/>
              <a:t>2022/11/10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19170"/>
            <a:fld id="{3B9666DD-04A3-494B-BC62-B10FAD2B907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669174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79" y="1535113"/>
            <a:ext cx="5387619"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79" y="2174875"/>
            <a:ext cx="5387619"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175" y="1535113"/>
            <a:ext cx="5389735"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4175" y="2174875"/>
            <a:ext cx="5389735"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219170"/>
            <a:fld id="{49E769F2-16C8-4F15-B229-A29436299B7E}" type="datetimeFigureOut">
              <a:rPr lang="zh-CN" altLang="en-US" smtClean="0">
                <a:solidFill>
                  <a:prstClr val="black">
                    <a:tint val="75000"/>
                  </a:prstClr>
                </a:solidFill>
              </a:rPr>
              <a:pPr defTabSz="1219170"/>
              <a:t>2022/11/10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1219170"/>
            <a:fld id="{3B9666DD-04A3-494B-BC62-B10FAD2B907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794242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49E769F2-16C8-4F15-B229-A29436299B7E}" type="datetimeFigureOut">
              <a:rPr lang="zh-CN" altLang="en-US" smtClean="0">
                <a:solidFill>
                  <a:prstClr val="black">
                    <a:tint val="75000"/>
                  </a:prstClr>
                </a:solidFill>
              </a:rPr>
              <a:pPr defTabSz="1219170"/>
              <a:t>2022/11/10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1219170"/>
            <a:fld id="{3B9666DD-04A3-494B-BC62-B10FAD2B907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1796274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3C1956B-7695-426F-8469-0383E183A783}"/>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263C3563-12CA-4F29-B2B5-F79DDF27590C}"/>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02985E14-92A6-460C-B815-2549CB937553}"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617670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49E769F2-16C8-4F15-B229-A29436299B7E}" type="datetimeFigureOut">
              <a:rPr lang="zh-CN" altLang="en-US" smtClean="0">
                <a:solidFill>
                  <a:prstClr val="black">
                    <a:tint val="75000"/>
                  </a:prstClr>
                </a:solidFill>
              </a:rPr>
              <a:pPr defTabSz="1219170"/>
              <a:t>2022/11/10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1219170"/>
            <a:fld id="{3B9666DD-04A3-494B-BC62-B10FAD2B907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649041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82" y="273049"/>
            <a:ext cx="4011606"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7354" y="273052"/>
            <a:ext cx="6816554"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82" y="1435102"/>
            <a:ext cx="4011606"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19170"/>
            <a:fld id="{49E769F2-16C8-4F15-B229-A29436299B7E}" type="datetimeFigureOut">
              <a:rPr lang="zh-CN" altLang="en-US" smtClean="0">
                <a:solidFill>
                  <a:prstClr val="black">
                    <a:tint val="75000"/>
                  </a:prstClr>
                </a:solidFill>
              </a:rPr>
              <a:pPr defTabSz="1219170"/>
              <a:t>2022/11/10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19170"/>
            <a:fld id="{3B9666DD-04A3-494B-BC62-B10FAD2B907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3240465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028" y="4800600"/>
            <a:ext cx="7316153"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90028" y="612775"/>
            <a:ext cx="7316153"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90028" y="5367338"/>
            <a:ext cx="7316153"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19170"/>
            <a:fld id="{49E769F2-16C8-4F15-B229-A29436299B7E}" type="datetimeFigureOut">
              <a:rPr lang="zh-CN" altLang="en-US" smtClean="0">
                <a:solidFill>
                  <a:prstClr val="black">
                    <a:tint val="75000"/>
                  </a:prstClr>
                </a:solidFill>
              </a:rPr>
              <a:pPr defTabSz="1219170"/>
              <a:t>2022/11/10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19170"/>
            <a:fld id="{3B9666DD-04A3-494B-BC62-B10FAD2B907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40990501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fld id="{49E769F2-16C8-4F15-B229-A29436299B7E}" type="datetimeFigureOut">
              <a:rPr lang="zh-CN" altLang="en-US" smtClean="0">
                <a:solidFill>
                  <a:prstClr val="black">
                    <a:tint val="75000"/>
                  </a:prstClr>
                </a:solidFill>
              </a:rPr>
              <a:pPr defTabSz="1219170"/>
              <a:t>2022/11/10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3B9666DD-04A3-494B-BC62-B10FAD2B907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040765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351" y="206375"/>
            <a:ext cx="2743557"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80" y="206375"/>
            <a:ext cx="8027445"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fld id="{49E769F2-16C8-4F15-B229-A29436299B7E}" type="datetimeFigureOut">
              <a:rPr lang="zh-CN" altLang="en-US" smtClean="0">
                <a:solidFill>
                  <a:prstClr val="black">
                    <a:tint val="75000"/>
                  </a:prstClr>
                </a:solidFill>
              </a:rPr>
              <a:pPr defTabSz="1219170"/>
              <a:t>2022/11/10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3B9666DD-04A3-494B-BC62-B10FAD2B907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3128163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6041BA10-DF20-4571-A02E-6AB9FA4580B4}"/>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38BC51C0-6A74-45E0-AFD3-E5C0E19E36BD}"/>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DCAF03F8-FED1-4464-B280-A3DBD1F43B38}"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980412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id="{26A4AFC2-0833-4751-A1A4-BA3236DB54DC}"/>
              </a:ext>
            </a:extLst>
          </p:cNvPr>
          <p:cNvSpPr>
            <a:spLocks noGrp="1" noChangeArrowheads="1"/>
          </p:cNvSpPr>
          <p:nvPr>
            <p:ph type="dt" sz="half" idx="10"/>
          </p:nvPr>
        </p:nvSpPr>
        <p:spPr/>
        <p:txBody>
          <a:bodyPr/>
          <a:lstStyle>
            <a:lvl1pPr>
              <a:defRPr/>
            </a:lvl1pPr>
          </a:lstStyle>
          <a:p>
            <a:pPr defTabSz="914400" fontAlgn="base">
              <a:spcBef>
                <a:spcPct val="0"/>
              </a:spcBef>
              <a:spcAft>
                <a:spcPct val="0"/>
              </a:spcAft>
              <a:defRPr/>
            </a:pPr>
            <a:r>
              <a:rPr lang="en-US" altLang="zh-TW" dirty="0">
                <a:solidFill>
                  <a:prstClr val="black"/>
                </a:solidFill>
              </a:rPr>
              <a:t>2014/3/5</a:t>
            </a:r>
          </a:p>
        </p:txBody>
      </p:sp>
      <p:sp>
        <p:nvSpPr>
          <p:cNvPr id="4" name="Rectangle 6">
            <a:extLst>
              <a:ext uri="{FF2B5EF4-FFF2-40B4-BE49-F238E27FC236}">
                <a16:creationId xmlns:a16="http://schemas.microsoft.com/office/drawing/2014/main" id="{EA20C39C-92D7-456C-ACA2-D6FF3A41E15F}"/>
              </a:ext>
            </a:extLst>
          </p:cNvPr>
          <p:cNvSpPr>
            <a:spLocks noGrp="1" noChangeArrowheads="1"/>
          </p:cNvSpPr>
          <p:nvPr>
            <p:ph type="sldNum" sz="quarter" idx="11"/>
          </p:nvPr>
        </p:nvSpPr>
        <p:spPr/>
        <p:txBody>
          <a:bodyPr/>
          <a:lstStyle>
            <a:lvl1pPr>
              <a:defRPr/>
            </a:lvl1pPr>
          </a:lstStyle>
          <a:p>
            <a:pPr defTabSz="914400" fontAlgn="base">
              <a:spcBef>
                <a:spcPct val="0"/>
              </a:spcBef>
              <a:spcAft>
                <a:spcPct val="0"/>
              </a:spcAft>
              <a:defRPr/>
            </a:pPr>
            <a:fld id="{7A5344F9-4609-4F8A-ADDB-60B75C604650}"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710380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F9638CB2-63A0-4A50-922C-F3E5A0B72886}"/>
              </a:ext>
            </a:extLst>
          </p:cNvPr>
          <p:cNvSpPr/>
          <p:nvPr/>
        </p:nvSpPr>
        <p:spPr>
          <a:xfrm>
            <a:off x="0" y="4664075"/>
            <a:ext cx="12202056"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grpSp>
        <p:nvGrpSpPr>
          <p:cNvPr id="5" name="群組 16"/>
          <p:cNvGrpSpPr>
            <a:grpSpLocks/>
          </p:cNvGrpSpPr>
          <p:nvPr/>
        </p:nvGrpSpPr>
        <p:grpSpPr bwMode="auto">
          <a:xfrm>
            <a:off x="-4233" y="4953000"/>
            <a:ext cx="12197822" cy="1911350"/>
            <a:chOff x="-3765" y="4832896"/>
            <a:chExt cx="9147765" cy="2032192"/>
          </a:xfrm>
        </p:grpSpPr>
        <p:sp>
          <p:nvSpPr>
            <p:cNvPr id="6" name="手繪多邊形 5">
              <a:extLst>
                <a:ext uri="{FF2B5EF4-FFF2-40B4-BE49-F238E27FC236}">
                  <a16:creationId xmlns:a16="http://schemas.microsoft.com/office/drawing/2014/main" id="{F6183936-3DBD-49BF-B09E-1BE4A855D2DA}"/>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7" name="手繪多邊形 19"/>
            <p:cNvSpPr>
              <a:spLocks/>
            </p:cNvSpPr>
            <p:nvPr/>
          </p:nvSpPr>
          <p:spPr bwMode="auto">
            <a:xfrm>
              <a:off x="35926" y="5135025"/>
              <a:ext cx="9108074" cy="838869"/>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8" name="手繪多邊形 7">
              <a:extLst>
                <a:ext uri="{FF2B5EF4-FFF2-40B4-BE49-F238E27FC236}">
                  <a16:creationId xmlns:a16="http://schemas.microsoft.com/office/drawing/2014/main" id="{E486F8B1-435A-460E-8D4C-846336833807}"/>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0" name="直線接點 9">
              <a:extLst>
                <a:ext uri="{FF2B5EF4-FFF2-40B4-BE49-F238E27FC236}">
                  <a16:creationId xmlns:a16="http://schemas.microsoft.com/office/drawing/2014/main" id="{D7880181-949D-4E5E-B6E0-827E3E93E5AA}"/>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標題 8"/>
          <p:cNvSpPr>
            <a:spLocks noGrp="1"/>
          </p:cNvSpPr>
          <p:nvPr>
            <p:ph type="ctrTitle"/>
          </p:nvPr>
        </p:nvSpPr>
        <p:spPr>
          <a:xfrm>
            <a:off x="914519" y="1752602"/>
            <a:ext cx="10364550" cy="1829761"/>
          </a:xfrm>
        </p:spPr>
        <p:txBody>
          <a:bodyPr anchor="b"/>
          <a:lstStyle>
            <a:lvl1pPr algn="r">
              <a:defRPr sz="4800" b="1">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extLst/>
          </a:lstStyle>
          <a:p>
            <a:r>
              <a:rPr lang="zh-TW" altLang="en-US" dirty="0"/>
              <a:t>按一下以編輯母片標題樣式</a:t>
            </a:r>
            <a:endParaRPr lang="en-US" dirty="0"/>
          </a:p>
        </p:txBody>
      </p:sp>
      <p:sp>
        <p:nvSpPr>
          <p:cNvPr id="17" name="副標題 16"/>
          <p:cNvSpPr>
            <a:spLocks noGrp="1"/>
          </p:cNvSpPr>
          <p:nvPr>
            <p:ph type="subTitle" idx="1"/>
          </p:nvPr>
        </p:nvSpPr>
        <p:spPr>
          <a:xfrm>
            <a:off x="914519" y="3611607"/>
            <a:ext cx="10364550" cy="1199704"/>
          </a:xfrm>
        </p:spPr>
        <p:txBody>
          <a:bodyPr lIns="45720" rIns="45720"/>
          <a:lstStyle>
            <a:lvl1pPr marL="0" marR="64008" indent="0" algn="r">
              <a:buNone/>
              <a:defRPr>
                <a:solidFill>
                  <a:schemeClr val="tx2"/>
                </a:solidFill>
                <a:latin typeface="Times New Roman" pitchFamily="18" charset="0"/>
                <a:ea typeface="標楷體" pitchFamily="65" charset="-120"/>
                <a:cs typeface="Times New Roman"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TW" altLang="en-US" dirty="0"/>
              <a:t>按一下以編輯母片副標題樣式</a:t>
            </a:r>
            <a:endParaRPr lang="en-US" dirty="0"/>
          </a:p>
        </p:txBody>
      </p:sp>
      <p:sp>
        <p:nvSpPr>
          <p:cNvPr id="11" name="日期版面配置區 29">
            <a:extLst>
              <a:ext uri="{FF2B5EF4-FFF2-40B4-BE49-F238E27FC236}">
                <a16:creationId xmlns:a16="http://schemas.microsoft.com/office/drawing/2014/main" id="{2847FF93-A268-4067-8ED5-49B9D537B897}"/>
              </a:ext>
            </a:extLst>
          </p:cNvPr>
          <p:cNvSpPr>
            <a:spLocks noGrp="1"/>
          </p:cNvSpPr>
          <p:nvPr>
            <p:ph type="dt" sz="half" idx="10"/>
          </p:nvPr>
        </p:nvSpPr>
        <p:spPr/>
        <p:txBody>
          <a:bodyPr/>
          <a:lstStyle>
            <a:lvl1pPr>
              <a:defRPr>
                <a:solidFill>
                  <a:srgbClr val="FFFFFF"/>
                </a:solidFill>
              </a:defRPr>
            </a:lvl1pPr>
            <a:extLst/>
          </a:lstStyle>
          <a:p>
            <a:pPr defTabSz="914400" fontAlgn="base">
              <a:spcBef>
                <a:spcPct val="0"/>
              </a:spcBef>
              <a:spcAft>
                <a:spcPct val="0"/>
              </a:spcAft>
              <a:defRPr/>
            </a:pPr>
            <a:fld id="{1A989E4F-5E60-44D7-BB62-4B4C99916E35}" type="datetime4">
              <a:rPr lang="en-US" smtClean="0"/>
              <a:pPr defTabSz="914400" fontAlgn="base">
                <a:spcBef>
                  <a:spcPct val="0"/>
                </a:spcBef>
                <a:spcAft>
                  <a:spcPct val="0"/>
                </a:spcAft>
                <a:defRPr/>
              </a:pPr>
              <a:t>November 10, 2022</a:t>
            </a:fld>
            <a:endParaRPr lang="en-US" dirty="0"/>
          </a:p>
        </p:txBody>
      </p:sp>
      <p:sp>
        <p:nvSpPr>
          <p:cNvPr id="12" name="頁尾版面配置區 18">
            <a:extLst>
              <a:ext uri="{FF2B5EF4-FFF2-40B4-BE49-F238E27FC236}">
                <a16:creationId xmlns:a16="http://schemas.microsoft.com/office/drawing/2014/main" id="{7A7381FA-0894-4A1E-A864-3875E3058812}"/>
              </a:ext>
            </a:extLst>
          </p:cNvPr>
          <p:cNvSpPr>
            <a:spLocks noGrp="1"/>
          </p:cNvSpPr>
          <p:nvPr>
            <p:ph type="ftr" sz="quarter" idx="11"/>
          </p:nvPr>
        </p:nvSpPr>
        <p:spPr/>
        <p:txBody>
          <a:bodyPr/>
          <a:lstStyle>
            <a:lvl1pPr>
              <a:defRPr>
                <a:solidFill>
                  <a:schemeClr val="accent1">
                    <a:tint val="20000"/>
                  </a:schemeClr>
                </a:solidFill>
              </a:defRPr>
            </a:lvl1pPr>
            <a:extLst/>
          </a:lstStyle>
          <a:p>
            <a:pPr defTabSz="914400" fontAlgn="base">
              <a:spcBef>
                <a:spcPct val="0"/>
              </a:spcBef>
              <a:spcAft>
                <a:spcPct val="0"/>
              </a:spcAft>
              <a:defRPr/>
            </a:pPr>
            <a:endParaRPr lang="en-US" dirty="0">
              <a:solidFill>
                <a:srgbClr val="2DA2BF">
                  <a:tint val="20000"/>
                </a:srgbClr>
              </a:solidFill>
            </a:endParaRPr>
          </a:p>
        </p:txBody>
      </p:sp>
      <p:sp>
        <p:nvSpPr>
          <p:cNvPr id="13" name="投影片編號版面配置區 26">
            <a:extLst>
              <a:ext uri="{FF2B5EF4-FFF2-40B4-BE49-F238E27FC236}">
                <a16:creationId xmlns:a16="http://schemas.microsoft.com/office/drawing/2014/main" id="{71B18097-3A47-4901-BFB0-275A2D2BA9BE}"/>
              </a:ext>
            </a:extLst>
          </p:cNvPr>
          <p:cNvSpPr>
            <a:spLocks noGrp="1"/>
          </p:cNvSpPr>
          <p:nvPr>
            <p:ph type="sldNum" sz="quarter" idx="12"/>
          </p:nvPr>
        </p:nvSpPr>
        <p:spPr/>
        <p:txBody>
          <a:bodyPr/>
          <a:lstStyle>
            <a:lvl1pPr>
              <a:defRPr>
                <a:solidFill>
                  <a:srgbClr val="FFFFFF"/>
                </a:solidFill>
              </a:defRPr>
            </a:lvl1pPr>
          </a:lstStyle>
          <a:p>
            <a:pPr defTabSz="914400" fontAlgn="base">
              <a:spcBef>
                <a:spcPct val="0"/>
              </a:spcBef>
              <a:spcAft>
                <a:spcPct val="0"/>
              </a:spcAft>
              <a:defRPr/>
            </a:pPr>
            <a:fld id="{87856B6C-6D23-438F-80BF-C55C7A1E3D37}" type="slidenum">
              <a:rPr lang="en-US" altLang="zh-TW" smtClean="0">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98452557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Times New Roman" pitchFamily="18" charset="0"/>
                <a:cs typeface="Times New Roman" pitchFamily="18" charset="0"/>
              </a:defRPr>
            </a:lvl1pPr>
            <a:extLst/>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7" name="標題 6"/>
          <p:cNvSpPr>
            <a:spLocks noGrp="1"/>
          </p:cNvSpPr>
          <p:nvPr>
            <p:ph type="title"/>
          </p:nvPr>
        </p:nvSpPr>
        <p:spPr/>
        <p:txBody>
          <a:bodyPr rtlCol="0"/>
          <a:lstStyle/>
          <a:p>
            <a:r>
              <a:rPr lang="zh-TW" altLang="en-US"/>
              <a:t>按一下以編輯母片標題樣式</a:t>
            </a:r>
            <a:endParaRPr lang="en-US"/>
          </a:p>
        </p:txBody>
      </p:sp>
      <p:sp>
        <p:nvSpPr>
          <p:cNvPr id="4" name="日期版面配置區 9">
            <a:extLst>
              <a:ext uri="{FF2B5EF4-FFF2-40B4-BE49-F238E27FC236}">
                <a16:creationId xmlns:a16="http://schemas.microsoft.com/office/drawing/2014/main" id="{E5AFE0EF-0CAE-452D-9F8D-FFE007430DC0}"/>
              </a:ext>
            </a:extLst>
          </p:cNvPr>
          <p:cNvSpPr>
            <a:spLocks noGrp="1"/>
          </p:cNvSpPr>
          <p:nvPr>
            <p:ph type="dt" sz="half" idx="10"/>
          </p:nvPr>
        </p:nvSpPr>
        <p:spPr/>
        <p:txBody>
          <a:bodyPr/>
          <a:lstStyle>
            <a:lvl1pPr>
              <a:defRPr/>
            </a:lvl1pPr>
          </a:lstStyle>
          <a:p>
            <a:pPr defTabSz="914400" fontAlgn="base">
              <a:spcBef>
                <a:spcPct val="0"/>
              </a:spcBef>
              <a:spcAft>
                <a:spcPct val="0"/>
              </a:spcAft>
              <a:defRPr/>
            </a:pPr>
            <a:fld id="{53ADAC75-1C96-47BD-A8C8-09B9A49B0CFB}"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5" name="頁尾版面配置區 21">
            <a:extLst>
              <a:ext uri="{FF2B5EF4-FFF2-40B4-BE49-F238E27FC236}">
                <a16:creationId xmlns:a16="http://schemas.microsoft.com/office/drawing/2014/main" id="{0BF34D10-A471-4CA0-A830-6A4C943795A3}"/>
              </a:ext>
            </a:extLst>
          </p:cNvPr>
          <p:cNvSpPr>
            <a:spLocks noGrp="1"/>
          </p:cNvSpPr>
          <p:nvPr>
            <p:ph type="ftr" sz="quarter" idx="11"/>
          </p:nvPr>
        </p:nvSpPr>
        <p:spPr/>
        <p:txBody>
          <a:bodyPr/>
          <a:lstStyle>
            <a:lvl1pPr>
              <a:defRPr/>
            </a:lvl1pPr>
          </a:lstStyle>
          <a:p>
            <a:pPr defTabSz="914400" fontAlgn="base">
              <a:spcBef>
                <a:spcPct val="0"/>
              </a:spcBef>
              <a:spcAft>
                <a:spcPct val="0"/>
              </a:spcAft>
              <a:defRPr/>
            </a:pPr>
            <a:endParaRPr lang="en-US" dirty="0">
              <a:solidFill>
                <a:prstClr val="black"/>
              </a:solidFill>
            </a:endParaRPr>
          </a:p>
        </p:txBody>
      </p:sp>
      <p:sp>
        <p:nvSpPr>
          <p:cNvPr id="6" name="投影片編號版面配置區 17">
            <a:extLst>
              <a:ext uri="{FF2B5EF4-FFF2-40B4-BE49-F238E27FC236}">
                <a16:creationId xmlns:a16="http://schemas.microsoft.com/office/drawing/2014/main" id="{3F6A69FE-100A-45CC-BAF8-676E156A8486}"/>
              </a:ext>
            </a:extLst>
          </p:cNvPr>
          <p:cNvSpPr>
            <a:spLocks noGrp="1"/>
          </p:cNvSpPr>
          <p:nvPr>
            <p:ph type="sldNum" sz="quarter" idx="12"/>
          </p:nvPr>
        </p:nvSpPr>
        <p:spPr/>
        <p:txBody>
          <a:bodyPr/>
          <a:lstStyle>
            <a:lvl1pPr>
              <a:defRPr/>
            </a:lvl1pPr>
          </a:lstStyle>
          <a:p>
            <a:pPr defTabSz="914400" fontAlgn="base">
              <a:spcBef>
                <a:spcPct val="0"/>
              </a:spcBef>
              <a:spcAft>
                <a:spcPct val="0"/>
              </a:spcAft>
              <a:defRPr/>
            </a:pPr>
            <a:fld id="{8079B220-D25D-4616-BB97-1FEBFF21AD2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16730809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2.xml"/><Relationship Id="rId7"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8.xml"/><Relationship Id="rId7"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4.xml"/><Relationship Id="rId7" Type="http://schemas.openxmlformats.org/officeDocument/2006/relationships/theme" Target="../theme/theme7.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0.xml"/><Relationship Id="rId7"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9.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7"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手繪多邊形 12">
            <a:extLst>
              <a:ext uri="{FF2B5EF4-FFF2-40B4-BE49-F238E27FC236}">
                <a16:creationId xmlns:a16="http://schemas.microsoft.com/office/drawing/2014/main" id="{5A5FA1B5-02BC-4F62-9A3F-DA4F1F8D7DD7}"/>
              </a:ext>
            </a:extLst>
          </p:cNvPr>
          <p:cNvSpPr>
            <a:spLocks/>
          </p:cNvSpPr>
          <p:nvPr/>
        </p:nvSpPr>
        <p:spPr bwMode="auto">
          <a:xfrm>
            <a:off x="666837" y="5945188"/>
            <a:ext cx="6587925"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1027" name="手繪多邊形 11"/>
          <p:cNvSpPr>
            <a:spLocks/>
          </p:cNvSpPr>
          <p:nvPr/>
        </p:nvSpPr>
        <p:spPr bwMode="auto">
          <a:xfrm>
            <a:off x="647784" y="5938838"/>
            <a:ext cx="4921892"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4" name="直角三角形 13">
            <a:extLst>
              <a:ext uri="{FF2B5EF4-FFF2-40B4-BE49-F238E27FC236}">
                <a16:creationId xmlns:a16="http://schemas.microsoft.com/office/drawing/2014/main" id="{AAE0930C-E137-4222-813C-DC9461C03C4F}"/>
              </a:ext>
            </a:extLst>
          </p:cNvPr>
          <p:cNvSpPr>
            <a:spLocks/>
          </p:cNvSpPr>
          <p:nvPr/>
        </p:nvSpPr>
        <p:spPr bwMode="auto">
          <a:xfrm>
            <a:off x="-8057" y="5791253"/>
            <a:ext cx="4537010" cy="1080868"/>
          </a:xfrm>
          <a:prstGeom prst="rtTriangle">
            <a:avLst/>
          </a:prstGeom>
          <a:blipFill>
            <a:blip r:embed="rId8"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5" name="直線接點 14">
            <a:extLst>
              <a:ext uri="{FF2B5EF4-FFF2-40B4-BE49-F238E27FC236}">
                <a16:creationId xmlns:a16="http://schemas.microsoft.com/office/drawing/2014/main" id="{87F82E03-8258-42A6-B773-E142B902AE68}"/>
              </a:ext>
            </a:extLst>
          </p:cNvPr>
          <p:cNvCxnSpPr/>
          <p:nvPr/>
        </p:nvCxnSpPr>
        <p:spPr>
          <a:xfrm>
            <a:off x="-12317" y="5787739"/>
            <a:ext cx="4541270"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a:extLst>
              <a:ext uri="{FF2B5EF4-FFF2-40B4-BE49-F238E27FC236}">
                <a16:creationId xmlns:a16="http://schemas.microsoft.com/office/drawing/2014/main" id="{0BB311EF-41B7-4409-9CEB-22C5420C6069}"/>
              </a:ext>
            </a:extLst>
          </p:cNvPr>
          <p:cNvSpPr>
            <a:spLocks noGrp="1"/>
          </p:cNvSpPr>
          <p:nvPr>
            <p:ph type="title"/>
          </p:nvPr>
        </p:nvSpPr>
        <p:spPr>
          <a:xfrm>
            <a:off x="609680" y="274638"/>
            <a:ext cx="10974229" cy="1143000"/>
          </a:xfrm>
          <a:prstGeom prst="rect">
            <a:avLst/>
          </a:prstGeom>
        </p:spPr>
        <p:txBody>
          <a:bodyPr vert="horz" anchor="ctr">
            <a:normAutofit/>
            <a:scene3d>
              <a:camera prst="orthographicFront"/>
              <a:lightRig rig="soft" dir="t"/>
            </a:scene3d>
            <a:sp3d prstMaterial="softEdge">
              <a:bevelT w="25400" h="25400"/>
            </a:sp3d>
          </a:bodyPr>
          <a:lstStyle/>
          <a:p>
            <a:r>
              <a:rPr lang="zh-TW" altLang="en-US" dirty="0"/>
              <a:t>按一下以編輯母片標題樣式</a:t>
            </a:r>
            <a:endParaRPr lang="en-US" dirty="0"/>
          </a:p>
        </p:txBody>
      </p:sp>
      <p:sp>
        <p:nvSpPr>
          <p:cNvPr id="1033" name="文字版面配置區 29"/>
          <p:cNvSpPr>
            <a:spLocks noGrp="1"/>
          </p:cNvSpPr>
          <p:nvPr>
            <p:ph type="body" idx="1"/>
          </p:nvPr>
        </p:nvSpPr>
        <p:spPr bwMode="auto">
          <a:xfrm>
            <a:off x="609680" y="1481138"/>
            <a:ext cx="10974229"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10" name="日期版面配置區 9">
            <a:extLst>
              <a:ext uri="{FF2B5EF4-FFF2-40B4-BE49-F238E27FC236}">
                <a16:creationId xmlns:a16="http://schemas.microsoft.com/office/drawing/2014/main" id="{E5AFE0EF-0CAE-452D-9F8D-FFE007430DC0}"/>
              </a:ext>
            </a:extLst>
          </p:cNvPr>
          <p:cNvSpPr>
            <a:spLocks noGrp="1"/>
          </p:cNvSpPr>
          <p:nvPr>
            <p:ph type="dt" sz="half" idx="2"/>
          </p:nvPr>
        </p:nvSpPr>
        <p:spPr>
          <a:xfrm>
            <a:off x="8971602" y="6408739"/>
            <a:ext cx="2559384" cy="365125"/>
          </a:xfrm>
          <a:prstGeom prst="rect">
            <a:avLst/>
          </a:prstGeom>
        </p:spPr>
        <p:txBody>
          <a:bodyPr vert="horz" anchor="b"/>
          <a:lstStyle>
            <a:lvl1pPr algn="l"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fld id="{1E1FF07A-27F2-4ADF-BD80-3E0CD06733A0}"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22" name="頁尾版面配置區 21">
            <a:extLst>
              <a:ext uri="{FF2B5EF4-FFF2-40B4-BE49-F238E27FC236}">
                <a16:creationId xmlns:a16="http://schemas.microsoft.com/office/drawing/2014/main" id="{0BF34D10-A471-4CA0-A830-6A4C943795A3}"/>
              </a:ext>
            </a:extLst>
          </p:cNvPr>
          <p:cNvSpPr>
            <a:spLocks noGrp="1"/>
          </p:cNvSpPr>
          <p:nvPr>
            <p:ph type="ftr" sz="quarter" idx="3"/>
          </p:nvPr>
        </p:nvSpPr>
        <p:spPr>
          <a:xfrm>
            <a:off x="5840645" y="6408739"/>
            <a:ext cx="3135191" cy="365125"/>
          </a:xfrm>
          <a:prstGeom prst="rect">
            <a:avLst/>
          </a:prstGeom>
        </p:spPr>
        <p:txBody>
          <a:bodyPr vert="horz" anchor="b"/>
          <a:lstStyle>
            <a:lvl1pPr algn="r"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endParaRPr lang="en-US" dirty="0">
              <a:solidFill>
                <a:prstClr val="black"/>
              </a:solidFill>
            </a:endParaRPr>
          </a:p>
        </p:txBody>
      </p:sp>
      <p:sp>
        <p:nvSpPr>
          <p:cNvPr id="18" name="投影片編號版面配置區 17">
            <a:extLst>
              <a:ext uri="{FF2B5EF4-FFF2-40B4-BE49-F238E27FC236}">
                <a16:creationId xmlns:a16="http://schemas.microsoft.com/office/drawing/2014/main" id="{3F6A69FE-100A-45CC-BAF8-676E156A8486}"/>
              </a:ext>
            </a:extLst>
          </p:cNvPr>
          <p:cNvSpPr>
            <a:spLocks noGrp="1"/>
          </p:cNvSpPr>
          <p:nvPr>
            <p:ph type="sldNum" sz="quarter" idx="4"/>
          </p:nvPr>
        </p:nvSpPr>
        <p:spPr>
          <a:xfrm>
            <a:off x="11530986" y="6408739"/>
            <a:ext cx="489013"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000"/>
            </a:lvl1pPr>
          </a:lstStyle>
          <a:p>
            <a:pPr defTabSz="914400" fontAlgn="base">
              <a:spcBef>
                <a:spcPct val="0"/>
              </a:spcBef>
              <a:spcAft>
                <a:spcPct val="0"/>
              </a:spcAft>
              <a:defRPr/>
            </a:pPr>
            <a:fld id="{84229330-FA4B-45B0-BD26-56C51939F74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pic>
        <p:nvPicPr>
          <p:cNvPr id="1037" name="Picture 2" descr="http://academic.nfu.edu.tw/ezfiles/11/1011/img/502/160976295.jp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939848" y="173039"/>
            <a:ext cx="3046279"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688690"/>
      </p:ext>
    </p:extLst>
  </p:cSld>
  <p:clrMap bg1="lt1" tx1="dk1" bg2="lt2" tx2="dk2" accent1="accent1" accent2="accent2" accent3="accent3" accent4="accent4" accent5="accent5" accent6="accent6" hlink="hlink" folHlink="folHlink"/>
  <p:sldLayoutIdLst>
    <p:sldLayoutId id="2147493459" r:id="rId1"/>
    <p:sldLayoutId id="2147493460" r:id="rId2"/>
    <p:sldLayoutId id="2147493461" r:id="rId3"/>
    <p:sldLayoutId id="2147493462" r:id="rId4"/>
    <p:sldLayoutId id="2147493463" r:id="rId5"/>
    <p:sldLayoutId id="2147493464" r:id="rId6"/>
  </p:sldLayoutIdLst>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2pPr>
      <a:lvl3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3pPr>
      <a:lvl4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4pPr>
      <a:lvl5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5pPr>
      <a:lvl6pPr marL="4572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6pPr>
      <a:lvl7pPr marL="9144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7pPr>
      <a:lvl8pPr marL="13716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8pPr>
      <a:lvl9pPr marL="18288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手繪多邊形 12">
            <a:extLst>
              <a:ext uri="{FF2B5EF4-FFF2-40B4-BE49-F238E27FC236}">
                <a16:creationId xmlns:a16="http://schemas.microsoft.com/office/drawing/2014/main" id="{5A5FA1B5-02BC-4F62-9A3F-DA4F1F8D7DD7}"/>
              </a:ext>
            </a:extLst>
          </p:cNvPr>
          <p:cNvSpPr>
            <a:spLocks/>
          </p:cNvSpPr>
          <p:nvPr/>
        </p:nvSpPr>
        <p:spPr bwMode="auto">
          <a:xfrm>
            <a:off x="666837" y="5945188"/>
            <a:ext cx="6587925"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1027" name="手繪多邊形 11"/>
          <p:cNvSpPr>
            <a:spLocks/>
          </p:cNvSpPr>
          <p:nvPr/>
        </p:nvSpPr>
        <p:spPr bwMode="auto">
          <a:xfrm>
            <a:off x="647784" y="5938838"/>
            <a:ext cx="4921892"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4" name="直角三角形 13">
            <a:extLst>
              <a:ext uri="{FF2B5EF4-FFF2-40B4-BE49-F238E27FC236}">
                <a16:creationId xmlns:a16="http://schemas.microsoft.com/office/drawing/2014/main" id="{AAE0930C-E137-4222-813C-DC9461C03C4F}"/>
              </a:ext>
            </a:extLst>
          </p:cNvPr>
          <p:cNvSpPr>
            <a:spLocks/>
          </p:cNvSpPr>
          <p:nvPr/>
        </p:nvSpPr>
        <p:spPr bwMode="auto">
          <a:xfrm>
            <a:off x="-8057" y="5791253"/>
            <a:ext cx="4537010" cy="1080868"/>
          </a:xfrm>
          <a:prstGeom prst="rtTriangle">
            <a:avLst/>
          </a:prstGeom>
          <a:blipFill>
            <a:blip r:embed="rId8"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5" name="直線接點 14">
            <a:extLst>
              <a:ext uri="{FF2B5EF4-FFF2-40B4-BE49-F238E27FC236}">
                <a16:creationId xmlns:a16="http://schemas.microsoft.com/office/drawing/2014/main" id="{87F82E03-8258-42A6-B773-E142B902AE68}"/>
              </a:ext>
            </a:extLst>
          </p:cNvPr>
          <p:cNvCxnSpPr/>
          <p:nvPr/>
        </p:nvCxnSpPr>
        <p:spPr>
          <a:xfrm>
            <a:off x="-12317" y="5787739"/>
            <a:ext cx="4541270"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a:extLst>
              <a:ext uri="{FF2B5EF4-FFF2-40B4-BE49-F238E27FC236}">
                <a16:creationId xmlns:a16="http://schemas.microsoft.com/office/drawing/2014/main" id="{0BB311EF-41B7-4409-9CEB-22C5420C6069}"/>
              </a:ext>
            </a:extLst>
          </p:cNvPr>
          <p:cNvSpPr>
            <a:spLocks noGrp="1"/>
          </p:cNvSpPr>
          <p:nvPr>
            <p:ph type="title"/>
          </p:nvPr>
        </p:nvSpPr>
        <p:spPr>
          <a:xfrm>
            <a:off x="609680" y="274638"/>
            <a:ext cx="10974229" cy="1143000"/>
          </a:xfrm>
          <a:prstGeom prst="rect">
            <a:avLst/>
          </a:prstGeom>
        </p:spPr>
        <p:txBody>
          <a:bodyPr vert="horz" anchor="ctr">
            <a:normAutofit/>
            <a:scene3d>
              <a:camera prst="orthographicFront"/>
              <a:lightRig rig="soft" dir="t"/>
            </a:scene3d>
            <a:sp3d prstMaterial="softEdge">
              <a:bevelT w="25400" h="25400"/>
            </a:sp3d>
          </a:bodyPr>
          <a:lstStyle/>
          <a:p>
            <a:r>
              <a:rPr lang="zh-TW" altLang="en-US" dirty="0"/>
              <a:t>按一下以編輯母片標題樣式</a:t>
            </a:r>
            <a:endParaRPr lang="en-US" dirty="0"/>
          </a:p>
        </p:txBody>
      </p:sp>
      <p:sp>
        <p:nvSpPr>
          <p:cNvPr id="1033" name="文字版面配置區 29"/>
          <p:cNvSpPr>
            <a:spLocks noGrp="1"/>
          </p:cNvSpPr>
          <p:nvPr>
            <p:ph type="body" idx="1"/>
          </p:nvPr>
        </p:nvSpPr>
        <p:spPr bwMode="auto">
          <a:xfrm>
            <a:off x="609680" y="1481138"/>
            <a:ext cx="10974229"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10" name="日期版面配置區 9">
            <a:extLst>
              <a:ext uri="{FF2B5EF4-FFF2-40B4-BE49-F238E27FC236}">
                <a16:creationId xmlns:a16="http://schemas.microsoft.com/office/drawing/2014/main" id="{E5AFE0EF-0CAE-452D-9F8D-FFE007430DC0}"/>
              </a:ext>
            </a:extLst>
          </p:cNvPr>
          <p:cNvSpPr>
            <a:spLocks noGrp="1"/>
          </p:cNvSpPr>
          <p:nvPr>
            <p:ph type="dt" sz="half" idx="2"/>
          </p:nvPr>
        </p:nvSpPr>
        <p:spPr>
          <a:xfrm>
            <a:off x="8971602" y="6408739"/>
            <a:ext cx="2559384" cy="365125"/>
          </a:xfrm>
          <a:prstGeom prst="rect">
            <a:avLst/>
          </a:prstGeom>
        </p:spPr>
        <p:txBody>
          <a:bodyPr vert="horz" anchor="b"/>
          <a:lstStyle>
            <a:lvl1pPr algn="l"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fld id="{1E1FF07A-27F2-4ADF-BD80-3E0CD06733A0}"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22" name="頁尾版面配置區 21">
            <a:extLst>
              <a:ext uri="{FF2B5EF4-FFF2-40B4-BE49-F238E27FC236}">
                <a16:creationId xmlns:a16="http://schemas.microsoft.com/office/drawing/2014/main" id="{0BF34D10-A471-4CA0-A830-6A4C943795A3}"/>
              </a:ext>
            </a:extLst>
          </p:cNvPr>
          <p:cNvSpPr>
            <a:spLocks noGrp="1"/>
          </p:cNvSpPr>
          <p:nvPr>
            <p:ph type="ftr" sz="quarter" idx="3"/>
          </p:nvPr>
        </p:nvSpPr>
        <p:spPr>
          <a:xfrm>
            <a:off x="5840645" y="6408739"/>
            <a:ext cx="3135191" cy="365125"/>
          </a:xfrm>
          <a:prstGeom prst="rect">
            <a:avLst/>
          </a:prstGeom>
        </p:spPr>
        <p:txBody>
          <a:bodyPr vert="horz" anchor="b"/>
          <a:lstStyle>
            <a:lvl1pPr algn="r"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endParaRPr lang="en-US" dirty="0">
              <a:solidFill>
                <a:prstClr val="black"/>
              </a:solidFill>
            </a:endParaRPr>
          </a:p>
        </p:txBody>
      </p:sp>
      <p:sp>
        <p:nvSpPr>
          <p:cNvPr id="18" name="投影片編號版面配置區 17">
            <a:extLst>
              <a:ext uri="{FF2B5EF4-FFF2-40B4-BE49-F238E27FC236}">
                <a16:creationId xmlns:a16="http://schemas.microsoft.com/office/drawing/2014/main" id="{3F6A69FE-100A-45CC-BAF8-676E156A8486}"/>
              </a:ext>
            </a:extLst>
          </p:cNvPr>
          <p:cNvSpPr>
            <a:spLocks noGrp="1"/>
          </p:cNvSpPr>
          <p:nvPr>
            <p:ph type="sldNum" sz="quarter" idx="4"/>
          </p:nvPr>
        </p:nvSpPr>
        <p:spPr>
          <a:xfrm>
            <a:off x="11530986" y="6408739"/>
            <a:ext cx="489013"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000"/>
            </a:lvl1pPr>
          </a:lstStyle>
          <a:p>
            <a:pPr defTabSz="914400" fontAlgn="base">
              <a:spcBef>
                <a:spcPct val="0"/>
              </a:spcBef>
              <a:spcAft>
                <a:spcPct val="0"/>
              </a:spcAft>
              <a:defRPr/>
            </a:pPr>
            <a:fld id="{84229330-FA4B-45B0-BD26-56C51939F74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pic>
        <p:nvPicPr>
          <p:cNvPr id="1037" name="Picture 2" descr="http://academic.nfu.edu.tw/ezfiles/11/1011/img/502/160976295.jp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939848" y="173039"/>
            <a:ext cx="3046279"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703538"/>
      </p:ext>
    </p:extLst>
  </p:cSld>
  <p:clrMap bg1="lt1" tx1="dk1" bg2="lt2" tx2="dk2" accent1="accent1" accent2="accent2" accent3="accent3" accent4="accent4" accent5="accent5" accent6="accent6" hlink="hlink" folHlink="folHlink"/>
  <p:sldLayoutIdLst>
    <p:sldLayoutId id="2147493466" r:id="rId1"/>
    <p:sldLayoutId id="2147493467" r:id="rId2"/>
    <p:sldLayoutId id="2147493468" r:id="rId3"/>
    <p:sldLayoutId id="2147493469" r:id="rId4"/>
    <p:sldLayoutId id="2147493470" r:id="rId5"/>
    <p:sldLayoutId id="2147493471" r:id="rId6"/>
  </p:sldLayoutIdLst>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2pPr>
      <a:lvl3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3pPr>
      <a:lvl4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4pPr>
      <a:lvl5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5pPr>
      <a:lvl6pPr marL="4572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6pPr>
      <a:lvl7pPr marL="9144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7pPr>
      <a:lvl8pPr marL="13716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8pPr>
      <a:lvl9pPr marL="18288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手繪多邊形 12">
            <a:extLst>
              <a:ext uri="{FF2B5EF4-FFF2-40B4-BE49-F238E27FC236}">
                <a16:creationId xmlns:a16="http://schemas.microsoft.com/office/drawing/2014/main" id="{5A5FA1B5-02BC-4F62-9A3F-DA4F1F8D7DD7}"/>
              </a:ext>
            </a:extLst>
          </p:cNvPr>
          <p:cNvSpPr>
            <a:spLocks/>
          </p:cNvSpPr>
          <p:nvPr/>
        </p:nvSpPr>
        <p:spPr bwMode="auto">
          <a:xfrm>
            <a:off x="666837" y="5945188"/>
            <a:ext cx="6587925"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1027" name="手繪多邊形 11"/>
          <p:cNvSpPr>
            <a:spLocks/>
          </p:cNvSpPr>
          <p:nvPr/>
        </p:nvSpPr>
        <p:spPr bwMode="auto">
          <a:xfrm>
            <a:off x="647784" y="5938838"/>
            <a:ext cx="4921892"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4" name="直角三角形 13">
            <a:extLst>
              <a:ext uri="{FF2B5EF4-FFF2-40B4-BE49-F238E27FC236}">
                <a16:creationId xmlns:a16="http://schemas.microsoft.com/office/drawing/2014/main" id="{AAE0930C-E137-4222-813C-DC9461C03C4F}"/>
              </a:ext>
            </a:extLst>
          </p:cNvPr>
          <p:cNvSpPr>
            <a:spLocks/>
          </p:cNvSpPr>
          <p:nvPr/>
        </p:nvSpPr>
        <p:spPr bwMode="auto">
          <a:xfrm>
            <a:off x="-8057" y="5791253"/>
            <a:ext cx="4537010" cy="1080868"/>
          </a:xfrm>
          <a:prstGeom prst="rtTriangle">
            <a:avLst/>
          </a:prstGeom>
          <a:blipFill>
            <a:blip r:embed="rId8"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5" name="直線接點 14">
            <a:extLst>
              <a:ext uri="{FF2B5EF4-FFF2-40B4-BE49-F238E27FC236}">
                <a16:creationId xmlns:a16="http://schemas.microsoft.com/office/drawing/2014/main" id="{87F82E03-8258-42A6-B773-E142B902AE68}"/>
              </a:ext>
            </a:extLst>
          </p:cNvPr>
          <p:cNvCxnSpPr/>
          <p:nvPr/>
        </p:nvCxnSpPr>
        <p:spPr>
          <a:xfrm>
            <a:off x="-12317" y="5787739"/>
            <a:ext cx="4541270"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a:extLst>
              <a:ext uri="{FF2B5EF4-FFF2-40B4-BE49-F238E27FC236}">
                <a16:creationId xmlns:a16="http://schemas.microsoft.com/office/drawing/2014/main" id="{0BB311EF-41B7-4409-9CEB-22C5420C6069}"/>
              </a:ext>
            </a:extLst>
          </p:cNvPr>
          <p:cNvSpPr>
            <a:spLocks noGrp="1"/>
          </p:cNvSpPr>
          <p:nvPr>
            <p:ph type="title"/>
          </p:nvPr>
        </p:nvSpPr>
        <p:spPr>
          <a:xfrm>
            <a:off x="609680" y="274638"/>
            <a:ext cx="10974229" cy="1143000"/>
          </a:xfrm>
          <a:prstGeom prst="rect">
            <a:avLst/>
          </a:prstGeom>
        </p:spPr>
        <p:txBody>
          <a:bodyPr vert="horz" anchor="ctr">
            <a:normAutofit/>
            <a:scene3d>
              <a:camera prst="orthographicFront"/>
              <a:lightRig rig="soft" dir="t"/>
            </a:scene3d>
            <a:sp3d prstMaterial="softEdge">
              <a:bevelT w="25400" h="25400"/>
            </a:sp3d>
          </a:bodyPr>
          <a:lstStyle/>
          <a:p>
            <a:r>
              <a:rPr lang="zh-TW" altLang="en-US" dirty="0"/>
              <a:t>按一下以編輯母片標題樣式</a:t>
            </a:r>
            <a:endParaRPr lang="en-US" dirty="0"/>
          </a:p>
        </p:txBody>
      </p:sp>
      <p:sp>
        <p:nvSpPr>
          <p:cNvPr id="1033" name="文字版面配置區 29"/>
          <p:cNvSpPr>
            <a:spLocks noGrp="1"/>
          </p:cNvSpPr>
          <p:nvPr>
            <p:ph type="body" idx="1"/>
          </p:nvPr>
        </p:nvSpPr>
        <p:spPr bwMode="auto">
          <a:xfrm>
            <a:off x="609680" y="1481138"/>
            <a:ext cx="10974229"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10" name="日期版面配置區 9">
            <a:extLst>
              <a:ext uri="{FF2B5EF4-FFF2-40B4-BE49-F238E27FC236}">
                <a16:creationId xmlns:a16="http://schemas.microsoft.com/office/drawing/2014/main" id="{E5AFE0EF-0CAE-452D-9F8D-FFE007430DC0}"/>
              </a:ext>
            </a:extLst>
          </p:cNvPr>
          <p:cNvSpPr>
            <a:spLocks noGrp="1"/>
          </p:cNvSpPr>
          <p:nvPr>
            <p:ph type="dt" sz="half" idx="2"/>
          </p:nvPr>
        </p:nvSpPr>
        <p:spPr>
          <a:xfrm>
            <a:off x="8971602" y="6408739"/>
            <a:ext cx="2559384" cy="365125"/>
          </a:xfrm>
          <a:prstGeom prst="rect">
            <a:avLst/>
          </a:prstGeom>
        </p:spPr>
        <p:txBody>
          <a:bodyPr vert="horz" anchor="b"/>
          <a:lstStyle>
            <a:lvl1pPr algn="l"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fld id="{1E1FF07A-27F2-4ADF-BD80-3E0CD06733A0}"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22" name="頁尾版面配置區 21">
            <a:extLst>
              <a:ext uri="{FF2B5EF4-FFF2-40B4-BE49-F238E27FC236}">
                <a16:creationId xmlns:a16="http://schemas.microsoft.com/office/drawing/2014/main" id="{0BF34D10-A471-4CA0-A830-6A4C943795A3}"/>
              </a:ext>
            </a:extLst>
          </p:cNvPr>
          <p:cNvSpPr>
            <a:spLocks noGrp="1"/>
          </p:cNvSpPr>
          <p:nvPr>
            <p:ph type="ftr" sz="quarter" idx="3"/>
          </p:nvPr>
        </p:nvSpPr>
        <p:spPr>
          <a:xfrm>
            <a:off x="5840645" y="6408739"/>
            <a:ext cx="3135191" cy="365125"/>
          </a:xfrm>
          <a:prstGeom prst="rect">
            <a:avLst/>
          </a:prstGeom>
        </p:spPr>
        <p:txBody>
          <a:bodyPr vert="horz" anchor="b"/>
          <a:lstStyle>
            <a:lvl1pPr algn="r"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endParaRPr lang="en-US" dirty="0">
              <a:solidFill>
                <a:prstClr val="black"/>
              </a:solidFill>
            </a:endParaRPr>
          </a:p>
        </p:txBody>
      </p:sp>
      <p:sp>
        <p:nvSpPr>
          <p:cNvPr id="18" name="投影片編號版面配置區 17">
            <a:extLst>
              <a:ext uri="{FF2B5EF4-FFF2-40B4-BE49-F238E27FC236}">
                <a16:creationId xmlns:a16="http://schemas.microsoft.com/office/drawing/2014/main" id="{3F6A69FE-100A-45CC-BAF8-676E156A8486}"/>
              </a:ext>
            </a:extLst>
          </p:cNvPr>
          <p:cNvSpPr>
            <a:spLocks noGrp="1"/>
          </p:cNvSpPr>
          <p:nvPr>
            <p:ph type="sldNum" sz="quarter" idx="4"/>
          </p:nvPr>
        </p:nvSpPr>
        <p:spPr>
          <a:xfrm>
            <a:off x="11530986" y="6408739"/>
            <a:ext cx="489013"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000"/>
            </a:lvl1pPr>
          </a:lstStyle>
          <a:p>
            <a:pPr defTabSz="914400" fontAlgn="base">
              <a:spcBef>
                <a:spcPct val="0"/>
              </a:spcBef>
              <a:spcAft>
                <a:spcPct val="0"/>
              </a:spcAft>
              <a:defRPr/>
            </a:pPr>
            <a:fld id="{84229330-FA4B-45B0-BD26-56C51939F74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pic>
        <p:nvPicPr>
          <p:cNvPr id="1037" name="Picture 2" descr="http://academic.nfu.edu.tw/ezfiles/11/1011/img/502/160976295.jp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939848" y="173039"/>
            <a:ext cx="3046279"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382546"/>
      </p:ext>
    </p:extLst>
  </p:cSld>
  <p:clrMap bg1="lt1" tx1="dk1" bg2="lt2" tx2="dk2" accent1="accent1" accent2="accent2" accent3="accent3" accent4="accent4" accent5="accent5" accent6="accent6" hlink="hlink" folHlink="folHlink"/>
  <p:sldLayoutIdLst>
    <p:sldLayoutId id="2147493473" r:id="rId1"/>
    <p:sldLayoutId id="2147493474" r:id="rId2"/>
    <p:sldLayoutId id="2147493475" r:id="rId3"/>
    <p:sldLayoutId id="2147493476" r:id="rId4"/>
    <p:sldLayoutId id="2147493477" r:id="rId5"/>
    <p:sldLayoutId id="2147493478" r:id="rId6"/>
  </p:sldLayoutIdLst>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2pPr>
      <a:lvl3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3pPr>
      <a:lvl4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4pPr>
      <a:lvl5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5pPr>
      <a:lvl6pPr marL="4572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6pPr>
      <a:lvl7pPr marL="9144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7pPr>
      <a:lvl8pPr marL="13716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8pPr>
      <a:lvl9pPr marL="18288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手繪多邊形 12">
            <a:extLst>
              <a:ext uri="{FF2B5EF4-FFF2-40B4-BE49-F238E27FC236}">
                <a16:creationId xmlns:a16="http://schemas.microsoft.com/office/drawing/2014/main" id="{5A5FA1B5-02BC-4F62-9A3F-DA4F1F8D7DD7}"/>
              </a:ext>
            </a:extLst>
          </p:cNvPr>
          <p:cNvSpPr>
            <a:spLocks/>
          </p:cNvSpPr>
          <p:nvPr/>
        </p:nvSpPr>
        <p:spPr bwMode="auto">
          <a:xfrm>
            <a:off x="666837" y="5945188"/>
            <a:ext cx="6587925"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1027" name="手繪多邊形 11"/>
          <p:cNvSpPr>
            <a:spLocks/>
          </p:cNvSpPr>
          <p:nvPr/>
        </p:nvSpPr>
        <p:spPr bwMode="auto">
          <a:xfrm>
            <a:off x="647784" y="5938838"/>
            <a:ext cx="4921892"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4" name="直角三角形 13">
            <a:extLst>
              <a:ext uri="{FF2B5EF4-FFF2-40B4-BE49-F238E27FC236}">
                <a16:creationId xmlns:a16="http://schemas.microsoft.com/office/drawing/2014/main" id="{AAE0930C-E137-4222-813C-DC9461C03C4F}"/>
              </a:ext>
            </a:extLst>
          </p:cNvPr>
          <p:cNvSpPr>
            <a:spLocks/>
          </p:cNvSpPr>
          <p:nvPr/>
        </p:nvSpPr>
        <p:spPr bwMode="auto">
          <a:xfrm>
            <a:off x="-8057" y="5791253"/>
            <a:ext cx="4537010" cy="1080868"/>
          </a:xfrm>
          <a:prstGeom prst="rtTriangle">
            <a:avLst/>
          </a:prstGeom>
          <a:blipFill>
            <a:blip r:embed="rId8"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5" name="直線接點 14">
            <a:extLst>
              <a:ext uri="{FF2B5EF4-FFF2-40B4-BE49-F238E27FC236}">
                <a16:creationId xmlns:a16="http://schemas.microsoft.com/office/drawing/2014/main" id="{87F82E03-8258-42A6-B773-E142B902AE68}"/>
              </a:ext>
            </a:extLst>
          </p:cNvPr>
          <p:cNvCxnSpPr/>
          <p:nvPr/>
        </p:nvCxnSpPr>
        <p:spPr>
          <a:xfrm>
            <a:off x="-12317" y="5787739"/>
            <a:ext cx="4541270"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a:extLst>
              <a:ext uri="{FF2B5EF4-FFF2-40B4-BE49-F238E27FC236}">
                <a16:creationId xmlns:a16="http://schemas.microsoft.com/office/drawing/2014/main" id="{0BB311EF-41B7-4409-9CEB-22C5420C6069}"/>
              </a:ext>
            </a:extLst>
          </p:cNvPr>
          <p:cNvSpPr>
            <a:spLocks noGrp="1"/>
          </p:cNvSpPr>
          <p:nvPr>
            <p:ph type="title"/>
          </p:nvPr>
        </p:nvSpPr>
        <p:spPr>
          <a:xfrm>
            <a:off x="609680" y="274638"/>
            <a:ext cx="10974229" cy="1143000"/>
          </a:xfrm>
          <a:prstGeom prst="rect">
            <a:avLst/>
          </a:prstGeom>
        </p:spPr>
        <p:txBody>
          <a:bodyPr vert="horz" anchor="ctr">
            <a:normAutofit/>
            <a:scene3d>
              <a:camera prst="orthographicFront"/>
              <a:lightRig rig="soft" dir="t"/>
            </a:scene3d>
            <a:sp3d prstMaterial="softEdge">
              <a:bevelT w="25400" h="25400"/>
            </a:sp3d>
          </a:bodyPr>
          <a:lstStyle/>
          <a:p>
            <a:r>
              <a:rPr lang="zh-TW" altLang="en-US" dirty="0"/>
              <a:t>按一下以編輯母片標題樣式</a:t>
            </a:r>
            <a:endParaRPr lang="en-US" dirty="0"/>
          </a:p>
        </p:txBody>
      </p:sp>
      <p:sp>
        <p:nvSpPr>
          <p:cNvPr id="1033" name="文字版面配置區 29"/>
          <p:cNvSpPr>
            <a:spLocks noGrp="1"/>
          </p:cNvSpPr>
          <p:nvPr>
            <p:ph type="body" idx="1"/>
          </p:nvPr>
        </p:nvSpPr>
        <p:spPr bwMode="auto">
          <a:xfrm>
            <a:off x="609680" y="1481138"/>
            <a:ext cx="10974229"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10" name="日期版面配置區 9">
            <a:extLst>
              <a:ext uri="{FF2B5EF4-FFF2-40B4-BE49-F238E27FC236}">
                <a16:creationId xmlns:a16="http://schemas.microsoft.com/office/drawing/2014/main" id="{E5AFE0EF-0CAE-452D-9F8D-FFE007430DC0}"/>
              </a:ext>
            </a:extLst>
          </p:cNvPr>
          <p:cNvSpPr>
            <a:spLocks noGrp="1"/>
          </p:cNvSpPr>
          <p:nvPr>
            <p:ph type="dt" sz="half" idx="2"/>
          </p:nvPr>
        </p:nvSpPr>
        <p:spPr>
          <a:xfrm>
            <a:off x="8971602" y="6408739"/>
            <a:ext cx="2559384" cy="365125"/>
          </a:xfrm>
          <a:prstGeom prst="rect">
            <a:avLst/>
          </a:prstGeom>
        </p:spPr>
        <p:txBody>
          <a:bodyPr vert="horz" anchor="b"/>
          <a:lstStyle>
            <a:lvl1pPr algn="l"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fld id="{1E1FF07A-27F2-4ADF-BD80-3E0CD06733A0}"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22" name="頁尾版面配置區 21">
            <a:extLst>
              <a:ext uri="{FF2B5EF4-FFF2-40B4-BE49-F238E27FC236}">
                <a16:creationId xmlns:a16="http://schemas.microsoft.com/office/drawing/2014/main" id="{0BF34D10-A471-4CA0-A830-6A4C943795A3}"/>
              </a:ext>
            </a:extLst>
          </p:cNvPr>
          <p:cNvSpPr>
            <a:spLocks noGrp="1"/>
          </p:cNvSpPr>
          <p:nvPr>
            <p:ph type="ftr" sz="quarter" idx="3"/>
          </p:nvPr>
        </p:nvSpPr>
        <p:spPr>
          <a:xfrm>
            <a:off x="5840645" y="6408739"/>
            <a:ext cx="3135191" cy="365125"/>
          </a:xfrm>
          <a:prstGeom prst="rect">
            <a:avLst/>
          </a:prstGeom>
        </p:spPr>
        <p:txBody>
          <a:bodyPr vert="horz" anchor="b"/>
          <a:lstStyle>
            <a:lvl1pPr algn="r"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endParaRPr lang="en-US" dirty="0">
              <a:solidFill>
                <a:prstClr val="black"/>
              </a:solidFill>
            </a:endParaRPr>
          </a:p>
        </p:txBody>
      </p:sp>
      <p:sp>
        <p:nvSpPr>
          <p:cNvPr id="18" name="投影片編號版面配置區 17">
            <a:extLst>
              <a:ext uri="{FF2B5EF4-FFF2-40B4-BE49-F238E27FC236}">
                <a16:creationId xmlns:a16="http://schemas.microsoft.com/office/drawing/2014/main" id="{3F6A69FE-100A-45CC-BAF8-676E156A8486}"/>
              </a:ext>
            </a:extLst>
          </p:cNvPr>
          <p:cNvSpPr>
            <a:spLocks noGrp="1"/>
          </p:cNvSpPr>
          <p:nvPr>
            <p:ph type="sldNum" sz="quarter" idx="4"/>
          </p:nvPr>
        </p:nvSpPr>
        <p:spPr>
          <a:xfrm>
            <a:off x="11530986" y="6408739"/>
            <a:ext cx="489013"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000"/>
            </a:lvl1pPr>
          </a:lstStyle>
          <a:p>
            <a:pPr defTabSz="914400" fontAlgn="base">
              <a:spcBef>
                <a:spcPct val="0"/>
              </a:spcBef>
              <a:spcAft>
                <a:spcPct val="0"/>
              </a:spcAft>
              <a:defRPr/>
            </a:pPr>
            <a:fld id="{84229330-FA4B-45B0-BD26-56C51939F74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pic>
        <p:nvPicPr>
          <p:cNvPr id="1037" name="Picture 2" descr="http://academic.nfu.edu.tw/ezfiles/11/1011/img/502/160976295.jp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939848" y="173039"/>
            <a:ext cx="3046279"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439114"/>
      </p:ext>
    </p:extLst>
  </p:cSld>
  <p:clrMap bg1="lt1" tx1="dk1" bg2="lt2" tx2="dk2" accent1="accent1" accent2="accent2" accent3="accent3" accent4="accent4" accent5="accent5" accent6="accent6" hlink="hlink" folHlink="folHlink"/>
  <p:sldLayoutIdLst>
    <p:sldLayoutId id="2147493480" r:id="rId1"/>
    <p:sldLayoutId id="2147493481" r:id="rId2"/>
    <p:sldLayoutId id="2147493482" r:id="rId3"/>
    <p:sldLayoutId id="2147493483" r:id="rId4"/>
    <p:sldLayoutId id="2147493484" r:id="rId5"/>
    <p:sldLayoutId id="2147493485" r:id="rId6"/>
  </p:sldLayoutIdLst>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2pPr>
      <a:lvl3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3pPr>
      <a:lvl4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4pPr>
      <a:lvl5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5pPr>
      <a:lvl6pPr marL="4572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6pPr>
      <a:lvl7pPr marL="9144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7pPr>
      <a:lvl8pPr marL="13716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8pPr>
      <a:lvl9pPr marL="18288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手繪多邊形 12">
            <a:extLst>
              <a:ext uri="{FF2B5EF4-FFF2-40B4-BE49-F238E27FC236}">
                <a16:creationId xmlns:a16="http://schemas.microsoft.com/office/drawing/2014/main" id="{5A5FA1B5-02BC-4F62-9A3F-DA4F1F8D7DD7}"/>
              </a:ext>
            </a:extLst>
          </p:cNvPr>
          <p:cNvSpPr>
            <a:spLocks/>
          </p:cNvSpPr>
          <p:nvPr/>
        </p:nvSpPr>
        <p:spPr bwMode="auto">
          <a:xfrm>
            <a:off x="666837" y="5945188"/>
            <a:ext cx="6587925"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1027" name="手繪多邊形 11"/>
          <p:cNvSpPr>
            <a:spLocks/>
          </p:cNvSpPr>
          <p:nvPr/>
        </p:nvSpPr>
        <p:spPr bwMode="auto">
          <a:xfrm>
            <a:off x="647784" y="5938838"/>
            <a:ext cx="4921892"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4" name="直角三角形 13">
            <a:extLst>
              <a:ext uri="{FF2B5EF4-FFF2-40B4-BE49-F238E27FC236}">
                <a16:creationId xmlns:a16="http://schemas.microsoft.com/office/drawing/2014/main" id="{AAE0930C-E137-4222-813C-DC9461C03C4F}"/>
              </a:ext>
            </a:extLst>
          </p:cNvPr>
          <p:cNvSpPr>
            <a:spLocks/>
          </p:cNvSpPr>
          <p:nvPr/>
        </p:nvSpPr>
        <p:spPr bwMode="auto">
          <a:xfrm>
            <a:off x="-8057" y="5791253"/>
            <a:ext cx="4537010" cy="1080868"/>
          </a:xfrm>
          <a:prstGeom prst="rtTriangle">
            <a:avLst/>
          </a:prstGeom>
          <a:blipFill>
            <a:blip r:embed="rId8"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5" name="直線接點 14">
            <a:extLst>
              <a:ext uri="{FF2B5EF4-FFF2-40B4-BE49-F238E27FC236}">
                <a16:creationId xmlns:a16="http://schemas.microsoft.com/office/drawing/2014/main" id="{87F82E03-8258-42A6-B773-E142B902AE68}"/>
              </a:ext>
            </a:extLst>
          </p:cNvPr>
          <p:cNvCxnSpPr/>
          <p:nvPr/>
        </p:nvCxnSpPr>
        <p:spPr>
          <a:xfrm>
            <a:off x="-12317" y="5787739"/>
            <a:ext cx="4541270"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a:extLst>
              <a:ext uri="{FF2B5EF4-FFF2-40B4-BE49-F238E27FC236}">
                <a16:creationId xmlns:a16="http://schemas.microsoft.com/office/drawing/2014/main" id="{0BB311EF-41B7-4409-9CEB-22C5420C6069}"/>
              </a:ext>
            </a:extLst>
          </p:cNvPr>
          <p:cNvSpPr>
            <a:spLocks noGrp="1"/>
          </p:cNvSpPr>
          <p:nvPr>
            <p:ph type="title"/>
          </p:nvPr>
        </p:nvSpPr>
        <p:spPr>
          <a:xfrm>
            <a:off x="609680" y="274638"/>
            <a:ext cx="10974229" cy="1143000"/>
          </a:xfrm>
          <a:prstGeom prst="rect">
            <a:avLst/>
          </a:prstGeom>
        </p:spPr>
        <p:txBody>
          <a:bodyPr vert="horz" anchor="ctr">
            <a:normAutofit/>
            <a:scene3d>
              <a:camera prst="orthographicFront"/>
              <a:lightRig rig="soft" dir="t"/>
            </a:scene3d>
            <a:sp3d prstMaterial="softEdge">
              <a:bevelT w="25400" h="25400"/>
            </a:sp3d>
          </a:bodyPr>
          <a:lstStyle/>
          <a:p>
            <a:r>
              <a:rPr lang="zh-TW" altLang="en-US" dirty="0"/>
              <a:t>按一下以編輯母片標題樣式</a:t>
            </a:r>
            <a:endParaRPr lang="en-US" dirty="0"/>
          </a:p>
        </p:txBody>
      </p:sp>
      <p:sp>
        <p:nvSpPr>
          <p:cNvPr id="1033" name="文字版面配置區 29"/>
          <p:cNvSpPr>
            <a:spLocks noGrp="1"/>
          </p:cNvSpPr>
          <p:nvPr>
            <p:ph type="body" idx="1"/>
          </p:nvPr>
        </p:nvSpPr>
        <p:spPr bwMode="auto">
          <a:xfrm>
            <a:off x="609680" y="1481138"/>
            <a:ext cx="10974229"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10" name="日期版面配置區 9">
            <a:extLst>
              <a:ext uri="{FF2B5EF4-FFF2-40B4-BE49-F238E27FC236}">
                <a16:creationId xmlns:a16="http://schemas.microsoft.com/office/drawing/2014/main" id="{E5AFE0EF-0CAE-452D-9F8D-FFE007430DC0}"/>
              </a:ext>
            </a:extLst>
          </p:cNvPr>
          <p:cNvSpPr>
            <a:spLocks noGrp="1"/>
          </p:cNvSpPr>
          <p:nvPr>
            <p:ph type="dt" sz="half" idx="2"/>
          </p:nvPr>
        </p:nvSpPr>
        <p:spPr>
          <a:xfrm>
            <a:off x="8971602" y="6408739"/>
            <a:ext cx="2559384" cy="365125"/>
          </a:xfrm>
          <a:prstGeom prst="rect">
            <a:avLst/>
          </a:prstGeom>
        </p:spPr>
        <p:txBody>
          <a:bodyPr vert="horz" anchor="b"/>
          <a:lstStyle>
            <a:lvl1pPr algn="l"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fld id="{1E1FF07A-27F2-4ADF-BD80-3E0CD06733A0}"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22" name="頁尾版面配置區 21">
            <a:extLst>
              <a:ext uri="{FF2B5EF4-FFF2-40B4-BE49-F238E27FC236}">
                <a16:creationId xmlns:a16="http://schemas.microsoft.com/office/drawing/2014/main" id="{0BF34D10-A471-4CA0-A830-6A4C943795A3}"/>
              </a:ext>
            </a:extLst>
          </p:cNvPr>
          <p:cNvSpPr>
            <a:spLocks noGrp="1"/>
          </p:cNvSpPr>
          <p:nvPr>
            <p:ph type="ftr" sz="quarter" idx="3"/>
          </p:nvPr>
        </p:nvSpPr>
        <p:spPr>
          <a:xfrm>
            <a:off x="5840645" y="6408739"/>
            <a:ext cx="3135191" cy="365125"/>
          </a:xfrm>
          <a:prstGeom prst="rect">
            <a:avLst/>
          </a:prstGeom>
        </p:spPr>
        <p:txBody>
          <a:bodyPr vert="horz" anchor="b"/>
          <a:lstStyle>
            <a:lvl1pPr algn="r"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endParaRPr lang="en-US" dirty="0">
              <a:solidFill>
                <a:prstClr val="black"/>
              </a:solidFill>
            </a:endParaRPr>
          </a:p>
        </p:txBody>
      </p:sp>
      <p:sp>
        <p:nvSpPr>
          <p:cNvPr id="18" name="投影片編號版面配置區 17">
            <a:extLst>
              <a:ext uri="{FF2B5EF4-FFF2-40B4-BE49-F238E27FC236}">
                <a16:creationId xmlns:a16="http://schemas.microsoft.com/office/drawing/2014/main" id="{3F6A69FE-100A-45CC-BAF8-676E156A8486}"/>
              </a:ext>
            </a:extLst>
          </p:cNvPr>
          <p:cNvSpPr>
            <a:spLocks noGrp="1"/>
          </p:cNvSpPr>
          <p:nvPr>
            <p:ph type="sldNum" sz="quarter" idx="4"/>
          </p:nvPr>
        </p:nvSpPr>
        <p:spPr>
          <a:xfrm>
            <a:off x="11530986" y="6408739"/>
            <a:ext cx="489013"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000"/>
            </a:lvl1pPr>
          </a:lstStyle>
          <a:p>
            <a:pPr defTabSz="914400" fontAlgn="base">
              <a:spcBef>
                <a:spcPct val="0"/>
              </a:spcBef>
              <a:spcAft>
                <a:spcPct val="0"/>
              </a:spcAft>
              <a:defRPr/>
            </a:pPr>
            <a:fld id="{84229330-FA4B-45B0-BD26-56C51939F74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pic>
        <p:nvPicPr>
          <p:cNvPr id="1037" name="Picture 2" descr="http://academic.nfu.edu.tw/ezfiles/11/1011/img/502/160976295.jp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939848" y="173039"/>
            <a:ext cx="3046279"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864497"/>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489" r:id="rId3"/>
    <p:sldLayoutId id="2147493490" r:id="rId4"/>
    <p:sldLayoutId id="2147493491" r:id="rId5"/>
    <p:sldLayoutId id="2147493492" r:id="rId6"/>
  </p:sldLayoutIdLst>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2pPr>
      <a:lvl3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3pPr>
      <a:lvl4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4pPr>
      <a:lvl5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5pPr>
      <a:lvl6pPr marL="4572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6pPr>
      <a:lvl7pPr marL="9144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7pPr>
      <a:lvl8pPr marL="13716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8pPr>
      <a:lvl9pPr marL="18288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手繪多邊形 12">
            <a:extLst>
              <a:ext uri="{FF2B5EF4-FFF2-40B4-BE49-F238E27FC236}">
                <a16:creationId xmlns:a16="http://schemas.microsoft.com/office/drawing/2014/main" id="{5A5FA1B5-02BC-4F62-9A3F-DA4F1F8D7DD7}"/>
              </a:ext>
            </a:extLst>
          </p:cNvPr>
          <p:cNvSpPr>
            <a:spLocks/>
          </p:cNvSpPr>
          <p:nvPr/>
        </p:nvSpPr>
        <p:spPr bwMode="auto">
          <a:xfrm>
            <a:off x="666837" y="5945188"/>
            <a:ext cx="6587925"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1027" name="手繪多邊形 11"/>
          <p:cNvSpPr>
            <a:spLocks/>
          </p:cNvSpPr>
          <p:nvPr/>
        </p:nvSpPr>
        <p:spPr bwMode="auto">
          <a:xfrm>
            <a:off x="647784" y="5938838"/>
            <a:ext cx="4921892"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4" name="直角三角形 13">
            <a:extLst>
              <a:ext uri="{FF2B5EF4-FFF2-40B4-BE49-F238E27FC236}">
                <a16:creationId xmlns:a16="http://schemas.microsoft.com/office/drawing/2014/main" id="{AAE0930C-E137-4222-813C-DC9461C03C4F}"/>
              </a:ext>
            </a:extLst>
          </p:cNvPr>
          <p:cNvSpPr>
            <a:spLocks/>
          </p:cNvSpPr>
          <p:nvPr/>
        </p:nvSpPr>
        <p:spPr bwMode="auto">
          <a:xfrm>
            <a:off x="-8057" y="5791253"/>
            <a:ext cx="4537010" cy="1080868"/>
          </a:xfrm>
          <a:prstGeom prst="rtTriangle">
            <a:avLst/>
          </a:prstGeom>
          <a:blipFill>
            <a:blip r:embed="rId8"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5" name="直線接點 14">
            <a:extLst>
              <a:ext uri="{FF2B5EF4-FFF2-40B4-BE49-F238E27FC236}">
                <a16:creationId xmlns:a16="http://schemas.microsoft.com/office/drawing/2014/main" id="{87F82E03-8258-42A6-B773-E142B902AE68}"/>
              </a:ext>
            </a:extLst>
          </p:cNvPr>
          <p:cNvCxnSpPr/>
          <p:nvPr/>
        </p:nvCxnSpPr>
        <p:spPr>
          <a:xfrm>
            <a:off x="-12317" y="5787739"/>
            <a:ext cx="4541270"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a:extLst>
              <a:ext uri="{FF2B5EF4-FFF2-40B4-BE49-F238E27FC236}">
                <a16:creationId xmlns:a16="http://schemas.microsoft.com/office/drawing/2014/main" id="{0BB311EF-41B7-4409-9CEB-22C5420C6069}"/>
              </a:ext>
            </a:extLst>
          </p:cNvPr>
          <p:cNvSpPr>
            <a:spLocks noGrp="1"/>
          </p:cNvSpPr>
          <p:nvPr>
            <p:ph type="title"/>
          </p:nvPr>
        </p:nvSpPr>
        <p:spPr>
          <a:xfrm>
            <a:off x="609680" y="274638"/>
            <a:ext cx="10974229" cy="1143000"/>
          </a:xfrm>
          <a:prstGeom prst="rect">
            <a:avLst/>
          </a:prstGeom>
        </p:spPr>
        <p:txBody>
          <a:bodyPr vert="horz" anchor="ctr">
            <a:normAutofit/>
            <a:scene3d>
              <a:camera prst="orthographicFront"/>
              <a:lightRig rig="soft" dir="t"/>
            </a:scene3d>
            <a:sp3d prstMaterial="softEdge">
              <a:bevelT w="25400" h="25400"/>
            </a:sp3d>
          </a:bodyPr>
          <a:lstStyle/>
          <a:p>
            <a:r>
              <a:rPr lang="zh-TW" altLang="en-US" dirty="0"/>
              <a:t>按一下以編輯母片標題樣式</a:t>
            </a:r>
            <a:endParaRPr lang="en-US" dirty="0"/>
          </a:p>
        </p:txBody>
      </p:sp>
      <p:sp>
        <p:nvSpPr>
          <p:cNvPr id="1033" name="文字版面配置區 29"/>
          <p:cNvSpPr>
            <a:spLocks noGrp="1"/>
          </p:cNvSpPr>
          <p:nvPr>
            <p:ph type="body" idx="1"/>
          </p:nvPr>
        </p:nvSpPr>
        <p:spPr bwMode="auto">
          <a:xfrm>
            <a:off x="609680" y="1481138"/>
            <a:ext cx="10974229"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10" name="日期版面配置區 9">
            <a:extLst>
              <a:ext uri="{FF2B5EF4-FFF2-40B4-BE49-F238E27FC236}">
                <a16:creationId xmlns:a16="http://schemas.microsoft.com/office/drawing/2014/main" id="{E5AFE0EF-0CAE-452D-9F8D-FFE007430DC0}"/>
              </a:ext>
            </a:extLst>
          </p:cNvPr>
          <p:cNvSpPr>
            <a:spLocks noGrp="1"/>
          </p:cNvSpPr>
          <p:nvPr>
            <p:ph type="dt" sz="half" idx="2"/>
          </p:nvPr>
        </p:nvSpPr>
        <p:spPr>
          <a:xfrm>
            <a:off x="8971602" y="6408739"/>
            <a:ext cx="2559384" cy="365125"/>
          </a:xfrm>
          <a:prstGeom prst="rect">
            <a:avLst/>
          </a:prstGeom>
        </p:spPr>
        <p:txBody>
          <a:bodyPr vert="horz" anchor="b"/>
          <a:lstStyle>
            <a:lvl1pPr algn="l"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fld id="{1E1FF07A-27F2-4ADF-BD80-3E0CD06733A0}"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22" name="頁尾版面配置區 21">
            <a:extLst>
              <a:ext uri="{FF2B5EF4-FFF2-40B4-BE49-F238E27FC236}">
                <a16:creationId xmlns:a16="http://schemas.microsoft.com/office/drawing/2014/main" id="{0BF34D10-A471-4CA0-A830-6A4C943795A3}"/>
              </a:ext>
            </a:extLst>
          </p:cNvPr>
          <p:cNvSpPr>
            <a:spLocks noGrp="1"/>
          </p:cNvSpPr>
          <p:nvPr>
            <p:ph type="ftr" sz="quarter" idx="3"/>
          </p:nvPr>
        </p:nvSpPr>
        <p:spPr>
          <a:xfrm>
            <a:off x="5840645" y="6408739"/>
            <a:ext cx="3135191" cy="365125"/>
          </a:xfrm>
          <a:prstGeom prst="rect">
            <a:avLst/>
          </a:prstGeom>
        </p:spPr>
        <p:txBody>
          <a:bodyPr vert="horz" anchor="b"/>
          <a:lstStyle>
            <a:lvl1pPr algn="r"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endParaRPr lang="en-US" dirty="0">
              <a:solidFill>
                <a:prstClr val="black"/>
              </a:solidFill>
            </a:endParaRPr>
          </a:p>
        </p:txBody>
      </p:sp>
      <p:sp>
        <p:nvSpPr>
          <p:cNvPr id="18" name="投影片編號版面配置區 17">
            <a:extLst>
              <a:ext uri="{FF2B5EF4-FFF2-40B4-BE49-F238E27FC236}">
                <a16:creationId xmlns:a16="http://schemas.microsoft.com/office/drawing/2014/main" id="{3F6A69FE-100A-45CC-BAF8-676E156A8486}"/>
              </a:ext>
            </a:extLst>
          </p:cNvPr>
          <p:cNvSpPr>
            <a:spLocks noGrp="1"/>
          </p:cNvSpPr>
          <p:nvPr>
            <p:ph type="sldNum" sz="quarter" idx="4"/>
          </p:nvPr>
        </p:nvSpPr>
        <p:spPr>
          <a:xfrm>
            <a:off x="11530986" y="6408739"/>
            <a:ext cx="489013"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000"/>
            </a:lvl1pPr>
          </a:lstStyle>
          <a:p>
            <a:pPr defTabSz="914400" fontAlgn="base">
              <a:spcBef>
                <a:spcPct val="0"/>
              </a:spcBef>
              <a:spcAft>
                <a:spcPct val="0"/>
              </a:spcAft>
              <a:defRPr/>
            </a:pPr>
            <a:fld id="{84229330-FA4B-45B0-BD26-56C51939F74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pic>
        <p:nvPicPr>
          <p:cNvPr id="1037" name="Picture 2" descr="http://academic.nfu.edu.tw/ezfiles/11/1011/img/502/160976295.jp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939848" y="173039"/>
            <a:ext cx="3046279"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196942"/>
      </p:ext>
    </p:extLst>
  </p:cSld>
  <p:clrMap bg1="lt1" tx1="dk1" bg2="lt2" tx2="dk2" accent1="accent1" accent2="accent2" accent3="accent3" accent4="accent4" accent5="accent5" accent6="accent6" hlink="hlink" folHlink="folHlink"/>
  <p:sldLayoutIdLst>
    <p:sldLayoutId id="2147493494" r:id="rId1"/>
    <p:sldLayoutId id="2147493495" r:id="rId2"/>
    <p:sldLayoutId id="2147493496" r:id="rId3"/>
    <p:sldLayoutId id="2147493497" r:id="rId4"/>
    <p:sldLayoutId id="2147493498" r:id="rId5"/>
    <p:sldLayoutId id="2147493499" r:id="rId6"/>
  </p:sldLayoutIdLst>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2pPr>
      <a:lvl3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3pPr>
      <a:lvl4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4pPr>
      <a:lvl5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5pPr>
      <a:lvl6pPr marL="4572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6pPr>
      <a:lvl7pPr marL="9144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7pPr>
      <a:lvl8pPr marL="13716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8pPr>
      <a:lvl9pPr marL="18288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手繪多邊形 12">
            <a:extLst>
              <a:ext uri="{FF2B5EF4-FFF2-40B4-BE49-F238E27FC236}">
                <a16:creationId xmlns:a16="http://schemas.microsoft.com/office/drawing/2014/main" id="{5A5FA1B5-02BC-4F62-9A3F-DA4F1F8D7DD7}"/>
              </a:ext>
            </a:extLst>
          </p:cNvPr>
          <p:cNvSpPr>
            <a:spLocks/>
          </p:cNvSpPr>
          <p:nvPr/>
        </p:nvSpPr>
        <p:spPr bwMode="auto">
          <a:xfrm>
            <a:off x="666837" y="5945188"/>
            <a:ext cx="6587925"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新細明體" panose="02020500000000000000" pitchFamily="18" charset="-120"/>
              <a:cs typeface="+mn-cs"/>
            </a:endParaRPr>
          </a:p>
        </p:txBody>
      </p:sp>
      <p:sp>
        <p:nvSpPr>
          <p:cNvPr id="1027" name="手繪多邊形 11"/>
          <p:cNvSpPr>
            <a:spLocks/>
          </p:cNvSpPr>
          <p:nvPr/>
        </p:nvSpPr>
        <p:spPr bwMode="auto">
          <a:xfrm>
            <a:off x="647784" y="5938838"/>
            <a:ext cx="4921892"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4" name="直角三角形 13">
            <a:extLst>
              <a:ext uri="{FF2B5EF4-FFF2-40B4-BE49-F238E27FC236}">
                <a16:creationId xmlns:a16="http://schemas.microsoft.com/office/drawing/2014/main" id="{AAE0930C-E137-4222-813C-DC9461C03C4F}"/>
              </a:ext>
            </a:extLst>
          </p:cNvPr>
          <p:cNvSpPr>
            <a:spLocks/>
          </p:cNvSpPr>
          <p:nvPr/>
        </p:nvSpPr>
        <p:spPr bwMode="auto">
          <a:xfrm>
            <a:off x="-8057" y="5791253"/>
            <a:ext cx="4537010" cy="1080868"/>
          </a:xfrm>
          <a:prstGeom prst="rtTriangle">
            <a:avLst/>
          </a:prstGeom>
          <a:blipFill>
            <a:blip r:embed="rId8"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cxnSp>
        <p:nvCxnSpPr>
          <p:cNvPr id="15" name="直線接點 14">
            <a:extLst>
              <a:ext uri="{FF2B5EF4-FFF2-40B4-BE49-F238E27FC236}">
                <a16:creationId xmlns:a16="http://schemas.microsoft.com/office/drawing/2014/main" id="{87F82E03-8258-42A6-B773-E142B902AE68}"/>
              </a:ext>
            </a:extLst>
          </p:cNvPr>
          <p:cNvCxnSpPr/>
          <p:nvPr/>
        </p:nvCxnSpPr>
        <p:spPr>
          <a:xfrm>
            <a:off x="-12317" y="5787739"/>
            <a:ext cx="4541270"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a:extLst>
              <a:ext uri="{FF2B5EF4-FFF2-40B4-BE49-F238E27FC236}">
                <a16:creationId xmlns:a16="http://schemas.microsoft.com/office/drawing/2014/main" id="{0BB311EF-41B7-4409-9CEB-22C5420C6069}"/>
              </a:ext>
            </a:extLst>
          </p:cNvPr>
          <p:cNvSpPr>
            <a:spLocks noGrp="1"/>
          </p:cNvSpPr>
          <p:nvPr>
            <p:ph type="title"/>
          </p:nvPr>
        </p:nvSpPr>
        <p:spPr>
          <a:xfrm>
            <a:off x="609680" y="274638"/>
            <a:ext cx="10974229" cy="1143000"/>
          </a:xfrm>
          <a:prstGeom prst="rect">
            <a:avLst/>
          </a:prstGeom>
        </p:spPr>
        <p:txBody>
          <a:bodyPr vert="horz" anchor="ctr">
            <a:normAutofit/>
            <a:scene3d>
              <a:camera prst="orthographicFront"/>
              <a:lightRig rig="soft" dir="t"/>
            </a:scene3d>
            <a:sp3d prstMaterial="softEdge">
              <a:bevelT w="25400" h="25400"/>
            </a:sp3d>
          </a:bodyPr>
          <a:lstStyle/>
          <a:p>
            <a:r>
              <a:rPr lang="zh-TW" altLang="en-US" dirty="0"/>
              <a:t>按一下以編輯母片標題樣式</a:t>
            </a:r>
            <a:endParaRPr lang="en-US" dirty="0"/>
          </a:p>
        </p:txBody>
      </p:sp>
      <p:sp>
        <p:nvSpPr>
          <p:cNvPr id="1033" name="文字版面配置區 29"/>
          <p:cNvSpPr>
            <a:spLocks noGrp="1"/>
          </p:cNvSpPr>
          <p:nvPr>
            <p:ph type="body" idx="1"/>
          </p:nvPr>
        </p:nvSpPr>
        <p:spPr bwMode="auto">
          <a:xfrm>
            <a:off x="609680" y="1481138"/>
            <a:ext cx="10974229"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10" name="日期版面配置區 9">
            <a:extLst>
              <a:ext uri="{FF2B5EF4-FFF2-40B4-BE49-F238E27FC236}">
                <a16:creationId xmlns:a16="http://schemas.microsoft.com/office/drawing/2014/main" id="{E5AFE0EF-0CAE-452D-9F8D-FFE007430DC0}"/>
              </a:ext>
            </a:extLst>
          </p:cNvPr>
          <p:cNvSpPr>
            <a:spLocks noGrp="1"/>
          </p:cNvSpPr>
          <p:nvPr>
            <p:ph type="dt" sz="half" idx="2"/>
          </p:nvPr>
        </p:nvSpPr>
        <p:spPr>
          <a:xfrm>
            <a:off x="8971602" y="6408739"/>
            <a:ext cx="2559384" cy="365125"/>
          </a:xfrm>
          <a:prstGeom prst="rect">
            <a:avLst/>
          </a:prstGeom>
        </p:spPr>
        <p:txBody>
          <a:bodyPr vert="horz" anchor="b"/>
          <a:lstStyle>
            <a:lvl1pPr algn="l"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fld id="{1E1FF07A-27F2-4ADF-BD80-3E0CD06733A0}" type="datetime4">
              <a:rPr lang="en-US" smtClean="0">
                <a:solidFill>
                  <a:prstClr val="black"/>
                </a:solidFill>
              </a:rPr>
              <a:pPr defTabSz="914400" fontAlgn="base">
                <a:spcBef>
                  <a:spcPct val="0"/>
                </a:spcBef>
                <a:spcAft>
                  <a:spcPct val="0"/>
                </a:spcAft>
                <a:defRPr/>
              </a:pPr>
              <a:t>November 10, 2022</a:t>
            </a:fld>
            <a:endParaRPr lang="en-US" dirty="0">
              <a:solidFill>
                <a:prstClr val="black"/>
              </a:solidFill>
            </a:endParaRPr>
          </a:p>
        </p:txBody>
      </p:sp>
      <p:sp>
        <p:nvSpPr>
          <p:cNvPr id="22" name="頁尾版面配置區 21">
            <a:extLst>
              <a:ext uri="{FF2B5EF4-FFF2-40B4-BE49-F238E27FC236}">
                <a16:creationId xmlns:a16="http://schemas.microsoft.com/office/drawing/2014/main" id="{0BF34D10-A471-4CA0-A830-6A4C943795A3}"/>
              </a:ext>
            </a:extLst>
          </p:cNvPr>
          <p:cNvSpPr>
            <a:spLocks noGrp="1"/>
          </p:cNvSpPr>
          <p:nvPr>
            <p:ph type="ftr" sz="quarter" idx="3"/>
          </p:nvPr>
        </p:nvSpPr>
        <p:spPr>
          <a:xfrm>
            <a:off x="5840645" y="6408739"/>
            <a:ext cx="3135191" cy="365125"/>
          </a:xfrm>
          <a:prstGeom prst="rect">
            <a:avLst/>
          </a:prstGeom>
        </p:spPr>
        <p:txBody>
          <a:bodyPr vert="horz" anchor="b"/>
          <a:lstStyle>
            <a:lvl1pPr algn="r" eaLnBrk="1" latinLnBrk="0" hangingPunct="1">
              <a:defRPr kumimoji="0" sz="1000">
                <a:solidFill>
                  <a:schemeClr val="tx1"/>
                </a:solidFill>
                <a:latin typeface="Arial" charset="0"/>
                <a:ea typeface="新細明體" pitchFamily="18" charset="-120"/>
              </a:defRPr>
            </a:lvl1pPr>
            <a:extLst/>
          </a:lstStyle>
          <a:p>
            <a:pPr defTabSz="914400" fontAlgn="base">
              <a:spcBef>
                <a:spcPct val="0"/>
              </a:spcBef>
              <a:spcAft>
                <a:spcPct val="0"/>
              </a:spcAft>
              <a:defRPr/>
            </a:pPr>
            <a:endParaRPr lang="en-US" dirty="0">
              <a:solidFill>
                <a:prstClr val="black"/>
              </a:solidFill>
            </a:endParaRPr>
          </a:p>
        </p:txBody>
      </p:sp>
      <p:sp>
        <p:nvSpPr>
          <p:cNvPr id="18" name="投影片編號版面配置區 17">
            <a:extLst>
              <a:ext uri="{FF2B5EF4-FFF2-40B4-BE49-F238E27FC236}">
                <a16:creationId xmlns:a16="http://schemas.microsoft.com/office/drawing/2014/main" id="{3F6A69FE-100A-45CC-BAF8-676E156A8486}"/>
              </a:ext>
            </a:extLst>
          </p:cNvPr>
          <p:cNvSpPr>
            <a:spLocks noGrp="1"/>
          </p:cNvSpPr>
          <p:nvPr>
            <p:ph type="sldNum" sz="quarter" idx="4"/>
          </p:nvPr>
        </p:nvSpPr>
        <p:spPr>
          <a:xfrm>
            <a:off x="11530986" y="6408739"/>
            <a:ext cx="489013"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000"/>
            </a:lvl1pPr>
          </a:lstStyle>
          <a:p>
            <a:pPr defTabSz="914400" fontAlgn="base">
              <a:spcBef>
                <a:spcPct val="0"/>
              </a:spcBef>
              <a:spcAft>
                <a:spcPct val="0"/>
              </a:spcAft>
              <a:defRPr/>
            </a:pPr>
            <a:fld id="{84229330-FA4B-45B0-BD26-56C51939F74C}" type="slidenum">
              <a:rPr lang="en-US" altLang="zh-TW" smtClean="0">
                <a:solidFill>
                  <a:prstClr val="black"/>
                </a:solidFill>
                <a:latin typeface="Arial" panose="020B0604020202020204" pitchFamily="34" charset="0"/>
                <a:ea typeface="新細明體" panose="02020500000000000000" pitchFamily="18" charset="-120"/>
              </a:rPr>
              <a:pPr defTabSz="914400" fontAlgn="base">
                <a:spcBef>
                  <a:spcPct val="0"/>
                </a:spcBef>
                <a:spcAft>
                  <a:spcPct val="0"/>
                </a:spcAft>
                <a:defRPr/>
              </a:pPr>
              <a:t>‹#›</a:t>
            </a:fld>
            <a:endParaRPr lang="en-US" altLang="zh-TW" dirty="0">
              <a:solidFill>
                <a:prstClr val="black"/>
              </a:solidFill>
              <a:latin typeface="Arial" panose="020B0604020202020204" pitchFamily="34" charset="0"/>
              <a:ea typeface="新細明體" panose="02020500000000000000" pitchFamily="18" charset="-120"/>
            </a:endParaRPr>
          </a:p>
        </p:txBody>
      </p:sp>
      <p:pic>
        <p:nvPicPr>
          <p:cNvPr id="1037" name="Picture 2" descr="http://academic.nfu.edu.tw/ezfiles/11/1011/img/502/160976295.jp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939848" y="173039"/>
            <a:ext cx="3046279"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387732"/>
      </p:ext>
    </p:extLst>
  </p:cSld>
  <p:clrMap bg1="lt1" tx1="dk1" bg2="lt2" tx2="dk2" accent1="accent1" accent2="accent2" accent3="accent3" accent4="accent4" accent5="accent5" accent6="accent6" hlink="hlink" folHlink="folHlink"/>
  <p:sldLayoutIdLst>
    <p:sldLayoutId id="2147493501" r:id="rId1"/>
    <p:sldLayoutId id="2147493502" r:id="rId2"/>
    <p:sldLayoutId id="2147493503" r:id="rId3"/>
    <p:sldLayoutId id="2147493504" r:id="rId4"/>
    <p:sldLayoutId id="2147493505" r:id="rId5"/>
    <p:sldLayoutId id="2147493506" r:id="rId6"/>
  </p:sldLayoutIdLst>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2pPr>
      <a:lvl3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3pPr>
      <a:lvl4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4pPr>
      <a:lvl5pPr algn="l" rtl="0" eaLnBrk="0" fontAlgn="base" hangingPunct="0">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5pPr>
      <a:lvl6pPr marL="4572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6pPr>
      <a:lvl7pPr marL="9144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7pPr>
      <a:lvl8pPr marL="13716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8pPr>
      <a:lvl9pPr marL="1828800" algn="l" rtl="0" fontAlgn="base">
        <a:spcBef>
          <a:spcPct val="0"/>
        </a:spcBef>
        <a:spcAft>
          <a:spcPct val="0"/>
        </a:spcAft>
        <a:defRPr sz="4100" b="1">
          <a:solidFill>
            <a:schemeClr val="tx2"/>
          </a:solidFill>
          <a:latin typeface="Times New Roman" pitchFamily="18" charset="0"/>
          <a:ea typeface="標楷體" pitchFamily="65" charset="-120"/>
          <a:cs typeface="Times New Roman" pitchFamily="18"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80" y="274639"/>
            <a:ext cx="10974229"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80" y="1600201"/>
            <a:ext cx="10974229"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79" y="6356351"/>
            <a:ext cx="2845171"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49E769F2-16C8-4F15-B229-A29436299B7E}" type="datetimeFigureOut">
              <a:rPr lang="zh-CN" altLang="en-US" smtClean="0">
                <a:solidFill>
                  <a:prstClr val="black">
                    <a:tint val="75000"/>
                  </a:prstClr>
                </a:solidFill>
              </a:rPr>
              <a:pPr defTabSz="1219170"/>
              <a:t>2022/11/10</a:t>
            </a:fld>
            <a:endParaRPr lang="zh-CN" altLang="en-US">
              <a:solidFill>
                <a:prstClr val="black">
                  <a:tint val="75000"/>
                </a:prstClr>
              </a:solidFill>
            </a:endParaRPr>
          </a:p>
        </p:txBody>
      </p:sp>
      <p:sp>
        <p:nvSpPr>
          <p:cNvPr id="5" name="页脚占位符 4"/>
          <p:cNvSpPr>
            <a:spLocks noGrp="1"/>
          </p:cNvSpPr>
          <p:nvPr>
            <p:ph type="ftr" sz="quarter" idx="3"/>
          </p:nvPr>
        </p:nvSpPr>
        <p:spPr>
          <a:xfrm>
            <a:off x="4166143" y="6356351"/>
            <a:ext cx="3861303"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8738" y="6356351"/>
            <a:ext cx="2845171"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3B9666DD-04A3-494B-BC62-B10FAD2B907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399586463"/>
      </p:ext>
    </p:extLst>
  </p:cSld>
  <p:clrMap bg1="lt1" tx1="dk1" bg2="lt2" tx2="dk2" accent1="accent1" accent2="accent2" accent3="accent3" accent4="accent4" accent5="accent5" accent6="accent6" hlink="hlink" folHlink="folHlink"/>
  <p:sldLayoutIdLst>
    <p:sldLayoutId id="2147493508" r:id="rId1"/>
    <p:sldLayoutId id="2147493509" r:id="rId2"/>
    <p:sldLayoutId id="2147493510" r:id="rId3"/>
    <p:sldLayoutId id="2147493511" r:id="rId4"/>
    <p:sldLayoutId id="2147493512" r:id="rId5"/>
    <p:sldLayoutId id="2147493513" r:id="rId6"/>
    <p:sldLayoutId id="2147493514" r:id="rId7"/>
    <p:sldLayoutId id="2147493515" r:id="rId8"/>
    <p:sldLayoutId id="2147493516" r:id="rId9"/>
    <p:sldLayoutId id="2147493517" r:id="rId10"/>
    <p:sldLayoutId id="214749351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0.xml"/><Relationship Id="rId5" Type="http://schemas.openxmlformats.org/officeDocument/2006/relationships/image" Target="../media/image57.png"/><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50.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hyperlink" Target="https://law.moj.gov.tw/LawClass/LawSingle.aspx?pcode=C0000001&amp;flno=315-1"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law.moj.gov.tw/LawClass/LawSingle.aspx?pcode=C0000001&amp;flno=305" TargetMode="External"/><Relationship Id="rId2" Type="http://schemas.openxmlformats.org/officeDocument/2006/relationships/hyperlink" Target="https://law.moj.gov.tw/LawClass/LawSingle.aspx?pcode=C0000001&amp;flno=235" TargetMode="External"/><Relationship Id="rId1" Type="http://schemas.openxmlformats.org/officeDocument/2006/relationships/slideLayout" Target="../slideLayouts/slideLayout1.xml"/><Relationship Id="rId4" Type="http://schemas.openxmlformats.org/officeDocument/2006/relationships/hyperlink" Target="https://law.moj.gov.tw/LawClass/LawSingle.aspx?pcode=C0000001&amp;flno=310"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71650" y="1336886"/>
            <a:ext cx="8648699" cy="4461221"/>
          </a:xfrm>
          <a:prstGeom prst="rect">
            <a:avLst/>
          </a:prstGeom>
        </p:spPr>
        <p:txBody>
          <a:bodyPr wrap="square">
            <a:spAutoFit/>
          </a:bodyPr>
          <a:lstStyle/>
          <a:p>
            <a:pPr lvl="0" algn="ctr" defTabSz="914400">
              <a:lnSpc>
                <a:spcPts val="4320"/>
              </a:lnSpc>
              <a:spcBef>
                <a:spcPct val="50000"/>
              </a:spcBef>
              <a:defRPr/>
            </a:pPr>
            <a:r>
              <a:rPr lang="zh-TW" altLang="en-US" sz="5400" b="1" dirty="0">
                <a:latin typeface="華康行書體" pitchFamily="65" charset="-120"/>
                <a:ea typeface="華康行書體" pitchFamily="65" charset="-120"/>
                <a:cs typeface="Times New Roman" pitchFamily="18" charset="0"/>
              </a:rPr>
              <a:t>國立虎尾科技大學</a:t>
            </a:r>
            <a:endParaRPr lang="en-US" altLang="zh-TW" sz="5400" b="1" dirty="0">
              <a:latin typeface="華康行書體" pitchFamily="65" charset="-120"/>
              <a:ea typeface="華康行書體" pitchFamily="65" charset="-120"/>
              <a:cs typeface="Times New Roman" pitchFamily="18" charset="0"/>
            </a:endParaRPr>
          </a:p>
          <a:p>
            <a:pPr lvl="0" algn="ctr" defTabSz="914400">
              <a:lnSpc>
                <a:spcPts val="4320"/>
              </a:lnSpc>
              <a:spcBef>
                <a:spcPct val="50000"/>
              </a:spcBef>
              <a:defRPr/>
            </a:pPr>
            <a:r>
              <a:rPr lang="en-US" altLang="zh-TW" sz="5400" b="1" dirty="0">
                <a:latin typeface="華康行書體" pitchFamily="65" charset="-120"/>
                <a:ea typeface="華康行書體" pitchFamily="65" charset="-120"/>
                <a:cs typeface="Times New Roman" pitchFamily="18" charset="0"/>
              </a:rPr>
              <a:t>111</a:t>
            </a:r>
            <a:r>
              <a:rPr lang="zh-TW" altLang="en-US" sz="5400" b="1" dirty="0">
                <a:latin typeface="華康行書體" pitchFamily="65" charset="-120"/>
                <a:ea typeface="華康行書體" pitchFamily="65" charset="-120"/>
                <a:cs typeface="Times New Roman" pitchFamily="18" charset="0"/>
              </a:rPr>
              <a:t>學年度第</a:t>
            </a:r>
            <a:r>
              <a:rPr lang="en-US" altLang="zh-TW" sz="5400" b="1" dirty="0">
                <a:latin typeface="華康行書體" pitchFamily="65" charset="-120"/>
                <a:ea typeface="華康行書體" pitchFamily="65" charset="-120"/>
                <a:cs typeface="Times New Roman" pitchFamily="18" charset="0"/>
              </a:rPr>
              <a:t>1</a:t>
            </a:r>
            <a:r>
              <a:rPr lang="zh-TW" altLang="en-US" sz="5400" b="1" dirty="0">
                <a:latin typeface="華康行書體" pitchFamily="65" charset="-120"/>
                <a:ea typeface="華康行書體" pitchFamily="65" charset="-120"/>
                <a:cs typeface="Times New Roman" pitchFamily="18" charset="0"/>
              </a:rPr>
              <a:t>學期</a:t>
            </a:r>
            <a:endParaRPr lang="en-US" altLang="zh-TW" sz="5400" b="1" dirty="0">
              <a:latin typeface="華康行書體" pitchFamily="65" charset="-120"/>
              <a:ea typeface="華康行書體" pitchFamily="65" charset="-120"/>
              <a:cs typeface="Times New Roman" pitchFamily="18" charset="0"/>
            </a:endParaRPr>
          </a:p>
          <a:p>
            <a:pPr lvl="0" algn="ctr" defTabSz="914400">
              <a:lnSpc>
                <a:spcPts val="4320"/>
              </a:lnSpc>
              <a:spcBef>
                <a:spcPct val="50000"/>
              </a:spcBef>
              <a:defRPr/>
            </a:pPr>
            <a:r>
              <a:rPr lang="zh-TW" altLang="en-US" sz="5400" b="1" dirty="0">
                <a:latin typeface="華康行書體" pitchFamily="65" charset="-120"/>
                <a:ea typeface="華康行書體" pitchFamily="65" charset="-120"/>
                <a:cs typeface="Times New Roman" pitchFamily="18" charset="0"/>
              </a:rPr>
              <a:t>住宿生暨校外賃居生座談會</a:t>
            </a:r>
            <a:endParaRPr lang="en-US" altLang="zh-TW" sz="5400" b="1" dirty="0">
              <a:latin typeface="華康行書體" pitchFamily="65" charset="-120"/>
              <a:ea typeface="華康行書體" pitchFamily="65" charset="-120"/>
              <a:cs typeface="Times New Roman" pitchFamily="18" charset="0"/>
            </a:endParaRPr>
          </a:p>
          <a:p>
            <a:pPr lvl="0" algn="ctr" defTabSz="914400">
              <a:lnSpc>
                <a:spcPct val="120000"/>
              </a:lnSpc>
              <a:spcBef>
                <a:spcPct val="50000"/>
              </a:spcBef>
              <a:defRPr/>
            </a:pPr>
            <a:endParaRPr lang="en-US" altLang="zh-TW" b="1" dirty="0">
              <a:latin typeface="華康行書體" pitchFamily="65" charset="-120"/>
              <a:ea typeface="華康行書體" pitchFamily="65" charset="-120"/>
              <a:cs typeface="Times New Roman" pitchFamily="18" charset="0"/>
            </a:endParaRPr>
          </a:p>
          <a:p>
            <a:pPr lvl="0" algn="ctr" defTabSz="914400">
              <a:lnSpc>
                <a:spcPct val="120000"/>
              </a:lnSpc>
              <a:spcBef>
                <a:spcPct val="50000"/>
              </a:spcBef>
              <a:defRPr/>
            </a:pPr>
            <a:r>
              <a:rPr lang="zh-TW" altLang="en-US" b="1" dirty="0">
                <a:latin typeface="華康行書體" pitchFamily="65" charset="-120"/>
                <a:ea typeface="華康行書體" pitchFamily="65" charset="-120"/>
                <a:cs typeface="Times New Roman" pitchFamily="18" charset="0"/>
              </a:rPr>
              <a:t>執行單位：學務處生活輔導組</a:t>
            </a:r>
            <a:endParaRPr lang="en-US" altLang="zh-TW" b="1" dirty="0">
              <a:latin typeface="華康行書體" pitchFamily="65" charset="-120"/>
              <a:ea typeface="華康行書體" pitchFamily="65" charset="-120"/>
              <a:cs typeface="Times New Roman" pitchFamily="18" charset="0"/>
            </a:endParaRPr>
          </a:p>
          <a:p>
            <a:pPr lvl="0" algn="ctr" defTabSz="914400">
              <a:lnSpc>
                <a:spcPct val="120000"/>
              </a:lnSpc>
              <a:spcBef>
                <a:spcPct val="50000"/>
              </a:spcBef>
              <a:defRPr/>
            </a:pPr>
            <a:r>
              <a:rPr lang="zh-TW" altLang="en-US" b="1" dirty="0">
                <a:latin typeface="華康行書體" pitchFamily="65" charset="-120"/>
                <a:ea typeface="華康行書體" pitchFamily="65" charset="-120"/>
                <a:cs typeface="Times New Roman" pitchFamily="18" charset="0"/>
              </a:rPr>
              <a:t>協辦單位：學生宿舍宿治會</a:t>
            </a:r>
            <a:endParaRPr lang="en-US" altLang="zh-TW" b="1" dirty="0">
              <a:latin typeface="華康行書體" pitchFamily="65" charset="-120"/>
              <a:ea typeface="華康行書體" pitchFamily="65" charset="-120"/>
              <a:cs typeface="Times New Roman" pitchFamily="18" charset="0"/>
            </a:endParaRPr>
          </a:p>
        </p:txBody>
      </p:sp>
    </p:spTree>
    <p:extLst>
      <p:ext uri="{BB962C8B-B14F-4D97-AF65-F5344CB8AC3E}">
        <p14:creationId xmlns:p14="http://schemas.microsoft.com/office/powerpoint/2010/main" val="1620777498"/>
      </p:ext>
    </p:extLst>
  </p:cSld>
  <p:clrMapOvr>
    <a:masterClrMapping/>
  </p:clrMapOvr>
  <p:transition spd="slow" advTm="0">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6"/>
          <p:cNvSpPr txBox="1"/>
          <p:nvPr/>
        </p:nvSpPr>
        <p:spPr>
          <a:xfrm>
            <a:off x="409576" y="169650"/>
            <a:ext cx="4727503" cy="627736"/>
          </a:xfrm>
          <a:prstGeom prst="rect">
            <a:avLst/>
          </a:prstGeom>
        </p:spPr>
        <p:txBody>
          <a:bodyPr vert="horz" wrap="square" lIns="0" tIns="12065" rIns="0" bIns="0" rtlCol="0">
            <a:spAutoFit/>
          </a:bodyPr>
          <a:lstStyle/>
          <a:p>
            <a:pPr marL="12700" defTabSz="914400">
              <a:spcBef>
                <a:spcPts val="95"/>
              </a:spcBef>
            </a:pPr>
            <a:r>
              <a:rPr sz="4000" b="1" dirty="0">
                <a:solidFill>
                  <a:srgbClr val="FF0000"/>
                </a:solidFill>
                <a:latin typeface="華康特粗楷體(P)" pitchFamily="66" charset="-120"/>
                <a:ea typeface="華康特粗楷體(P)" pitchFamily="66" charset="-120"/>
                <a:cs typeface="Microsoft JhengHei"/>
              </a:rPr>
              <a:t>選屋重要考量‧‧‧</a:t>
            </a:r>
          </a:p>
        </p:txBody>
      </p:sp>
      <p:sp>
        <p:nvSpPr>
          <p:cNvPr id="3" name="object 12"/>
          <p:cNvSpPr txBox="1"/>
          <p:nvPr/>
        </p:nvSpPr>
        <p:spPr>
          <a:xfrm>
            <a:off x="721876" y="596294"/>
            <a:ext cx="9768037" cy="6202339"/>
          </a:xfrm>
          <a:prstGeom prst="rect">
            <a:avLst/>
          </a:prstGeom>
        </p:spPr>
        <p:txBody>
          <a:bodyPr vert="horz" wrap="square" lIns="0" tIns="252095" rIns="0" bIns="0" rtlCol="0">
            <a:spAutoFit/>
          </a:bodyPr>
          <a:lstStyle/>
          <a:p>
            <a:pPr marL="12700" defTabSz="914400">
              <a:spcBef>
                <a:spcPts val="1985"/>
              </a:spcBef>
            </a:pPr>
            <a:r>
              <a:rPr sz="4300" b="1" dirty="0">
                <a:solidFill>
                  <a:schemeClr val="accent6">
                    <a:lumMod val="50000"/>
                  </a:schemeClr>
                </a:solidFill>
                <a:latin typeface="標楷體" pitchFamily="65" charset="-120"/>
                <a:ea typeface="標楷體" pitchFamily="65" charset="-120"/>
                <a:cs typeface="PMingLiU"/>
              </a:rPr>
              <a:t>一、地點選擇：</a:t>
            </a:r>
          </a:p>
          <a:p>
            <a:pPr marL="355600" indent="-342900" defTabSz="914400">
              <a:spcBef>
                <a:spcPts val="1885"/>
              </a:spcBef>
              <a:buClr>
                <a:srgbClr val="00007C"/>
              </a:buClr>
              <a:buSzPct val="75000"/>
              <a:buFont typeface="Wingdings"/>
              <a:buChar char=""/>
              <a:tabLst>
                <a:tab pos="355600" algn="l"/>
              </a:tabLst>
            </a:pPr>
            <a:r>
              <a:rPr sz="4300" b="1" dirty="0">
                <a:latin typeface="標楷體" pitchFamily="65" charset="-120"/>
                <a:ea typeface="標楷體" pitchFamily="65" charset="-120"/>
                <a:cs typeface="MingLiU"/>
              </a:rPr>
              <a:t>離校</a:t>
            </a:r>
            <a:r>
              <a:rPr sz="4300" b="1" spc="-15" dirty="0">
                <a:latin typeface="標楷體" pitchFamily="65" charset="-120"/>
                <a:ea typeface="標楷體" pitchFamily="65" charset="-120"/>
                <a:cs typeface="MingLiU"/>
              </a:rPr>
              <a:t>近</a:t>
            </a:r>
            <a:r>
              <a:rPr sz="4300" b="1" dirty="0">
                <a:latin typeface="標楷體" pitchFamily="65" charset="-120"/>
                <a:ea typeface="標楷體" pitchFamily="65" charset="-120"/>
                <a:cs typeface="MingLiU"/>
              </a:rPr>
              <a:t>或選</a:t>
            </a:r>
            <a:r>
              <a:rPr sz="4300" b="1" spc="-15" dirty="0">
                <a:latin typeface="標楷體" pitchFamily="65" charset="-120"/>
                <a:ea typeface="標楷體" pitchFamily="65" charset="-120"/>
                <a:cs typeface="MingLiU"/>
              </a:rPr>
              <a:t>擇</a:t>
            </a:r>
            <a:r>
              <a:rPr sz="4300" b="1" dirty="0">
                <a:latin typeface="標楷體" pitchFamily="65" charset="-120"/>
                <a:ea typeface="標楷體" pitchFamily="65" charset="-120"/>
                <a:cs typeface="MingLiU"/>
              </a:rPr>
              <a:t>交通</a:t>
            </a:r>
            <a:r>
              <a:rPr sz="4300" b="1" spc="-15" dirty="0">
                <a:latin typeface="標楷體" pitchFamily="65" charset="-120"/>
                <a:ea typeface="標楷體" pitchFamily="65" charset="-120"/>
                <a:cs typeface="MingLiU"/>
              </a:rPr>
              <a:t>便</a:t>
            </a:r>
            <a:r>
              <a:rPr sz="4300" b="1" dirty="0">
                <a:latin typeface="標楷體" pitchFamily="65" charset="-120"/>
                <a:ea typeface="標楷體" pitchFamily="65" charset="-120"/>
                <a:cs typeface="MingLiU"/>
              </a:rPr>
              <a:t>利之</a:t>
            </a:r>
            <a:r>
              <a:rPr sz="4300" b="1" spc="-15" dirty="0">
                <a:latin typeface="標楷體" pitchFamily="65" charset="-120"/>
                <a:ea typeface="標楷體" pitchFamily="65" charset="-120"/>
                <a:cs typeface="MingLiU"/>
              </a:rPr>
              <a:t>處</a:t>
            </a:r>
            <a:r>
              <a:rPr sz="4300" b="1" dirty="0">
                <a:latin typeface="標楷體" pitchFamily="65" charset="-120"/>
                <a:ea typeface="標楷體" pitchFamily="65" charset="-120"/>
                <a:cs typeface="MingLiU"/>
              </a:rPr>
              <a:t>。</a:t>
            </a:r>
          </a:p>
          <a:p>
            <a:pPr marL="355600" indent="-342900" defTabSz="914400">
              <a:spcBef>
                <a:spcPts val="770"/>
              </a:spcBef>
              <a:buClr>
                <a:srgbClr val="00007C"/>
              </a:buClr>
              <a:buSzPct val="75000"/>
              <a:buFont typeface="Wingdings"/>
              <a:buChar char=""/>
              <a:tabLst>
                <a:tab pos="355600" algn="l"/>
              </a:tabLst>
            </a:pPr>
            <a:r>
              <a:rPr sz="4300" b="1" dirty="0">
                <a:latin typeface="標楷體" pitchFamily="65" charset="-120"/>
                <a:ea typeface="標楷體" pitchFamily="65" charset="-120"/>
                <a:cs typeface="MingLiU"/>
              </a:rPr>
              <a:t>四周</a:t>
            </a:r>
            <a:r>
              <a:rPr sz="4300" b="1" spc="-15" dirty="0">
                <a:latin typeface="標楷體" pitchFamily="65" charset="-120"/>
                <a:ea typeface="標楷體" pitchFamily="65" charset="-120"/>
                <a:cs typeface="MingLiU"/>
              </a:rPr>
              <a:t>環</a:t>
            </a:r>
            <a:r>
              <a:rPr sz="4300" b="1" dirty="0">
                <a:latin typeface="標楷體" pitchFamily="65" charset="-120"/>
                <a:ea typeface="標楷體" pitchFamily="65" charset="-120"/>
                <a:cs typeface="MingLiU"/>
              </a:rPr>
              <a:t>境寧</a:t>
            </a:r>
            <a:r>
              <a:rPr sz="4300" b="1" spc="-15" dirty="0">
                <a:latin typeface="標楷體" pitchFamily="65" charset="-120"/>
                <a:ea typeface="標楷體" pitchFamily="65" charset="-120"/>
                <a:cs typeface="MingLiU"/>
              </a:rPr>
              <a:t>靜</a:t>
            </a:r>
            <a:r>
              <a:rPr sz="4300" b="1" dirty="0">
                <a:latin typeface="標楷體" pitchFamily="65" charset="-120"/>
                <a:ea typeface="標楷體" pitchFamily="65" charset="-120"/>
                <a:cs typeface="MingLiU"/>
              </a:rPr>
              <a:t>、整</a:t>
            </a:r>
            <a:r>
              <a:rPr sz="4300" b="1" spc="-15" dirty="0">
                <a:latin typeface="標楷體" pitchFamily="65" charset="-120"/>
                <a:ea typeface="標楷體" pitchFamily="65" charset="-120"/>
                <a:cs typeface="MingLiU"/>
              </a:rPr>
              <a:t>齊</a:t>
            </a:r>
            <a:r>
              <a:rPr sz="4300" b="1" dirty="0">
                <a:latin typeface="標楷體" pitchFamily="65" charset="-120"/>
                <a:ea typeface="標楷體" pitchFamily="65" charset="-120"/>
                <a:cs typeface="MingLiU"/>
              </a:rPr>
              <a:t>，入</a:t>
            </a:r>
            <a:r>
              <a:rPr sz="4300" b="1" spc="-15" dirty="0">
                <a:latin typeface="標楷體" pitchFamily="65" charset="-120"/>
                <a:ea typeface="標楷體" pitchFamily="65" charset="-120"/>
                <a:cs typeface="MingLiU"/>
              </a:rPr>
              <a:t>夜</a:t>
            </a:r>
            <a:r>
              <a:rPr sz="4300" b="1" dirty="0">
                <a:latin typeface="標楷體" pitchFamily="65" charset="-120"/>
                <a:ea typeface="標楷體" pitchFamily="65" charset="-120"/>
                <a:cs typeface="MingLiU"/>
              </a:rPr>
              <a:t>後街</a:t>
            </a:r>
            <a:r>
              <a:rPr sz="4300" b="1" spc="-15" dirty="0">
                <a:latin typeface="標楷體" pitchFamily="65" charset="-120"/>
                <a:ea typeface="標楷體" pitchFamily="65" charset="-120"/>
                <a:cs typeface="MingLiU"/>
              </a:rPr>
              <a:t>燈</a:t>
            </a:r>
            <a:r>
              <a:rPr sz="4300" b="1" dirty="0">
                <a:latin typeface="標楷體" pitchFamily="65" charset="-120"/>
                <a:ea typeface="標楷體" pitchFamily="65" charset="-120"/>
                <a:cs typeface="MingLiU"/>
              </a:rPr>
              <a:t>明亮。</a:t>
            </a:r>
          </a:p>
          <a:p>
            <a:pPr marL="355600" indent="-342900" defTabSz="914400">
              <a:spcBef>
                <a:spcPts val="770"/>
              </a:spcBef>
              <a:buClr>
                <a:srgbClr val="00007C"/>
              </a:buClr>
              <a:buSzPct val="75000"/>
              <a:buFont typeface="Wingdings"/>
              <a:buChar char=""/>
              <a:tabLst>
                <a:tab pos="355600" algn="l"/>
              </a:tabLst>
            </a:pPr>
            <a:r>
              <a:rPr sz="4300" b="1" dirty="0">
                <a:latin typeface="標楷體" pitchFamily="65" charset="-120"/>
                <a:ea typeface="標楷體" pitchFamily="65" charset="-120"/>
                <a:cs typeface="MingLiU"/>
              </a:rPr>
              <a:t>周邊</a:t>
            </a:r>
            <a:r>
              <a:rPr sz="4300" b="1" spc="-15" dirty="0">
                <a:latin typeface="標楷體" pitchFamily="65" charset="-120"/>
                <a:ea typeface="標楷體" pitchFamily="65" charset="-120"/>
                <a:cs typeface="MingLiU"/>
              </a:rPr>
              <a:t>環</a:t>
            </a:r>
            <a:r>
              <a:rPr sz="4300" b="1" dirty="0">
                <a:latin typeface="標楷體" pitchFamily="65" charset="-120"/>
                <a:ea typeface="標楷體" pitchFamily="65" charset="-120"/>
                <a:cs typeface="MingLiU"/>
              </a:rPr>
              <a:t>境單</a:t>
            </a:r>
            <a:r>
              <a:rPr sz="4300" b="1" spc="-15" dirty="0">
                <a:latin typeface="標楷體" pitchFamily="65" charset="-120"/>
                <a:ea typeface="標楷體" pitchFamily="65" charset="-120"/>
                <a:cs typeface="MingLiU"/>
              </a:rPr>
              <a:t>純</a:t>
            </a:r>
            <a:r>
              <a:rPr sz="4300" b="1" dirty="0">
                <a:latin typeface="標楷體" pitchFamily="65" charset="-120"/>
                <a:ea typeface="標楷體" pitchFamily="65" charset="-120"/>
                <a:cs typeface="MingLiU"/>
              </a:rPr>
              <a:t>，無</a:t>
            </a:r>
            <a:r>
              <a:rPr sz="4300" b="1" spc="-15" dirty="0">
                <a:latin typeface="標楷體" pitchFamily="65" charset="-120"/>
                <a:ea typeface="標楷體" pitchFamily="65" charset="-120"/>
                <a:cs typeface="MingLiU"/>
              </a:rPr>
              <a:t>不</a:t>
            </a:r>
            <a:r>
              <a:rPr sz="4300" b="1" dirty="0">
                <a:latin typeface="標楷體" pitchFamily="65" charset="-120"/>
                <a:ea typeface="標楷體" pitchFamily="65" charset="-120"/>
                <a:cs typeface="MingLiU"/>
              </a:rPr>
              <a:t>良場</a:t>
            </a:r>
            <a:r>
              <a:rPr sz="4300" b="1" spc="-15" dirty="0">
                <a:latin typeface="標楷體" pitchFamily="65" charset="-120"/>
                <a:ea typeface="標楷體" pitchFamily="65" charset="-120"/>
                <a:cs typeface="MingLiU"/>
              </a:rPr>
              <a:t>所</a:t>
            </a:r>
            <a:r>
              <a:rPr sz="4300" b="1" dirty="0">
                <a:latin typeface="標楷體" pitchFamily="65" charset="-120"/>
                <a:ea typeface="標楷體" pitchFamily="65" charset="-120"/>
                <a:cs typeface="MingLiU"/>
              </a:rPr>
              <a:t>。</a:t>
            </a:r>
          </a:p>
          <a:p>
            <a:pPr marL="355600" indent="-342900" defTabSz="914400">
              <a:spcBef>
                <a:spcPts val="770"/>
              </a:spcBef>
              <a:buClr>
                <a:srgbClr val="00007C"/>
              </a:buClr>
              <a:buSzPct val="75000"/>
              <a:buFont typeface="Wingdings"/>
              <a:buChar char=""/>
              <a:tabLst>
                <a:tab pos="355600" algn="l"/>
              </a:tabLst>
            </a:pPr>
            <a:r>
              <a:rPr sz="4300" b="1" dirty="0">
                <a:latin typeface="標楷體" pitchFamily="65" charset="-120"/>
                <a:ea typeface="標楷體" pitchFamily="65" charset="-120"/>
                <a:cs typeface="MingLiU"/>
              </a:rPr>
              <a:t>該棟</a:t>
            </a:r>
            <a:r>
              <a:rPr sz="4300" b="1" spc="-15" dirty="0">
                <a:latin typeface="標楷體" pitchFamily="65" charset="-120"/>
                <a:ea typeface="標楷體" pitchFamily="65" charset="-120"/>
                <a:cs typeface="MingLiU"/>
              </a:rPr>
              <a:t>大</a:t>
            </a:r>
            <a:r>
              <a:rPr sz="4300" b="1" dirty="0">
                <a:latin typeface="標楷體" pitchFamily="65" charset="-120"/>
                <a:ea typeface="標楷體" pitchFamily="65" charset="-120"/>
                <a:cs typeface="MingLiU"/>
              </a:rPr>
              <a:t>樓內</a:t>
            </a:r>
            <a:r>
              <a:rPr sz="4300" b="1" spc="-15" dirty="0">
                <a:latin typeface="標楷體" pitchFamily="65" charset="-120"/>
                <a:ea typeface="標楷體" pitchFamily="65" charset="-120"/>
                <a:cs typeface="MingLiU"/>
              </a:rPr>
              <a:t>住</a:t>
            </a:r>
            <a:r>
              <a:rPr sz="4300" b="1" dirty="0">
                <a:latin typeface="標楷體" pitchFamily="65" charset="-120"/>
                <a:ea typeface="標楷體" pitchFamily="65" charset="-120"/>
                <a:cs typeface="MingLiU"/>
              </a:rPr>
              <a:t>戶單</a:t>
            </a:r>
            <a:r>
              <a:rPr sz="4300" b="1" spc="-15" dirty="0">
                <a:latin typeface="標楷體" pitchFamily="65" charset="-120"/>
                <a:ea typeface="標楷體" pitchFamily="65" charset="-120"/>
                <a:cs typeface="MingLiU"/>
              </a:rPr>
              <a:t>純</a:t>
            </a:r>
            <a:r>
              <a:rPr sz="4300" b="1" dirty="0">
                <a:latin typeface="標楷體" pitchFamily="65" charset="-120"/>
                <a:ea typeface="標楷體" pitchFamily="65" charset="-120"/>
                <a:cs typeface="MingLiU"/>
              </a:rPr>
              <a:t>、非</a:t>
            </a:r>
            <a:r>
              <a:rPr sz="4300" b="1" spc="-15" dirty="0">
                <a:latin typeface="標楷體" pitchFamily="65" charset="-120"/>
                <a:ea typeface="標楷體" pitchFamily="65" charset="-120"/>
                <a:cs typeface="MingLiU"/>
              </a:rPr>
              <a:t>龍</a:t>
            </a:r>
            <a:r>
              <a:rPr sz="4300" b="1" dirty="0">
                <a:latin typeface="標楷體" pitchFamily="65" charset="-120"/>
                <a:ea typeface="標楷體" pitchFamily="65" charset="-120"/>
                <a:cs typeface="MingLiU"/>
              </a:rPr>
              <a:t>蛇混</a:t>
            </a:r>
            <a:r>
              <a:rPr sz="4300" b="1" spc="-15" dirty="0">
                <a:latin typeface="標楷體" pitchFamily="65" charset="-120"/>
                <a:ea typeface="標楷體" pitchFamily="65" charset="-120"/>
                <a:cs typeface="MingLiU"/>
              </a:rPr>
              <a:t>雜</a:t>
            </a:r>
            <a:r>
              <a:rPr sz="4300" b="1" dirty="0">
                <a:latin typeface="標楷體" pitchFamily="65" charset="-120"/>
                <a:ea typeface="標楷體" pitchFamily="65" charset="-120"/>
                <a:cs typeface="MingLiU"/>
              </a:rPr>
              <a:t>之處。</a:t>
            </a:r>
          </a:p>
          <a:p>
            <a:pPr marL="355600" indent="-342900" defTabSz="914400">
              <a:spcBef>
                <a:spcPts val="765"/>
              </a:spcBef>
              <a:buClr>
                <a:srgbClr val="00007C"/>
              </a:buClr>
              <a:buSzPct val="75000"/>
              <a:buFont typeface="Wingdings"/>
              <a:buChar char=""/>
              <a:tabLst>
                <a:tab pos="355600" algn="l"/>
              </a:tabLst>
            </a:pPr>
            <a:r>
              <a:rPr sz="4300" b="1" dirty="0">
                <a:latin typeface="標楷體" pitchFamily="65" charset="-120"/>
                <a:ea typeface="標楷體" pitchFamily="65" charset="-120"/>
                <a:cs typeface="MingLiU"/>
              </a:rPr>
              <a:t>為了</a:t>
            </a:r>
            <a:r>
              <a:rPr sz="4300" b="1" spc="-15" dirty="0">
                <a:latin typeface="標楷體" pitchFamily="65" charset="-120"/>
                <a:ea typeface="標楷體" pitchFamily="65" charset="-120"/>
                <a:cs typeface="MingLiU"/>
              </a:rPr>
              <a:t>餐</a:t>
            </a:r>
            <a:r>
              <a:rPr sz="4300" b="1" dirty="0">
                <a:latin typeface="標楷體" pitchFamily="65" charset="-120"/>
                <a:ea typeface="標楷體" pitchFamily="65" charset="-120"/>
                <a:cs typeface="MingLiU"/>
              </a:rPr>
              <a:t>飲方</a:t>
            </a:r>
            <a:r>
              <a:rPr sz="4300" b="1" spc="-15" dirty="0">
                <a:latin typeface="標楷體" pitchFamily="65" charset="-120"/>
                <a:ea typeface="標楷體" pitchFamily="65" charset="-120"/>
                <a:cs typeface="MingLiU"/>
              </a:rPr>
              <a:t>便</a:t>
            </a:r>
            <a:r>
              <a:rPr sz="4300" b="1" dirty="0">
                <a:latin typeface="標楷體" pitchFamily="65" charset="-120"/>
                <a:ea typeface="標楷體" pitchFamily="65" charset="-120"/>
                <a:cs typeface="MingLiU"/>
              </a:rPr>
              <a:t>，附</a:t>
            </a:r>
            <a:r>
              <a:rPr sz="4300" b="1" spc="-15" dirty="0">
                <a:latin typeface="標楷體" pitchFamily="65" charset="-120"/>
                <a:ea typeface="標楷體" pitchFamily="65" charset="-120"/>
                <a:cs typeface="MingLiU"/>
              </a:rPr>
              <a:t>近</a:t>
            </a:r>
            <a:r>
              <a:rPr sz="4300" b="1" dirty="0">
                <a:latin typeface="標楷體" pitchFamily="65" charset="-120"/>
                <a:ea typeface="標楷體" pitchFamily="65" charset="-120"/>
                <a:cs typeface="MingLiU"/>
              </a:rPr>
              <a:t>宜有</a:t>
            </a:r>
            <a:r>
              <a:rPr sz="4300" b="1" spc="-15" dirty="0">
                <a:latin typeface="標楷體" pitchFamily="65" charset="-120"/>
                <a:ea typeface="標楷體" pitchFamily="65" charset="-120"/>
                <a:cs typeface="MingLiU"/>
              </a:rPr>
              <a:t>飲</a:t>
            </a:r>
            <a:r>
              <a:rPr sz="4300" b="1" dirty="0">
                <a:latin typeface="標楷體" pitchFamily="65" charset="-120"/>
                <a:ea typeface="標楷體" pitchFamily="65" charset="-120"/>
                <a:cs typeface="MingLiU"/>
              </a:rPr>
              <a:t>食店</a:t>
            </a:r>
            <a:r>
              <a:rPr sz="4300" dirty="0">
                <a:latin typeface="標楷體" pitchFamily="65" charset="-120"/>
                <a:ea typeface="標楷體" pitchFamily="65" charset="-120"/>
                <a:cs typeface="MingLiU"/>
              </a:rPr>
              <a:t>。</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4536" y="91182"/>
            <a:ext cx="3657598" cy="2281185"/>
          </a:xfrm>
          <a:prstGeom prst="rect">
            <a:avLst/>
          </a:prstGeom>
        </p:spPr>
      </p:pic>
    </p:spTree>
    <p:extLst>
      <p:ext uri="{BB962C8B-B14F-4D97-AF65-F5344CB8AC3E}">
        <p14:creationId xmlns:p14="http://schemas.microsoft.com/office/powerpoint/2010/main" val="24004520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5"/>
          <p:cNvSpPr txBox="1"/>
          <p:nvPr/>
        </p:nvSpPr>
        <p:spPr>
          <a:xfrm>
            <a:off x="379787" y="164005"/>
            <a:ext cx="5091023" cy="627736"/>
          </a:xfrm>
          <a:prstGeom prst="rect">
            <a:avLst/>
          </a:prstGeom>
        </p:spPr>
        <p:txBody>
          <a:bodyPr vert="horz" wrap="square" lIns="0" tIns="12065" rIns="0" bIns="0" rtlCol="0">
            <a:spAutoFit/>
          </a:bodyPr>
          <a:lstStyle/>
          <a:p>
            <a:pPr marL="12700" defTabSz="914400">
              <a:spcBef>
                <a:spcPts val="95"/>
              </a:spcBef>
            </a:pPr>
            <a:r>
              <a:rPr sz="4000" b="1" dirty="0">
                <a:solidFill>
                  <a:srgbClr val="FF0000"/>
                </a:solidFill>
                <a:latin typeface="華康特粗楷體(P)" pitchFamily="66" charset="-120"/>
                <a:ea typeface="華康特粗楷體(P)" pitchFamily="66" charset="-120"/>
                <a:cs typeface="Microsoft JhengHei"/>
              </a:rPr>
              <a:t>選屋重要考量‧‧‧</a:t>
            </a:r>
          </a:p>
        </p:txBody>
      </p:sp>
      <p:sp>
        <p:nvSpPr>
          <p:cNvPr id="3" name="object 12"/>
          <p:cNvSpPr txBox="1"/>
          <p:nvPr/>
        </p:nvSpPr>
        <p:spPr>
          <a:xfrm>
            <a:off x="863028" y="627534"/>
            <a:ext cx="10623479" cy="5598327"/>
          </a:xfrm>
          <a:prstGeom prst="rect">
            <a:avLst/>
          </a:prstGeom>
        </p:spPr>
        <p:txBody>
          <a:bodyPr vert="horz" wrap="square" lIns="0" tIns="253365" rIns="0" bIns="0" rtlCol="0">
            <a:spAutoFit/>
          </a:bodyPr>
          <a:lstStyle/>
          <a:p>
            <a:pPr marL="12700" defTabSz="914400">
              <a:spcBef>
                <a:spcPts val="1995"/>
              </a:spcBef>
            </a:pPr>
            <a:r>
              <a:rPr sz="3200" b="1" dirty="0">
                <a:solidFill>
                  <a:schemeClr val="accent6">
                    <a:lumMod val="50000"/>
                  </a:schemeClr>
                </a:solidFill>
                <a:latin typeface="標楷體" pitchFamily="65" charset="-120"/>
                <a:ea typeface="標楷體" pitchFamily="65" charset="-120"/>
                <a:cs typeface="PMingLiU"/>
              </a:rPr>
              <a:t>二</a:t>
            </a:r>
            <a:r>
              <a:rPr sz="4400" b="1" dirty="0">
                <a:solidFill>
                  <a:schemeClr val="accent6">
                    <a:lumMod val="50000"/>
                  </a:schemeClr>
                </a:solidFill>
                <a:latin typeface="標楷體" pitchFamily="65" charset="-120"/>
                <a:ea typeface="標楷體" pitchFamily="65" charset="-120"/>
                <a:cs typeface="PMingLiU"/>
              </a:rPr>
              <a:t>、安全設施之一：</a:t>
            </a:r>
          </a:p>
          <a:p>
            <a:pPr marL="428625" marR="68580" indent="-342900" defTabSz="914400">
              <a:spcBef>
                <a:spcPts val="1900"/>
              </a:spcBef>
              <a:buClr>
                <a:srgbClr val="00007C"/>
              </a:buClr>
              <a:buSzPct val="75000"/>
              <a:buFont typeface="Wingdings"/>
              <a:buChar char=""/>
              <a:tabLst>
                <a:tab pos="429259" algn="l"/>
              </a:tabLst>
            </a:pPr>
            <a:r>
              <a:rPr sz="4400" b="1" dirty="0">
                <a:latin typeface="標楷體" pitchFamily="65" charset="-120"/>
                <a:ea typeface="標楷體" pitchFamily="65" charset="-120"/>
                <a:cs typeface="MingLiU"/>
              </a:rPr>
              <a:t>鋼筋</a:t>
            </a:r>
            <a:r>
              <a:rPr sz="4400" b="1" spc="-15" dirty="0">
                <a:latin typeface="標楷體" pitchFamily="65" charset="-120"/>
                <a:ea typeface="標楷體" pitchFamily="65" charset="-120"/>
                <a:cs typeface="MingLiU"/>
              </a:rPr>
              <a:t>水</a:t>
            </a:r>
            <a:r>
              <a:rPr sz="4400" b="1" dirty="0">
                <a:latin typeface="標楷體" pitchFamily="65" charset="-120"/>
                <a:ea typeface="標楷體" pitchFamily="65" charset="-120"/>
                <a:cs typeface="MingLiU"/>
              </a:rPr>
              <a:t>泥建</a:t>
            </a:r>
            <a:r>
              <a:rPr sz="4400" b="1" spc="-15" dirty="0">
                <a:latin typeface="標楷體" pitchFamily="65" charset="-120"/>
                <a:ea typeface="標楷體" pitchFamily="65" charset="-120"/>
                <a:cs typeface="MingLiU"/>
              </a:rPr>
              <a:t>築</a:t>
            </a:r>
            <a:r>
              <a:rPr sz="4400" b="1" dirty="0">
                <a:latin typeface="標楷體" pitchFamily="65" charset="-120"/>
                <a:ea typeface="標楷體" pitchFamily="65" charset="-120"/>
                <a:cs typeface="MingLiU"/>
              </a:rPr>
              <a:t>較佳</a:t>
            </a:r>
            <a:r>
              <a:rPr sz="4400" b="1" spc="-15" dirty="0">
                <a:latin typeface="標楷體" pitchFamily="65" charset="-120"/>
                <a:ea typeface="標楷體" pitchFamily="65" charset="-120"/>
                <a:cs typeface="MingLiU"/>
              </a:rPr>
              <a:t>，</a:t>
            </a:r>
            <a:r>
              <a:rPr sz="4400" b="1" dirty="0">
                <a:latin typeface="標楷體" pitchFamily="65" charset="-120"/>
                <a:ea typeface="標楷體" pitchFamily="65" charset="-120"/>
                <a:cs typeface="MingLiU"/>
              </a:rPr>
              <a:t>防火</a:t>
            </a:r>
            <a:r>
              <a:rPr sz="4400" b="1" spc="-15" dirty="0">
                <a:latin typeface="標楷體" pitchFamily="65" charset="-120"/>
                <a:ea typeface="標楷體" pitchFamily="65" charset="-120"/>
                <a:cs typeface="MingLiU"/>
              </a:rPr>
              <a:t>逃</a:t>
            </a:r>
            <a:r>
              <a:rPr sz="4400" b="1" dirty="0">
                <a:latin typeface="標楷體" pitchFamily="65" charset="-120"/>
                <a:ea typeface="標楷體" pitchFamily="65" charset="-120"/>
                <a:cs typeface="MingLiU"/>
              </a:rPr>
              <a:t>生、</a:t>
            </a:r>
            <a:r>
              <a:rPr sz="4400" b="1" spc="-15" dirty="0">
                <a:latin typeface="標楷體" pitchFamily="65" charset="-120"/>
                <a:ea typeface="標楷體" pitchFamily="65" charset="-120"/>
                <a:cs typeface="MingLiU"/>
              </a:rPr>
              <a:t>避</a:t>
            </a:r>
            <a:r>
              <a:rPr sz="4400" b="1" dirty="0">
                <a:latin typeface="標楷體" pitchFamily="65" charset="-120"/>
                <a:ea typeface="標楷體" pitchFamily="65" charset="-120"/>
                <a:cs typeface="MingLiU"/>
              </a:rPr>
              <a:t>難設施要</a:t>
            </a:r>
            <a:r>
              <a:rPr sz="4400" b="1" spc="-15" dirty="0">
                <a:latin typeface="標楷體" pitchFamily="65" charset="-120"/>
                <a:ea typeface="標楷體" pitchFamily="65" charset="-120"/>
                <a:cs typeface="MingLiU"/>
              </a:rPr>
              <a:t>齊</a:t>
            </a:r>
            <a:r>
              <a:rPr sz="4400" b="1" dirty="0">
                <a:latin typeface="標楷體" pitchFamily="65" charset="-120"/>
                <a:ea typeface="標楷體" pitchFamily="65" charset="-120"/>
                <a:cs typeface="MingLiU"/>
              </a:rPr>
              <a:t>全。</a:t>
            </a:r>
          </a:p>
          <a:p>
            <a:pPr marL="428625" indent="-342900" defTabSz="914400">
              <a:spcBef>
                <a:spcPts val="770"/>
              </a:spcBef>
              <a:buClr>
                <a:srgbClr val="00007C"/>
              </a:buClr>
              <a:buSzPct val="75000"/>
              <a:buFont typeface="Wingdings"/>
              <a:buChar char=""/>
              <a:tabLst>
                <a:tab pos="429259" algn="l"/>
              </a:tabLst>
            </a:pPr>
            <a:r>
              <a:rPr sz="4400" b="1" dirty="0">
                <a:latin typeface="標楷體" pitchFamily="65" charset="-120"/>
                <a:ea typeface="標楷體" pitchFamily="65" charset="-120"/>
                <a:cs typeface="MingLiU"/>
              </a:rPr>
              <a:t>室內</a:t>
            </a:r>
            <a:r>
              <a:rPr sz="4400" b="1" spc="-15" dirty="0">
                <a:latin typeface="標楷體" pitchFamily="65" charset="-120"/>
                <a:ea typeface="標楷體" pitchFamily="65" charset="-120"/>
                <a:cs typeface="MingLiU"/>
              </a:rPr>
              <a:t>水</a:t>
            </a:r>
            <a:r>
              <a:rPr sz="4400" b="1" dirty="0">
                <a:latin typeface="標楷體" pitchFamily="65" charset="-120"/>
                <a:ea typeface="標楷體" pitchFamily="65" charset="-120"/>
                <a:cs typeface="MingLiU"/>
              </a:rPr>
              <a:t>泥牆</a:t>
            </a:r>
            <a:r>
              <a:rPr sz="4400" b="1" spc="-15" dirty="0">
                <a:latin typeface="標楷體" pitchFamily="65" charset="-120"/>
                <a:ea typeface="標楷體" pitchFamily="65" charset="-120"/>
                <a:cs typeface="MingLiU"/>
              </a:rPr>
              <a:t>隔</a:t>
            </a:r>
            <a:r>
              <a:rPr sz="4400" b="1" dirty="0">
                <a:latin typeface="標楷體" pitchFamily="65" charset="-120"/>
                <a:ea typeface="標楷體" pitchFamily="65" charset="-120"/>
                <a:cs typeface="MingLiU"/>
              </a:rPr>
              <a:t>間較佳</a:t>
            </a:r>
            <a:r>
              <a:rPr lang="zh-TW" altLang="en-US" sz="4400" b="1" dirty="0">
                <a:latin typeface="標楷體" pitchFamily="65" charset="-120"/>
                <a:ea typeface="標楷體" pitchFamily="65" charset="-120"/>
                <a:cs typeface="MingLiU"/>
              </a:rPr>
              <a:t>。</a:t>
            </a:r>
            <a:endParaRPr sz="4400" b="1" dirty="0">
              <a:latin typeface="標楷體" pitchFamily="65" charset="-120"/>
              <a:ea typeface="標楷體" pitchFamily="65" charset="-120"/>
              <a:cs typeface="MingLiU"/>
            </a:endParaRPr>
          </a:p>
          <a:p>
            <a:pPr marL="428625" indent="-342900" defTabSz="914400">
              <a:spcBef>
                <a:spcPts val="765"/>
              </a:spcBef>
              <a:buClr>
                <a:srgbClr val="00007C"/>
              </a:buClr>
              <a:buSzPct val="75000"/>
              <a:buFont typeface="Wingdings"/>
              <a:buChar char=""/>
              <a:tabLst>
                <a:tab pos="429259" algn="l"/>
              </a:tabLst>
            </a:pPr>
            <a:r>
              <a:rPr sz="4400" b="1" dirty="0">
                <a:latin typeface="標楷體" pitchFamily="65" charset="-120"/>
                <a:ea typeface="標楷體" pitchFamily="65" charset="-120"/>
                <a:cs typeface="MingLiU"/>
              </a:rPr>
              <a:t>有窗</a:t>
            </a:r>
            <a:r>
              <a:rPr sz="4400" b="1" spc="-15" dirty="0">
                <a:latin typeface="標楷體" pitchFamily="65" charset="-120"/>
                <a:ea typeface="標楷體" pitchFamily="65" charset="-120"/>
                <a:cs typeface="MingLiU"/>
              </a:rPr>
              <a:t>戶</a:t>
            </a:r>
            <a:r>
              <a:rPr sz="4400" b="1" dirty="0">
                <a:latin typeface="標楷體" pitchFamily="65" charset="-120"/>
                <a:ea typeface="標楷體" pitchFamily="65" charset="-120"/>
                <a:cs typeface="MingLiU"/>
              </a:rPr>
              <a:t>：通</a:t>
            </a:r>
            <a:r>
              <a:rPr sz="4400" b="1" spc="-15" dirty="0">
                <a:latin typeface="標楷體" pitchFamily="65" charset="-120"/>
                <a:ea typeface="標楷體" pitchFamily="65" charset="-120"/>
                <a:cs typeface="MingLiU"/>
              </a:rPr>
              <a:t>風</a:t>
            </a:r>
            <a:r>
              <a:rPr sz="4400" b="1" dirty="0">
                <a:latin typeface="標楷體" pitchFamily="65" charset="-120"/>
                <a:ea typeface="標楷體" pitchFamily="65" charset="-120"/>
                <a:cs typeface="MingLiU"/>
              </a:rPr>
              <a:t>、光</a:t>
            </a:r>
            <a:r>
              <a:rPr sz="4400" b="1" spc="-15" dirty="0">
                <a:latin typeface="標楷體" pitchFamily="65" charset="-120"/>
                <a:ea typeface="標楷體" pitchFamily="65" charset="-120"/>
                <a:cs typeface="MingLiU"/>
              </a:rPr>
              <a:t>線</a:t>
            </a:r>
            <a:r>
              <a:rPr sz="4400" b="1" dirty="0">
                <a:latin typeface="標楷體" pitchFamily="65" charset="-120"/>
                <a:ea typeface="標楷體" pitchFamily="65" charset="-120"/>
                <a:cs typeface="MingLiU"/>
              </a:rPr>
              <a:t>良好。</a:t>
            </a:r>
          </a:p>
          <a:p>
            <a:pPr marL="390525" defTabSz="914400">
              <a:spcBef>
                <a:spcPts val="610"/>
              </a:spcBef>
            </a:pPr>
            <a:r>
              <a:rPr sz="4400" b="1" spc="-5" dirty="0">
                <a:solidFill>
                  <a:srgbClr val="FF0000"/>
                </a:solidFill>
                <a:latin typeface="標楷體" pitchFamily="65" charset="-120"/>
                <a:ea typeface="標楷體" pitchFamily="65" charset="-120"/>
                <a:cs typeface="MingLiU"/>
              </a:rPr>
              <a:t>※東向窗清晨日照強，西向窗則會有西晒</a:t>
            </a:r>
            <a:endParaRPr lang="en-US" sz="4400" b="1" spc="-5" dirty="0">
              <a:solidFill>
                <a:srgbClr val="FF0000"/>
              </a:solidFill>
              <a:latin typeface="標楷體" pitchFamily="65" charset="-120"/>
              <a:ea typeface="標楷體" pitchFamily="65" charset="-120"/>
              <a:cs typeface="MingLiU"/>
            </a:endParaRPr>
          </a:p>
          <a:p>
            <a:pPr marL="390525" defTabSz="914400">
              <a:spcBef>
                <a:spcPts val="610"/>
              </a:spcBef>
            </a:pPr>
            <a:r>
              <a:rPr lang="zh-TW" altLang="en-US" sz="4400" b="1" spc="-5" dirty="0">
                <a:solidFill>
                  <a:srgbClr val="FF0000"/>
                </a:solidFill>
                <a:latin typeface="標楷體" pitchFamily="65" charset="-120"/>
                <a:ea typeface="標楷體" pitchFamily="65" charset="-120"/>
                <a:cs typeface="MingLiU"/>
              </a:rPr>
              <a:t>  </a:t>
            </a:r>
            <a:r>
              <a:rPr sz="4400" b="1" spc="-5" dirty="0">
                <a:solidFill>
                  <a:srgbClr val="FF0000"/>
                </a:solidFill>
                <a:latin typeface="標楷體" pitchFamily="65" charset="-120"/>
                <a:ea typeface="標楷體" pitchFamily="65" charset="-120"/>
                <a:cs typeface="MingLiU"/>
              </a:rPr>
              <a:t>的影</a:t>
            </a:r>
            <a:r>
              <a:rPr sz="4400" b="1" dirty="0">
                <a:solidFill>
                  <a:srgbClr val="FF0000"/>
                </a:solidFill>
                <a:latin typeface="標楷體" pitchFamily="65" charset="-120"/>
                <a:ea typeface="標楷體" pitchFamily="65" charset="-120"/>
                <a:cs typeface="MingLiU"/>
              </a:rPr>
              <a:t>響</a:t>
            </a:r>
            <a:r>
              <a:rPr sz="4400" b="1" spc="-5" dirty="0">
                <a:solidFill>
                  <a:srgbClr val="FF0000"/>
                </a:solidFill>
                <a:latin typeface="標楷體" pitchFamily="65" charset="-120"/>
                <a:ea typeface="標楷體" pitchFamily="65" charset="-120"/>
                <a:cs typeface="MingLiU"/>
              </a:rPr>
              <a:t>※</a:t>
            </a:r>
            <a:endParaRPr sz="4400" b="1" dirty="0">
              <a:solidFill>
                <a:srgbClr val="FF0000"/>
              </a:solidFill>
              <a:latin typeface="標楷體" pitchFamily="65" charset="-120"/>
              <a:ea typeface="標楷體" pitchFamily="65" charset="-120"/>
              <a:cs typeface="MingLiU"/>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279" y="2598206"/>
            <a:ext cx="3219227" cy="2037151"/>
          </a:xfrm>
          <a:prstGeom prst="rect">
            <a:avLst/>
          </a:prstGeom>
        </p:spPr>
      </p:pic>
    </p:spTree>
    <p:extLst>
      <p:ext uri="{BB962C8B-B14F-4D97-AF65-F5344CB8AC3E}">
        <p14:creationId xmlns:p14="http://schemas.microsoft.com/office/powerpoint/2010/main" val="200776331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0463" y="0"/>
            <a:ext cx="2143125" cy="2143125"/>
          </a:xfrm>
          <a:prstGeom prst="rect">
            <a:avLst/>
          </a:prstGeom>
        </p:spPr>
      </p:pic>
      <p:sp>
        <p:nvSpPr>
          <p:cNvPr id="2" name="object 16"/>
          <p:cNvSpPr txBox="1"/>
          <p:nvPr/>
        </p:nvSpPr>
        <p:spPr>
          <a:xfrm>
            <a:off x="377571" y="177356"/>
            <a:ext cx="5009937" cy="627736"/>
          </a:xfrm>
          <a:prstGeom prst="rect">
            <a:avLst/>
          </a:prstGeom>
        </p:spPr>
        <p:txBody>
          <a:bodyPr vert="horz" wrap="square" lIns="0" tIns="12065" rIns="0" bIns="0" rtlCol="0">
            <a:spAutoFit/>
          </a:bodyPr>
          <a:lstStyle/>
          <a:p>
            <a:pPr marL="12700" defTabSz="914400">
              <a:spcBef>
                <a:spcPts val="95"/>
              </a:spcBef>
            </a:pPr>
            <a:r>
              <a:rPr sz="4000" b="1" dirty="0">
                <a:solidFill>
                  <a:srgbClr val="FF0000"/>
                </a:solidFill>
                <a:latin typeface="華康特粗楷體(P)" pitchFamily="66" charset="-120"/>
                <a:ea typeface="華康特粗楷體(P)" pitchFamily="66" charset="-120"/>
                <a:cs typeface="Microsoft JhengHei"/>
              </a:rPr>
              <a:t>選屋重要考</a:t>
            </a:r>
            <a:r>
              <a:rPr lang="zh-TW" altLang="en-US" sz="4000" b="1" dirty="0">
                <a:solidFill>
                  <a:srgbClr val="FF0000"/>
                </a:solidFill>
                <a:latin typeface="華康特粗楷體(P)" pitchFamily="66" charset="-120"/>
                <a:ea typeface="華康特粗楷體(P)" pitchFamily="66" charset="-120"/>
                <a:cs typeface="Microsoft JhengHei"/>
              </a:rPr>
              <a:t>量</a:t>
            </a:r>
            <a:r>
              <a:rPr sz="4000" b="1" dirty="0">
                <a:solidFill>
                  <a:srgbClr val="FF0000"/>
                </a:solidFill>
                <a:latin typeface="華康特粗楷體(P)" pitchFamily="66" charset="-120"/>
                <a:ea typeface="華康特粗楷體(P)" pitchFamily="66" charset="-120"/>
                <a:cs typeface="Microsoft JhengHei"/>
              </a:rPr>
              <a:t>‧‧‧</a:t>
            </a:r>
          </a:p>
        </p:txBody>
      </p:sp>
      <p:sp>
        <p:nvSpPr>
          <p:cNvPr id="3" name="object 12"/>
          <p:cNvSpPr txBox="1">
            <a:spLocks/>
          </p:cNvSpPr>
          <p:nvPr/>
        </p:nvSpPr>
        <p:spPr>
          <a:xfrm>
            <a:off x="342900" y="900841"/>
            <a:ext cx="5564740" cy="690574"/>
          </a:xfrm>
          <a:prstGeom prst="rect">
            <a:avLst/>
          </a:prstGeom>
        </p:spPr>
        <p:txBody>
          <a:bodyPr vert="horz" wrap="square" lIns="0" tIns="13335"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5"/>
              </a:spcBef>
            </a:pPr>
            <a:r>
              <a:rPr lang="zh-TW" altLang="en-US" sz="3200" b="1" dirty="0">
                <a:solidFill>
                  <a:schemeClr val="accent6">
                    <a:lumMod val="50000"/>
                  </a:schemeClr>
                </a:solidFill>
                <a:latin typeface="標楷體" pitchFamily="65" charset="-120"/>
                <a:ea typeface="標楷體" pitchFamily="65" charset="-120"/>
                <a:cs typeface="PMingLiU"/>
              </a:rPr>
              <a:t>二、</a:t>
            </a:r>
            <a:r>
              <a:rPr lang="zh-TW" altLang="en-US" b="1" dirty="0">
                <a:solidFill>
                  <a:schemeClr val="accent6">
                    <a:lumMod val="50000"/>
                  </a:schemeClr>
                </a:solidFill>
                <a:latin typeface="標楷體" pitchFamily="65" charset="-120"/>
                <a:ea typeface="標楷體" pitchFamily="65" charset="-120"/>
                <a:cs typeface="PMingLiU"/>
              </a:rPr>
              <a:t>安全設施之二：</a:t>
            </a:r>
          </a:p>
        </p:txBody>
      </p:sp>
      <p:sp>
        <p:nvSpPr>
          <p:cNvPr id="4" name="object 13"/>
          <p:cNvSpPr txBox="1"/>
          <p:nvPr/>
        </p:nvSpPr>
        <p:spPr>
          <a:xfrm>
            <a:off x="635857" y="1853142"/>
            <a:ext cx="11302714" cy="3647152"/>
          </a:xfrm>
          <a:prstGeom prst="rect">
            <a:avLst/>
          </a:prstGeom>
        </p:spPr>
        <p:txBody>
          <a:bodyPr vert="horz" wrap="square" lIns="0" tIns="93980" rIns="0" bIns="0" rtlCol="0">
            <a:spAutoFit/>
          </a:bodyPr>
          <a:lstStyle/>
          <a:p>
            <a:pPr marL="355600" marR="5080" indent="-342900" defTabSz="914400">
              <a:lnSpc>
                <a:spcPts val="4500"/>
              </a:lnSpc>
              <a:spcBef>
                <a:spcPts val="740"/>
              </a:spcBef>
              <a:buClr>
                <a:srgbClr val="00007C"/>
              </a:buClr>
              <a:buSzPct val="75000"/>
              <a:buFont typeface="Wingdings"/>
              <a:buChar char=""/>
              <a:tabLst>
                <a:tab pos="354965" algn="l"/>
                <a:tab pos="355600" algn="l"/>
              </a:tabLst>
            </a:pPr>
            <a:r>
              <a:rPr sz="4800" b="1" dirty="0">
                <a:latin typeface="標楷體" pitchFamily="65" charset="-120"/>
                <a:ea typeface="標楷體" pitchFamily="65" charset="-120"/>
                <a:cs typeface="MingLiU"/>
              </a:rPr>
              <a:t>各</a:t>
            </a:r>
            <a:r>
              <a:rPr sz="4800" b="1" spc="-5" dirty="0">
                <a:latin typeface="標楷體" pitchFamily="65" charset="-120"/>
                <a:ea typeface="標楷體" pitchFamily="65" charset="-120"/>
                <a:cs typeface="MingLiU"/>
              </a:rPr>
              <a:t>樓層樓</a:t>
            </a:r>
            <a:r>
              <a:rPr sz="4800" b="1" dirty="0">
                <a:latin typeface="標楷體" pitchFamily="65" charset="-120"/>
                <a:ea typeface="標楷體" pitchFamily="65" charset="-120"/>
                <a:cs typeface="MingLiU"/>
              </a:rPr>
              <a:t>梯間(</a:t>
            </a:r>
            <a:r>
              <a:rPr sz="4800" b="1" spc="-5" dirty="0">
                <a:latin typeface="標楷體" pitchFamily="65" charset="-120"/>
                <a:ea typeface="標楷體" pitchFamily="65" charset="-120"/>
                <a:cs typeface="MingLiU"/>
              </a:rPr>
              <a:t>逃</a:t>
            </a:r>
            <a:r>
              <a:rPr sz="4800" b="1" dirty="0">
                <a:latin typeface="標楷體" pitchFamily="65" charset="-120"/>
                <a:ea typeface="標楷體" pitchFamily="65" charset="-120"/>
                <a:cs typeface="MingLiU"/>
              </a:rPr>
              <a:t>生梯)</a:t>
            </a:r>
            <a:r>
              <a:rPr sz="4800" b="1" spc="-5" dirty="0">
                <a:latin typeface="標楷體" pitchFamily="65" charset="-120"/>
                <a:ea typeface="標楷體" pitchFamily="65" charset="-120"/>
                <a:cs typeface="MingLiU"/>
              </a:rPr>
              <a:t>暢</a:t>
            </a:r>
            <a:r>
              <a:rPr sz="4800" b="1" dirty="0">
                <a:latin typeface="標楷體" pitchFamily="65" charset="-120"/>
                <a:ea typeface="標楷體" pitchFamily="65" charset="-120"/>
                <a:cs typeface="MingLiU"/>
              </a:rPr>
              <a:t>通</a:t>
            </a:r>
            <a:r>
              <a:rPr sz="4800" b="1" spc="-5" dirty="0">
                <a:latin typeface="標楷體" pitchFamily="65" charset="-120"/>
                <a:ea typeface="標楷體" pitchFamily="65" charset="-120"/>
                <a:cs typeface="MingLiU"/>
              </a:rPr>
              <a:t>，無堆</a:t>
            </a:r>
            <a:r>
              <a:rPr sz="4800" b="1" dirty="0">
                <a:latin typeface="標楷體" pitchFamily="65" charset="-120"/>
                <a:ea typeface="標楷體" pitchFamily="65" charset="-120"/>
                <a:cs typeface="MingLiU"/>
              </a:rPr>
              <a:t>置</a:t>
            </a:r>
            <a:r>
              <a:rPr sz="4800" b="1" spc="-5" dirty="0">
                <a:latin typeface="標楷體" pitchFamily="65" charset="-120"/>
                <a:ea typeface="標楷體" pitchFamily="65" charset="-120"/>
                <a:cs typeface="MingLiU"/>
              </a:rPr>
              <a:t>物品，影響通行。</a:t>
            </a:r>
            <a:endParaRPr sz="4800" b="1" dirty="0">
              <a:latin typeface="標楷體" pitchFamily="65" charset="-120"/>
              <a:ea typeface="標楷體" pitchFamily="65" charset="-120"/>
              <a:cs typeface="MingLiU"/>
            </a:endParaRPr>
          </a:p>
          <a:p>
            <a:pPr marL="355600" marR="6350" indent="-342900" defTabSz="914400">
              <a:lnSpc>
                <a:spcPts val="4500"/>
              </a:lnSpc>
              <a:spcBef>
                <a:spcPts val="670"/>
              </a:spcBef>
              <a:buClr>
                <a:srgbClr val="00007C"/>
              </a:buClr>
              <a:buSzPct val="75000"/>
              <a:buFont typeface="Wingdings"/>
              <a:buChar char=""/>
              <a:tabLst>
                <a:tab pos="354965" algn="l"/>
                <a:tab pos="355600" algn="l"/>
              </a:tabLst>
            </a:pPr>
            <a:r>
              <a:rPr sz="4800" b="1" dirty="0">
                <a:latin typeface="標楷體" pitchFamily="65" charset="-120"/>
                <a:ea typeface="標楷體" pitchFamily="65" charset="-120"/>
                <a:cs typeface="MingLiU"/>
              </a:rPr>
              <a:t>電</a:t>
            </a:r>
            <a:r>
              <a:rPr sz="4800" b="1" spc="-5" dirty="0">
                <a:latin typeface="標楷體" pitchFamily="65" charset="-120"/>
                <a:ea typeface="標楷體" pitchFamily="65" charset="-120"/>
                <a:cs typeface="MingLiU"/>
              </a:rPr>
              <a:t>源配線良好無亂接情形，並特別注</a:t>
            </a:r>
            <a:r>
              <a:rPr sz="4800" b="1" dirty="0">
                <a:latin typeface="標楷體" pitchFamily="65" charset="-120"/>
                <a:ea typeface="標楷體" pitchFamily="65" charset="-120"/>
                <a:cs typeface="MingLiU"/>
              </a:rPr>
              <a:t>意</a:t>
            </a:r>
            <a:r>
              <a:rPr sz="4800" b="1" spc="-5" dirty="0">
                <a:latin typeface="標楷體" pitchFamily="65" charset="-120"/>
                <a:ea typeface="標楷體" pitchFamily="65" charset="-120"/>
                <a:cs typeface="MingLiU"/>
              </a:rPr>
              <a:t>有無針孔攝影機等侵犯隱私器具之裝設。</a:t>
            </a:r>
            <a:endParaRPr sz="4800" b="1" dirty="0">
              <a:latin typeface="標楷體" pitchFamily="65" charset="-120"/>
              <a:ea typeface="標楷體" pitchFamily="65" charset="-120"/>
              <a:cs typeface="MingLiU"/>
            </a:endParaRPr>
          </a:p>
          <a:p>
            <a:pPr marL="355600" indent="-342900" defTabSz="914400">
              <a:lnSpc>
                <a:spcPts val="4500"/>
              </a:lnSpc>
              <a:spcBef>
                <a:spcPts val="25"/>
              </a:spcBef>
              <a:buClr>
                <a:srgbClr val="00007C"/>
              </a:buClr>
              <a:buSzPct val="75000"/>
              <a:buFont typeface="Wingdings"/>
              <a:buChar char=""/>
              <a:tabLst>
                <a:tab pos="354965" algn="l"/>
                <a:tab pos="355600" algn="l"/>
              </a:tabLst>
            </a:pPr>
            <a:r>
              <a:rPr sz="4800" b="1" spc="-5" dirty="0">
                <a:latin typeface="標楷體" pitchFamily="65" charset="-120"/>
                <a:ea typeface="標楷體" pitchFamily="65" charset="-120"/>
                <a:cs typeface="MingLiU"/>
              </a:rPr>
              <a:t>頂樓加蓋之違章建築不宜租賃。</a:t>
            </a:r>
            <a:endParaRPr sz="4800" b="1" dirty="0">
              <a:latin typeface="標楷體" pitchFamily="65" charset="-120"/>
              <a:ea typeface="標楷體" pitchFamily="65" charset="-120"/>
              <a:cs typeface="MingLiU"/>
            </a:endParaRPr>
          </a:p>
        </p:txBody>
      </p:sp>
    </p:spTree>
    <p:extLst>
      <p:ext uri="{BB962C8B-B14F-4D97-AF65-F5344CB8AC3E}">
        <p14:creationId xmlns:p14="http://schemas.microsoft.com/office/powerpoint/2010/main" val="280650800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t="7873" r="10889" b="7513"/>
          <a:stretch/>
        </p:blipFill>
        <p:spPr>
          <a:xfrm>
            <a:off x="10017303" y="105134"/>
            <a:ext cx="2054832" cy="2126751"/>
          </a:xfrm>
          <a:prstGeom prst="rect">
            <a:avLst/>
          </a:prstGeom>
        </p:spPr>
      </p:pic>
      <p:sp>
        <p:nvSpPr>
          <p:cNvPr id="2" name="object 16"/>
          <p:cNvSpPr txBox="1"/>
          <p:nvPr/>
        </p:nvSpPr>
        <p:spPr>
          <a:xfrm>
            <a:off x="477659" y="195486"/>
            <a:ext cx="4905999" cy="627736"/>
          </a:xfrm>
          <a:prstGeom prst="rect">
            <a:avLst/>
          </a:prstGeom>
        </p:spPr>
        <p:txBody>
          <a:bodyPr vert="horz" wrap="square" lIns="0" tIns="12065" rIns="0" bIns="0" rtlCol="0">
            <a:spAutoFit/>
          </a:bodyPr>
          <a:lstStyle/>
          <a:p>
            <a:pPr marL="12700" defTabSz="914400">
              <a:spcBef>
                <a:spcPts val="95"/>
              </a:spcBef>
            </a:pPr>
            <a:r>
              <a:rPr sz="4000" b="1" dirty="0">
                <a:solidFill>
                  <a:srgbClr val="FF0000"/>
                </a:solidFill>
                <a:latin typeface="華康特粗楷體(P)" pitchFamily="66" charset="-120"/>
                <a:ea typeface="華康特粗楷體(P)" pitchFamily="66" charset="-120"/>
                <a:cs typeface="Microsoft JhengHei"/>
              </a:rPr>
              <a:t>選屋重要考量‧‧‧</a:t>
            </a:r>
          </a:p>
        </p:txBody>
      </p:sp>
      <p:sp>
        <p:nvSpPr>
          <p:cNvPr id="3" name="object 12"/>
          <p:cNvSpPr txBox="1">
            <a:spLocks/>
          </p:cNvSpPr>
          <p:nvPr/>
        </p:nvSpPr>
        <p:spPr>
          <a:xfrm>
            <a:off x="478791" y="823222"/>
            <a:ext cx="5459672" cy="690574"/>
          </a:xfrm>
          <a:prstGeom prst="rect">
            <a:avLst/>
          </a:prstGeom>
        </p:spPr>
        <p:txBody>
          <a:bodyPr vert="horz" wrap="square" lIns="0" tIns="13335"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5"/>
              </a:spcBef>
            </a:pPr>
            <a:r>
              <a:rPr lang="zh-TW" altLang="en-US" sz="3200" b="1" dirty="0">
                <a:solidFill>
                  <a:schemeClr val="accent6">
                    <a:lumMod val="50000"/>
                  </a:schemeClr>
                </a:solidFill>
                <a:latin typeface="標楷體" pitchFamily="65" charset="-120"/>
                <a:ea typeface="標楷體" pitchFamily="65" charset="-120"/>
                <a:cs typeface="PMingLiU"/>
              </a:rPr>
              <a:t>三、</a:t>
            </a:r>
            <a:r>
              <a:rPr lang="zh-TW" altLang="en-US" b="1" dirty="0">
                <a:solidFill>
                  <a:schemeClr val="accent6">
                    <a:lumMod val="50000"/>
                  </a:schemeClr>
                </a:solidFill>
                <a:latin typeface="標楷體" pitchFamily="65" charset="-120"/>
                <a:ea typeface="標楷體" pitchFamily="65" charset="-120"/>
                <a:cs typeface="PMingLiU"/>
              </a:rPr>
              <a:t>租賃處生活管理：</a:t>
            </a:r>
          </a:p>
        </p:txBody>
      </p:sp>
      <p:sp>
        <p:nvSpPr>
          <p:cNvPr id="4" name="object 13"/>
          <p:cNvSpPr txBox="1"/>
          <p:nvPr/>
        </p:nvSpPr>
        <p:spPr>
          <a:xfrm>
            <a:off x="775769" y="1513796"/>
            <a:ext cx="11296366" cy="5432255"/>
          </a:xfrm>
          <a:prstGeom prst="rect">
            <a:avLst/>
          </a:prstGeom>
        </p:spPr>
        <p:txBody>
          <a:bodyPr vert="horz" wrap="square" lIns="0" tIns="55879" rIns="0" bIns="0" rtlCol="0">
            <a:spAutoFit/>
          </a:bodyPr>
          <a:lstStyle/>
          <a:p>
            <a:pPr marL="355600" indent="-342900" defTabSz="914400">
              <a:spcBef>
                <a:spcPts val="439"/>
              </a:spcBef>
              <a:buClr>
                <a:srgbClr val="00007C"/>
              </a:buClr>
              <a:buSzPct val="75000"/>
              <a:buFont typeface="Wingdings"/>
              <a:buChar char=""/>
              <a:tabLst>
                <a:tab pos="354965" algn="l"/>
                <a:tab pos="355600" algn="l"/>
              </a:tabLst>
            </a:pPr>
            <a:r>
              <a:rPr sz="4800" b="1" spc="-5" dirty="0">
                <a:latin typeface="標楷體" pitchFamily="65" charset="-120"/>
                <a:ea typeface="標楷體" pitchFamily="65" charset="-120"/>
                <a:cs typeface="MingLiU"/>
              </a:rPr>
              <a:t>該棟大樓有門禁安全管制較佳。</a:t>
            </a:r>
            <a:endParaRPr sz="4800" b="1" dirty="0">
              <a:latin typeface="標楷體" pitchFamily="65" charset="-120"/>
              <a:ea typeface="標楷體" pitchFamily="65" charset="-120"/>
              <a:cs typeface="MingLiU"/>
            </a:endParaRPr>
          </a:p>
          <a:p>
            <a:pPr marL="355600" indent="-342900" defTabSz="914400">
              <a:spcBef>
                <a:spcPts val="335"/>
              </a:spcBef>
              <a:buClr>
                <a:srgbClr val="00007C"/>
              </a:buClr>
              <a:buSzPct val="75000"/>
              <a:buFont typeface="Wingdings"/>
              <a:buChar char=""/>
              <a:tabLst>
                <a:tab pos="354965" algn="l"/>
                <a:tab pos="355600" algn="l"/>
              </a:tabLst>
            </a:pPr>
            <a:r>
              <a:rPr sz="4800" b="1" spc="-5" dirty="0">
                <a:latin typeface="標楷體" pitchFamily="65" charset="-120"/>
                <a:ea typeface="標楷體" pitchFamily="65" charset="-120"/>
                <a:cs typeface="MingLiU"/>
              </a:rPr>
              <a:t>訂有生活（管理）公約，有專人管理者較佳。</a:t>
            </a:r>
            <a:endParaRPr sz="4800" b="1" dirty="0">
              <a:latin typeface="標楷體" pitchFamily="65" charset="-120"/>
              <a:ea typeface="標楷體" pitchFamily="65" charset="-120"/>
              <a:cs typeface="MingLiU"/>
            </a:endParaRPr>
          </a:p>
          <a:p>
            <a:pPr marL="355600" indent="-342900" defTabSz="914400">
              <a:spcBef>
                <a:spcPts val="335"/>
              </a:spcBef>
              <a:buClr>
                <a:srgbClr val="00007C"/>
              </a:buClr>
              <a:buSzPct val="75000"/>
              <a:buFont typeface="Wingdings"/>
              <a:buChar char=""/>
              <a:tabLst>
                <a:tab pos="354965" algn="l"/>
                <a:tab pos="355600" algn="l"/>
              </a:tabLst>
            </a:pPr>
            <a:r>
              <a:rPr sz="4800" b="1" dirty="0">
                <a:latin typeface="標楷體" pitchFamily="65" charset="-120"/>
                <a:ea typeface="標楷體" pitchFamily="65" charset="-120"/>
                <a:cs typeface="MingLiU"/>
              </a:rPr>
              <a:t>瞭</a:t>
            </a:r>
            <a:r>
              <a:rPr sz="4800" b="1" spc="-5" dirty="0">
                <a:latin typeface="標楷體" pitchFamily="65" charset="-120"/>
                <a:ea typeface="標楷體" pitchFamily="65" charset="-120"/>
                <a:cs typeface="MingLiU"/>
              </a:rPr>
              <a:t>解室友</a:t>
            </a:r>
            <a:r>
              <a:rPr sz="4800" b="1" dirty="0">
                <a:latin typeface="標楷體" pitchFamily="65" charset="-120"/>
                <a:ea typeface="標楷體" pitchFamily="65" charset="-120"/>
                <a:cs typeface="MingLiU"/>
              </a:rPr>
              <a:t>交</a:t>
            </a:r>
            <a:r>
              <a:rPr sz="4800" b="1" spc="-5" dirty="0">
                <a:latin typeface="標楷體" pitchFamily="65" charset="-120"/>
                <a:ea typeface="標楷體" pitchFamily="65" charset="-120"/>
                <a:cs typeface="MingLiU"/>
              </a:rPr>
              <a:t>友狀況</a:t>
            </a:r>
            <a:r>
              <a:rPr sz="4800" b="1" dirty="0">
                <a:latin typeface="標楷體" pitchFamily="65" charset="-120"/>
                <a:ea typeface="標楷體" pitchFamily="65" charset="-120"/>
                <a:cs typeface="MingLiU"/>
              </a:rPr>
              <a:t>與</a:t>
            </a:r>
            <a:r>
              <a:rPr sz="4800" b="1" spc="-5" dirty="0">
                <a:latin typeface="標楷體" pitchFamily="65" charset="-120"/>
                <a:ea typeface="標楷體" pitchFamily="65" charset="-120"/>
                <a:cs typeface="MingLiU"/>
              </a:rPr>
              <a:t>特殊癖</a:t>
            </a:r>
            <a:r>
              <a:rPr sz="4800" b="1" dirty="0">
                <a:latin typeface="標楷體" pitchFamily="65" charset="-120"/>
                <a:ea typeface="標楷體" pitchFamily="65" charset="-120"/>
                <a:cs typeface="MingLiU"/>
              </a:rPr>
              <a:t>好</a:t>
            </a:r>
            <a:r>
              <a:rPr sz="4800" b="1" spc="-5" dirty="0">
                <a:latin typeface="標楷體" pitchFamily="65" charset="-120"/>
                <a:ea typeface="標楷體" pitchFamily="65" charset="-120"/>
                <a:cs typeface="MingLiU"/>
              </a:rPr>
              <a:t>。</a:t>
            </a:r>
            <a:endParaRPr sz="4800" b="1" dirty="0">
              <a:latin typeface="標楷體" pitchFamily="65" charset="-120"/>
              <a:ea typeface="標楷體" pitchFamily="65" charset="-120"/>
              <a:cs typeface="MingLiU"/>
            </a:endParaRPr>
          </a:p>
          <a:p>
            <a:pPr marL="355600" indent="-342900" defTabSz="914400">
              <a:spcBef>
                <a:spcPts val="340"/>
              </a:spcBef>
              <a:buClr>
                <a:srgbClr val="00007C"/>
              </a:buClr>
              <a:buSzPct val="75000"/>
              <a:buFont typeface="Wingdings"/>
              <a:buChar char=""/>
              <a:tabLst>
                <a:tab pos="354965" algn="l"/>
                <a:tab pos="355600" algn="l"/>
              </a:tabLst>
            </a:pPr>
            <a:r>
              <a:rPr sz="4800" b="1" dirty="0">
                <a:latin typeface="標楷體" pitchFamily="65" charset="-120"/>
                <a:ea typeface="標楷體" pitchFamily="65" charset="-120"/>
                <a:cs typeface="MingLiU"/>
              </a:rPr>
              <a:t>瞭</a:t>
            </a:r>
            <a:r>
              <a:rPr sz="4800" b="1" spc="-5" dirty="0">
                <a:latin typeface="標楷體" pitchFamily="65" charset="-120"/>
                <a:ea typeface="標楷體" pitchFamily="65" charset="-120"/>
                <a:cs typeface="MingLiU"/>
              </a:rPr>
              <a:t>解共同勞務工作的分攤方式。</a:t>
            </a:r>
            <a:endParaRPr sz="4800" b="1" dirty="0">
              <a:latin typeface="標楷體" pitchFamily="65" charset="-120"/>
              <a:ea typeface="標楷體" pitchFamily="65" charset="-120"/>
              <a:cs typeface="MingLiU"/>
            </a:endParaRPr>
          </a:p>
          <a:p>
            <a:pPr marL="355600" marR="5080" indent="-342900" defTabSz="914400">
              <a:spcBef>
                <a:spcPts val="690"/>
              </a:spcBef>
              <a:buClr>
                <a:srgbClr val="00007C"/>
              </a:buClr>
              <a:buSzPct val="75000"/>
              <a:buFont typeface="Wingdings"/>
              <a:buChar char=""/>
              <a:tabLst>
                <a:tab pos="354965" algn="l"/>
                <a:tab pos="355600" algn="l"/>
              </a:tabLst>
            </a:pPr>
            <a:r>
              <a:rPr sz="4800" b="1" dirty="0">
                <a:latin typeface="標楷體" pitchFamily="65" charset="-120"/>
                <a:ea typeface="標楷體" pitchFamily="65" charset="-120"/>
                <a:cs typeface="MingLiU"/>
              </a:rPr>
              <a:t>若</a:t>
            </a:r>
            <a:r>
              <a:rPr sz="4800" b="1" spc="-5" dirty="0">
                <a:latin typeface="標楷體" pitchFamily="65" charset="-120"/>
                <a:ea typeface="標楷體" pitchFamily="65" charset="-120"/>
                <a:cs typeface="MingLiU"/>
              </a:rPr>
              <a:t>需繳交</a:t>
            </a:r>
            <a:r>
              <a:rPr sz="4800" b="1" dirty="0">
                <a:latin typeface="標楷體" pitchFamily="65" charset="-120"/>
                <a:ea typeface="標楷體" pitchFamily="65" charset="-120"/>
                <a:cs typeface="MingLiU"/>
              </a:rPr>
              <a:t>管</a:t>
            </a:r>
            <a:r>
              <a:rPr sz="4800" b="1" spc="-5" dirty="0">
                <a:latin typeface="標楷體" pitchFamily="65" charset="-120"/>
                <a:ea typeface="標楷體" pitchFamily="65" charset="-120"/>
                <a:cs typeface="MingLiU"/>
              </a:rPr>
              <a:t>理費等</a:t>
            </a:r>
            <a:r>
              <a:rPr sz="4800" b="1" dirty="0">
                <a:latin typeface="標楷體" pitchFamily="65" charset="-120"/>
                <a:ea typeface="標楷體" pitchFamily="65" charset="-120"/>
                <a:cs typeface="MingLiU"/>
              </a:rPr>
              <a:t>公</a:t>
            </a:r>
            <a:r>
              <a:rPr sz="4800" b="1" spc="-5" dirty="0">
                <a:latin typeface="標楷體" pitchFamily="65" charset="-120"/>
                <a:ea typeface="標楷體" pitchFamily="65" charset="-120"/>
                <a:cs typeface="MingLiU"/>
              </a:rPr>
              <a:t>共費用</a:t>
            </a:r>
            <a:r>
              <a:rPr sz="4800" b="1" dirty="0">
                <a:latin typeface="標楷體" pitchFamily="65" charset="-120"/>
                <a:ea typeface="標楷體" pitchFamily="65" charset="-120"/>
                <a:cs typeface="MingLiU"/>
              </a:rPr>
              <a:t>，</a:t>
            </a:r>
            <a:r>
              <a:rPr sz="4800" b="1" spc="-5" dirty="0">
                <a:latin typeface="標楷體" pitchFamily="65" charset="-120"/>
                <a:ea typeface="標楷體" pitchFamily="65" charset="-120"/>
                <a:cs typeface="MingLiU"/>
              </a:rPr>
              <a:t>需確認</a:t>
            </a:r>
            <a:r>
              <a:rPr sz="4800" b="1" dirty="0">
                <a:latin typeface="標楷體" pitchFamily="65" charset="-120"/>
                <a:ea typeface="標楷體" pitchFamily="65" charset="-120"/>
                <a:cs typeface="MingLiU"/>
              </a:rPr>
              <a:t>是</a:t>
            </a:r>
            <a:r>
              <a:rPr sz="4800" b="1" spc="-5" dirty="0">
                <a:latin typeface="標楷體" pitchFamily="65" charset="-120"/>
                <a:ea typeface="標楷體" pitchFamily="65" charset="-120"/>
                <a:cs typeface="MingLiU"/>
              </a:rPr>
              <a:t>否有欠</a:t>
            </a:r>
            <a:r>
              <a:rPr sz="4800" b="1" dirty="0">
                <a:latin typeface="標楷體" pitchFamily="65" charset="-120"/>
                <a:ea typeface="標楷體" pitchFamily="65" charset="-120"/>
                <a:cs typeface="MingLiU"/>
              </a:rPr>
              <a:t>繳</a:t>
            </a:r>
            <a:r>
              <a:rPr sz="4800" b="1" spc="-5" dirty="0">
                <a:latin typeface="標楷體" pitchFamily="65" charset="-120"/>
                <a:ea typeface="標楷體" pitchFamily="65" charset="-120"/>
                <a:cs typeface="MingLiU"/>
              </a:rPr>
              <a:t>的情形。</a:t>
            </a:r>
            <a:endParaRPr sz="4800" b="1" dirty="0">
              <a:latin typeface="標楷體" pitchFamily="65" charset="-120"/>
              <a:ea typeface="標楷體" pitchFamily="65" charset="-120"/>
              <a:cs typeface="MingLiU"/>
            </a:endParaRPr>
          </a:p>
        </p:txBody>
      </p:sp>
    </p:spTree>
    <p:extLst>
      <p:ext uri="{BB962C8B-B14F-4D97-AF65-F5344CB8AC3E}">
        <p14:creationId xmlns:p14="http://schemas.microsoft.com/office/powerpoint/2010/main" val="279030666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588884" y="141480"/>
            <a:ext cx="11175025" cy="1194160"/>
          </a:xfrm>
          <a:prstGeom prst="rect">
            <a:avLst/>
          </a:prstGeom>
        </p:spPr>
        <p:txBody>
          <a:bodyPr lIns="91427" tIns="45713" rIns="91427" bIns="45713" anchor="ctr">
            <a:normAutofit/>
            <a:scene3d>
              <a:camera prst="orthographicFront"/>
              <a:lightRig rig="soft" dir="t"/>
            </a:scene3d>
            <a:sp3d prstMaterial="softEdge">
              <a:bevelT w="25400" h="25400"/>
            </a:sp3d>
          </a:bodyPr>
          <a:lstStyle/>
          <a:p>
            <a:pPr algn="ctr" defTabSz="914400">
              <a:spcBef>
                <a:spcPct val="20000"/>
              </a:spcBef>
              <a:defRPr/>
            </a:pPr>
            <a:r>
              <a:rPr lang="zh-TW" altLang="en-US" sz="5400" b="1" dirty="0">
                <a:solidFill>
                  <a:schemeClr val="accent6">
                    <a:lumMod val="50000"/>
                  </a:schemeClr>
                </a:solidFill>
                <a:effectLst>
                  <a:outerShdw blurRad="31750" dist="25400" dir="5400000" algn="tl" rotWithShape="0">
                    <a:srgbClr val="000000">
                      <a:alpha val="25000"/>
                    </a:srgbClr>
                  </a:outerShdw>
                </a:effectLst>
                <a:latin typeface="標楷體" pitchFamily="65" charset="-120"/>
                <a:ea typeface="標楷體" pitchFamily="65" charset="-120"/>
              </a:rPr>
              <a:t>校外租屋注意事項</a:t>
            </a:r>
          </a:p>
        </p:txBody>
      </p:sp>
      <p:sp>
        <p:nvSpPr>
          <p:cNvPr id="3" name="內容版面配置區 2"/>
          <p:cNvSpPr txBox="1">
            <a:spLocks/>
          </p:cNvSpPr>
          <p:nvPr/>
        </p:nvSpPr>
        <p:spPr bwMode="auto">
          <a:xfrm>
            <a:off x="958832" y="1483358"/>
            <a:ext cx="10650965" cy="490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marL="365125" indent="-255588" eaLnBrk="0" hangingPunct="0">
              <a:defRPr kumimoji="1" sz="2000">
                <a:solidFill>
                  <a:schemeClr val="tx1"/>
                </a:solidFill>
                <a:latin typeface="Arial" pitchFamily="34" charset="0"/>
                <a:ea typeface="新細明體" pitchFamily="18" charset="-120"/>
              </a:defRPr>
            </a:lvl1pPr>
            <a:lvl2pPr marL="742950" indent="-285750" eaLnBrk="0" hangingPunct="0">
              <a:defRPr kumimoji="1" sz="2000">
                <a:solidFill>
                  <a:schemeClr val="tx1"/>
                </a:solidFill>
                <a:latin typeface="Arial" pitchFamily="34" charset="0"/>
                <a:ea typeface="新細明體" pitchFamily="18" charset="-120"/>
              </a:defRPr>
            </a:lvl2pPr>
            <a:lvl3pPr marL="1143000" indent="-228600" eaLnBrk="0" hangingPunct="0">
              <a:defRPr kumimoji="1" sz="2000">
                <a:solidFill>
                  <a:schemeClr val="tx1"/>
                </a:solidFill>
                <a:latin typeface="Arial" pitchFamily="34" charset="0"/>
                <a:ea typeface="新細明體" pitchFamily="18" charset="-120"/>
              </a:defRPr>
            </a:lvl3pPr>
            <a:lvl4pPr marL="1600200" indent="-228600" eaLnBrk="0" hangingPunct="0">
              <a:defRPr kumimoji="1" sz="2000">
                <a:solidFill>
                  <a:schemeClr val="tx1"/>
                </a:solidFill>
                <a:latin typeface="Arial" pitchFamily="34" charset="0"/>
                <a:ea typeface="新細明體" pitchFamily="18" charset="-120"/>
              </a:defRPr>
            </a:lvl4pPr>
            <a:lvl5pPr marL="2057400" indent="-228600" eaLnBrk="0" hangingPunct="0">
              <a:defRPr kumimoji="1" sz="20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pitchFamily="34" charset="0"/>
                <a:ea typeface="新細明體" pitchFamily="18" charset="-120"/>
              </a:defRPr>
            </a:lvl9pPr>
          </a:lstStyle>
          <a:p>
            <a:pPr defTabSz="914400" eaLnBrk="1" hangingPunct="1">
              <a:lnSpc>
                <a:spcPts val="3500"/>
              </a:lnSpc>
              <a:spcBef>
                <a:spcPts val="600"/>
              </a:spcBef>
              <a:buClr>
                <a:srgbClr val="867D98"/>
              </a:buClr>
              <a:buSzPct val="68000"/>
              <a:buFont typeface="Wingdings 3" pitchFamily="18" charset="2"/>
              <a:buChar char=""/>
              <a:defRPr/>
            </a:pPr>
            <a:r>
              <a:rPr kumimoji="0" lang="zh-TW" altLang="en-US" sz="4000" b="1" dirty="0">
                <a:solidFill>
                  <a:srgbClr val="000000"/>
                </a:solidFill>
                <a:latin typeface="標楷體" pitchFamily="65" charset="-120"/>
                <a:ea typeface="標楷體" pitchFamily="65" charset="-120"/>
                <a:cs typeface="Times New Roman" pitchFamily="18" charset="0"/>
              </a:rPr>
              <a:t>訂約時務必</a:t>
            </a:r>
            <a:r>
              <a:rPr kumimoji="0" lang="zh-TW" altLang="en-US" sz="4000" b="1" dirty="0">
                <a:solidFill>
                  <a:srgbClr val="C00000"/>
                </a:solidFill>
                <a:latin typeface="標楷體" pitchFamily="65" charset="-120"/>
                <a:ea typeface="標楷體" pitchFamily="65" charset="-120"/>
                <a:cs typeface="Times New Roman" pitchFamily="18" charset="0"/>
              </a:rPr>
              <a:t>詳細審閱</a:t>
            </a:r>
            <a:r>
              <a:rPr kumimoji="0" lang="zh-TW" altLang="en-US" sz="4000" b="1" u="sng" dirty="0">
                <a:solidFill>
                  <a:srgbClr val="C00000"/>
                </a:solidFill>
                <a:latin typeface="標楷體" pitchFamily="65" charset="-120"/>
                <a:ea typeface="標楷體" pitchFamily="65" charset="-120"/>
                <a:cs typeface="Times New Roman" pitchFamily="18" charset="0"/>
              </a:rPr>
              <a:t>契約條文</a:t>
            </a:r>
            <a:r>
              <a:rPr kumimoji="0" lang="zh-TW" altLang="en-US" sz="4000" b="1" dirty="0">
                <a:solidFill>
                  <a:srgbClr val="C00000"/>
                </a:solidFill>
                <a:latin typeface="標楷體" pitchFamily="65" charset="-120"/>
                <a:ea typeface="標楷體" pitchFamily="65" charset="-120"/>
                <a:cs typeface="Times New Roman" pitchFamily="18" charset="0"/>
              </a:rPr>
              <a:t>，由</a:t>
            </a:r>
            <a:r>
              <a:rPr kumimoji="0" lang="zh-TW" altLang="en-US" sz="4000" b="1" u="sng" dirty="0">
                <a:solidFill>
                  <a:srgbClr val="C00000"/>
                </a:solidFill>
                <a:latin typeface="標楷體" pitchFamily="65" charset="-120"/>
                <a:ea typeface="標楷體" pitchFamily="65" charset="-120"/>
                <a:cs typeface="Times New Roman" pitchFamily="18" charset="0"/>
              </a:rPr>
              <a:t>雙方簽名</a:t>
            </a:r>
            <a:r>
              <a:rPr kumimoji="0" lang="zh-TW" altLang="en-US" sz="4000" b="1" dirty="0">
                <a:solidFill>
                  <a:srgbClr val="C00000"/>
                </a:solidFill>
                <a:latin typeface="標楷體" pitchFamily="65" charset="-120"/>
                <a:ea typeface="標楷體" pitchFamily="65" charset="-120"/>
                <a:cs typeface="Times New Roman" pitchFamily="18" charset="0"/>
              </a:rPr>
              <a:t>、</a:t>
            </a:r>
            <a:r>
              <a:rPr kumimoji="0" lang="zh-TW" altLang="en-US" sz="4000" b="1" u="sng" dirty="0">
                <a:solidFill>
                  <a:srgbClr val="C00000"/>
                </a:solidFill>
                <a:latin typeface="標楷體" pitchFamily="65" charset="-120"/>
                <a:ea typeface="標楷體" pitchFamily="65" charset="-120"/>
                <a:cs typeface="Times New Roman" pitchFamily="18" charset="0"/>
              </a:rPr>
              <a:t>蓋章</a:t>
            </a:r>
            <a:r>
              <a:rPr kumimoji="0" lang="zh-TW" altLang="en-US" sz="4000" b="1" dirty="0">
                <a:solidFill>
                  <a:srgbClr val="C00000"/>
                </a:solidFill>
                <a:latin typeface="標楷體" pitchFamily="65" charset="-120"/>
                <a:ea typeface="標楷體" pitchFamily="65" charset="-120"/>
                <a:cs typeface="Times New Roman" pitchFamily="18" charset="0"/>
              </a:rPr>
              <a:t>或</a:t>
            </a:r>
            <a:r>
              <a:rPr kumimoji="0" lang="zh-TW" altLang="en-US" sz="4000" b="1" u="sng" dirty="0">
                <a:solidFill>
                  <a:srgbClr val="C00000"/>
                </a:solidFill>
                <a:latin typeface="標楷體" pitchFamily="65" charset="-120"/>
                <a:ea typeface="標楷體" pitchFamily="65" charset="-120"/>
                <a:cs typeface="Times New Roman" pitchFamily="18" charset="0"/>
              </a:rPr>
              <a:t>按手印</a:t>
            </a:r>
            <a:r>
              <a:rPr kumimoji="0" lang="zh-TW" altLang="en-US" sz="4000" b="1" dirty="0">
                <a:solidFill>
                  <a:srgbClr val="000000"/>
                </a:solidFill>
                <a:latin typeface="標楷體" pitchFamily="65" charset="-120"/>
                <a:ea typeface="標楷體" pitchFamily="65" charset="-120"/>
                <a:cs typeface="Times New Roman" pitchFamily="18" charset="0"/>
              </a:rPr>
              <a:t>，並寫明戶籍地址及身份證號碼，以免日後求償無門。</a:t>
            </a:r>
            <a:r>
              <a:rPr kumimoji="0" lang="en-US" altLang="zh-TW" sz="4000" b="1" dirty="0">
                <a:solidFill>
                  <a:srgbClr val="000000"/>
                </a:solidFill>
                <a:latin typeface="標楷體" pitchFamily="65" charset="-120"/>
                <a:ea typeface="標楷體" pitchFamily="65" charset="-120"/>
                <a:cs typeface="Times New Roman" pitchFamily="18" charset="0"/>
              </a:rPr>
              <a:t/>
            </a:r>
            <a:br>
              <a:rPr kumimoji="0" lang="en-US" altLang="zh-TW" sz="4000" b="1" dirty="0">
                <a:solidFill>
                  <a:srgbClr val="000000"/>
                </a:solidFill>
                <a:latin typeface="標楷體" pitchFamily="65" charset="-120"/>
                <a:ea typeface="標楷體" pitchFamily="65" charset="-120"/>
                <a:cs typeface="Times New Roman" pitchFamily="18" charset="0"/>
              </a:rPr>
            </a:br>
            <a:endParaRPr kumimoji="0" lang="en-US" altLang="zh-TW" sz="4000" b="1" dirty="0">
              <a:solidFill>
                <a:srgbClr val="000000"/>
              </a:solidFill>
              <a:latin typeface="標楷體" pitchFamily="65" charset="-120"/>
              <a:ea typeface="標楷體" pitchFamily="65" charset="-120"/>
              <a:cs typeface="Times New Roman" pitchFamily="18" charset="0"/>
            </a:endParaRPr>
          </a:p>
          <a:p>
            <a:pPr defTabSz="914400" eaLnBrk="1" hangingPunct="1">
              <a:lnSpc>
                <a:spcPts val="3500"/>
              </a:lnSpc>
              <a:spcBef>
                <a:spcPts val="600"/>
              </a:spcBef>
              <a:buClr>
                <a:srgbClr val="867D98"/>
              </a:buClr>
              <a:buSzPct val="68000"/>
              <a:buFont typeface="Wingdings 3" pitchFamily="18" charset="2"/>
              <a:buChar char=""/>
              <a:defRPr/>
            </a:pPr>
            <a:r>
              <a:rPr kumimoji="0" lang="en-US" altLang="zh-TW" sz="4000" b="1" dirty="0">
                <a:solidFill>
                  <a:srgbClr val="C5E7EB">
                    <a:lumMod val="50000"/>
                  </a:srgbClr>
                </a:solidFill>
                <a:latin typeface="標楷體" pitchFamily="65" charset="-120"/>
                <a:ea typeface="標楷體" pitchFamily="65" charset="-120"/>
                <a:cs typeface="Times New Roman" pitchFamily="18" charset="0"/>
              </a:rPr>
              <a:t>◎</a:t>
            </a:r>
            <a:r>
              <a:rPr kumimoji="0" lang="zh-TW" altLang="en-US" sz="4000" b="1" dirty="0">
                <a:solidFill>
                  <a:srgbClr val="FF0000"/>
                </a:solidFill>
                <a:latin typeface="標楷體" pitchFamily="65" charset="-120"/>
                <a:ea typeface="標楷體" pitchFamily="65" charset="-120"/>
                <a:cs typeface="Times New Roman" pitchFamily="18" charset="0"/>
              </a:rPr>
              <a:t>內政部：</a:t>
            </a:r>
            <a:r>
              <a:rPr kumimoji="0" lang="en-US" altLang="zh-TW" sz="4000" b="1" u="sng" dirty="0">
                <a:solidFill>
                  <a:srgbClr val="FF0000"/>
                </a:solidFill>
                <a:latin typeface="標楷體" pitchFamily="65" charset="-120"/>
                <a:ea typeface="標楷體" pitchFamily="65" charset="-120"/>
                <a:cs typeface="Times New Roman" pitchFamily="18" charset="0"/>
              </a:rPr>
              <a:t>『</a:t>
            </a:r>
            <a:r>
              <a:rPr kumimoji="0" lang="zh-TW" altLang="en-US" sz="4000" b="1" u="sng" dirty="0">
                <a:solidFill>
                  <a:srgbClr val="FF0000"/>
                </a:solidFill>
                <a:latin typeface="標楷體" pitchFamily="65" charset="-120"/>
                <a:ea typeface="標楷體" pitchFamily="65" charset="-120"/>
                <a:cs typeface="Times New Roman" pitchFamily="18" charset="0"/>
              </a:rPr>
              <a:t>房屋租賃定型化契約書</a:t>
            </a:r>
            <a:r>
              <a:rPr kumimoji="0" lang="en-US" altLang="zh-TW" sz="4000" b="1" u="sng" dirty="0">
                <a:solidFill>
                  <a:srgbClr val="FF0000"/>
                </a:solidFill>
                <a:latin typeface="標楷體" pitchFamily="65" charset="-120"/>
                <a:ea typeface="標楷體" pitchFamily="65" charset="-120"/>
                <a:cs typeface="Times New Roman" pitchFamily="18" charset="0"/>
              </a:rPr>
              <a:t>』</a:t>
            </a:r>
          </a:p>
          <a:p>
            <a:pPr defTabSz="914400" eaLnBrk="1" hangingPunct="1">
              <a:lnSpc>
                <a:spcPts val="3500"/>
              </a:lnSpc>
              <a:spcBef>
                <a:spcPts val="600"/>
              </a:spcBef>
              <a:buClr>
                <a:srgbClr val="867D98"/>
              </a:buClr>
              <a:buSzPct val="68000"/>
              <a:buFont typeface="Wingdings 3" pitchFamily="18" charset="2"/>
              <a:buChar char=""/>
              <a:defRPr/>
            </a:pPr>
            <a:r>
              <a:rPr kumimoji="0" lang="zh-TW" altLang="en-US" sz="4000" b="1" dirty="0">
                <a:solidFill>
                  <a:srgbClr val="FF00FF"/>
                </a:solidFill>
                <a:latin typeface="標楷體" pitchFamily="65" charset="-120"/>
                <a:ea typeface="標楷體" pitchFamily="65" charset="-120"/>
                <a:cs typeface="Times New Roman" pitchFamily="18" charset="0"/>
              </a:rPr>
              <a:t>內政部於</a:t>
            </a:r>
            <a:r>
              <a:rPr kumimoji="0" lang="en-US" altLang="zh-TW" sz="4000" b="1" dirty="0">
                <a:solidFill>
                  <a:srgbClr val="FF00FF"/>
                </a:solidFill>
                <a:latin typeface="標楷體" pitchFamily="65" charset="-120"/>
                <a:ea typeface="標楷體" pitchFamily="65" charset="-120"/>
                <a:cs typeface="Times New Roman" pitchFamily="18" charset="0"/>
              </a:rPr>
              <a:t>105/6/23</a:t>
            </a:r>
            <a:r>
              <a:rPr kumimoji="0" lang="zh-TW" altLang="en-US" sz="4000" b="1" dirty="0">
                <a:solidFill>
                  <a:srgbClr val="FF00FF"/>
                </a:solidFill>
                <a:latin typeface="標楷體" pitchFamily="65" charset="-120"/>
                <a:ea typeface="標楷體" pitchFamily="65" charset="-120"/>
                <a:cs typeface="Times New Roman" pitchFamily="18" charset="0"/>
              </a:rPr>
              <a:t>公告修正範本暨增定應記載及不得記載事項。</a:t>
            </a:r>
            <a:endParaRPr kumimoji="0" lang="en-US" altLang="zh-TW" sz="4000" b="1" dirty="0">
              <a:solidFill>
                <a:srgbClr val="FF00FF"/>
              </a:solidFill>
              <a:latin typeface="標楷體" pitchFamily="65" charset="-120"/>
              <a:ea typeface="標楷體" pitchFamily="65" charset="-120"/>
              <a:cs typeface="Times New Roman" pitchFamily="18" charset="0"/>
            </a:endParaRPr>
          </a:p>
          <a:p>
            <a:pPr defTabSz="914400" eaLnBrk="1" hangingPunct="1">
              <a:lnSpc>
                <a:spcPts val="3500"/>
              </a:lnSpc>
              <a:spcBef>
                <a:spcPts val="600"/>
              </a:spcBef>
              <a:buClr>
                <a:srgbClr val="867D98"/>
              </a:buClr>
              <a:buSzPct val="68000"/>
              <a:buFont typeface="Wingdings 3" pitchFamily="18" charset="2"/>
              <a:buChar char=""/>
              <a:defRPr/>
            </a:pPr>
            <a:r>
              <a:rPr kumimoji="0" lang="en-US" altLang="zh-TW" sz="4000" b="1" dirty="0">
                <a:solidFill>
                  <a:srgbClr val="FF00FF"/>
                </a:solidFill>
                <a:latin typeface="標楷體" pitchFamily="65" charset="-120"/>
                <a:ea typeface="標楷體" pitchFamily="65" charset="-120"/>
                <a:cs typeface="Times New Roman" pitchFamily="18" charset="0"/>
              </a:rPr>
              <a:t>106/1/1</a:t>
            </a:r>
            <a:r>
              <a:rPr kumimoji="0" lang="zh-TW" altLang="en-US" sz="4000" b="1" dirty="0">
                <a:solidFill>
                  <a:srgbClr val="FF00FF"/>
                </a:solidFill>
                <a:latin typeface="標楷體" pitchFamily="65" charset="-120"/>
                <a:ea typeface="標楷體" pitchFamily="65" charset="-120"/>
                <a:cs typeface="Times New Roman" pitchFamily="18" charset="0"/>
              </a:rPr>
              <a:t>日生效實施。</a:t>
            </a:r>
            <a:endParaRPr kumimoji="0" lang="en-US" altLang="zh-TW" sz="4000" b="1" dirty="0">
              <a:solidFill>
                <a:srgbClr val="FF00FF"/>
              </a:solidFill>
              <a:latin typeface="標楷體" pitchFamily="65" charset="-120"/>
              <a:ea typeface="標楷體" pitchFamily="65" charset="-120"/>
              <a:cs typeface="Times New Roman" pitchFamily="18" charset="0"/>
            </a:endParaRPr>
          </a:p>
        </p:txBody>
      </p:sp>
    </p:spTree>
    <p:extLst>
      <p:ext uri="{BB962C8B-B14F-4D97-AF65-F5344CB8AC3E}">
        <p14:creationId xmlns:p14="http://schemas.microsoft.com/office/powerpoint/2010/main" val="215777453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03579">
            <a:off x="9357183" y="4214942"/>
            <a:ext cx="2114347" cy="2114347"/>
          </a:xfrm>
          <a:prstGeom prst="rect">
            <a:avLst/>
          </a:prstGeom>
        </p:spPr>
      </p:pic>
      <p:sp>
        <p:nvSpPr>
          <p:cNvPr id="2" name="object 14"/>
          <p:cNvSpPr txBox="1"/>
          <p:nvPr/>
        </p:nvSpPr>
        <p:spPr>
          <a:xfrm>
            <a:off x="330647" y="169650"/>
            <a:ext cx="5443429" cy="627736"/>
          </a:xfrm>
          <a:prstGeom prst="rect">
            <a:avLst/>
          </a:prstGeom>
        </p:spPr>
        <p:txBody>
          <a:bodyPr vert="horz" wrap="square" lIns="0" tIns="12065" rIns="0" bIns="0" rtlCol="0">
            <a:spAutoFit/>
          </a:bodyPr>
          <a:lstStyle/>
          <a:p>
            <a:pPr marL="12700" defTabSz="914400">
              <a:spcBef>
                <a:spcPts val="95"/>
              </a:spcBef>
            </a:pPr>
            <a:r>
              <a:rPr sz="4000" b="1" dirty="0">
                <a:solidFill>
                  <a:srgbClr val="FF0000"/>
                </a:solidFill>
                <a:latin typeface="標楷體" panose="03000509000000000000" pitchFamily="65" charset="-120"/>
                <a:ea typeface="標楷體" panose="03000509000000000000" pitchFamily="65" charset="-120"/>
                <a:cs typeface="Microsoft JhengHei"/>
              </a:rPr>
              <a:t>簽訂契約不可少</a:t>
            </a:r>
            <a:r>
              <a:rPr sz="4000" b="1" dirty="0">
                <a:solidFill>
                  <a:srgbClr val="FF0000"/>
                </a:solidFill>
                <a:latin typeface="華康特粗楷體(P)" pitchFamily="66" charset="-120"/>
                <a:ea typeface="華康特粗楷體(P)" pitchFamily="66" charset="-120"/>
                <a:cs typeface="Microsoft JhengHei"/>
              </a:rPr>
              <a:t>‧‧‧</a:t>
            </a:r>
          </a:p>
        </p:txBody>
      </p:sp>
      <p:sp>
        <p:nvSpPr>
          <p:cNvPr id="3" name="object 12"/>
          <p:cNvSpPr txBox="1"/>
          <p:nvPr/>
        </p:nvSpPr>
        <p:spPr>
          <a:xfrm>
            <a:off x="374486" y="1111332"/>
            <a:ext cx="11522988" cy="4417235"/>
          </a:xfrm>
          <a:prstGeom prst="rect">
            <a:avLst/>
          </a:prstGeom>
        </p:spPr>
        <p:txBody>
          <a:bodyPr vert="horz" wrap="square" lIns="0" tIns="13335" rIns="0" bIns="0" rtlCol="0">
            <a:spAutoFit/>
          </a:bodyPr>
          <a:lstStyle/>
          <a:p>
            <a:pPr marL="12700" defTabSz="914400">
              <a:lnSpc>
                <a:spcPts val="4500"/>
              </a:lnSpc>
              <a:spcBef>
                <a:spcPts val="105"/>
              </a:spcBef>
            </a:pPr>
            <a:r>
              <a:rPr sz="4400" b="1" spc="-5" dirty="0">
                <a:solidFill>
                  <a:schemeClr val="accent6">
                    <a:lumMod val="50000"/>
                  </a:schemeClr>
                </a:solidFill>
                <a:latin typeface="標楷體" pitchFamily="65" charset="-120"/>
                <a:ea typeface="標楷體" pitchFamily="65" charset="-120"/>
                <a:cs typeface="MingLiU"/>
              </a:rPr>
              <a:t>四、租賃契約注意事項之一：</a:t>
            </a:r>
          </a:p>
          <a:p>
            <a:pPr marL="355600" marR="459740" indent="-342900" defTabSz="914400">
              <a:buClr>
                <a:srgbClr val="00007C"/>
              </a:buClr>
              <a:buSzPct val="75000"/>
              <a:buFont typeface="Wingdings"/>
              <a:buChar char=""/>
              <a:tabLst>
                <a:tab pos="355600" algn="l"/>
              </a:tabLst>
            </a:pPr>
            <a:r>
              <a:rPr sz="4400" b="1" spc="-5" dirty="0">
                <a:latin typeface="標楷體" pitchFamily="65" charset="-120"/>
                <a:ea typeface="標楷體" pitchFamily="65" charset="-120"/>
                <a:cs typeface="MingLiU"/>
              </a:rPr>
              <a:t>簽契約看清楚，瞭解內容，並確認屋主或受託人身份，防範受騙：簽約時—需察看房屋權狀或房屋稅稅單（有記載房屋屋</a:t>
            </a:r>
            <a:r>
              <a:rPr lang="zh-TW" altLang="en-US" sz="4400" b="1" spc="-5" dirty="0">
                <a:latin typeface="標楷體" pitchFamily="65" charset="-120"/>
                <a:ea typeface="標楷體" pitchFamily="65" charset="-120"/>
                <a:cs typeface="MingLiU"/>
              </a:rPr>
              <a:t>址及</a:t>
            </a:r>
            <a:r>
              <a:rPr sz="4400" b="1" spc="-5" dirty="0">
                <a:latin typeface="標楷體" pitchFamily="65" charset="-120"/>
                <a:ea typeface="標楷體" pitchFamily="65" charset="-120"/>
                <a:cs typeface="MingLiU"/>
              </a:rPr>
              <a:t>所有人姓名）以及屋主個人的身份證件。</a:t>
            </a:r>
          </a:p>
          <a:p>
            <a:pPr marL="355600" indent="-342900" defTabSz="914400">
              <a:lnSpc>
                <a:spcPct val="150000"/>
              </a:lnSpc>
              <a:spcBef>
                <a:spcPts val="770"/>
              </a:spcBef>
              <a:buClr>
                <a:srgbClr val="00007C"/>
              </a:buClr>
              <a:buSzPct val="75000"/>
              <a:buFont typeface="Wingdings"/>
              <a:buChar char=""/>
              <a:tabLst>
                <a:tab pos="355600" algn="l"/>
              </a:tabLst>
            </a:pPr>
            <a:r>
              <a:rPr sz="4400" b="1" spc="-5" dirty="0">
                <a:latin typeface="標楷體" pitchFamily="65" charset="-120"/>
                <a:ea typeface="標楷體" pitchFamily="65" charset="-120"/>
                <a:cs typeface="MingLiU"/>
              </a:rPr>
              <a:t>契約日期起迄要寫清楚、完整。</a:t>
            </a:r>
          </a:p>
        </p:txBody>
      </p:sp>
    </p:spTree>
    <p:extLst>
      <p:ext uri="{BB962C8B-B14F-4D97-AF65-F5344CB8AC3E}">
        <p14:creationId xmlns:p14="http://schemas.microsoft.com/office/powerpoint/2010/main" val="127170642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1" t="21739" r="241" b="20672"/>
          <a:stretch/>
        </p:blipFill>
        <p:spPr>
          <a:xfrm>
            <a:off x="8578921" y="3384972"/>
            <a:ext cx="3429732" cy="1557534"/>
          </a:xfrm>
          <a:prstGeom prst="rect">
            <a:avLst/>
          </a:prstGeom>
        </p:spPr>
      </p:pic>
      <p:sp>
        <p:nvSpPr>
          <p:cNvPr id="2" name="object 15"/>
          <p:cNvSpPr txBox="1"/>
          <p:nvPr/>
        </p:nvSpPr>
        <p:spPr>
          <a:xfrm>
            <a:off x="373989" y="154834"/>
            <a:ext cx="5533651" cy="627736"/>
          </a:xfrm>
          <a:prstGeom prst="rect">
            <a:avLst/>
          </a:prstGeom>
        </p:spPr>
        <p:txBody>
          <a:bodyPr vert="horz" wrap="square" lIns="0" tIns="12065" rIns="0" bIns="0" rtlCol="0">
            <a:spAutoFit/>
          </a:bodyPr>
          <a:lstStyle/>
          <a:p>
            <a:pPr marL="12700" defTabSz="914400">
              <a:spcBef>
                <a:spcPts val="95"/>
              </a:spcBef>
            </a:pPr>
            <a:r>
              <a:rPr sz="4000" b="1" dirty="0">
                <a:solidFill>
                  <a:srgbClr val="FF0000"/>
                </a:solidFill>
                <a:latin typeface="標楷體" panose="03000509000000000000" pitchFamily="65" charset="-120"/>
                <a:ea typeface="標楷體" panose="03000509000000000000" pitchFamily="65" charset="-120"/>
                <a:cs typeface="Microsoft JhengHei"/>
              </a:rPr>
              <a:t>簽訂契約不可少‧‧‧</a:t>
            </a:r>
          </a:p>
        </p:txBody>
      </p:sp>
      <p:sp>
        <p:nvSpPr>
          <p:cNvPr id="3" name="object 12"/>
          <p:cNvSpPr txBox="1">
            <a:spLocks/>
          </p:cNvSpPr>
          <p:nvPr/>
        </p:nvSpPr>
        <p:spPr>
          <a:xfrm>
            <a:off x="960525" y="782570"/>
            <a:ext cx="6827285" cy="690574"/>
          </a:xfrm>
          <a:prstGeom prst="rect">
            <a:avLst/>
          </a:prstGeom>
        </p:spPr>
        <p:txBody>
          <a:bodyPr vert="horz" wrap="square" lIns="0" tIns="13335"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5"/>
              </a:spcBef>
            </a:pPr>
            <a:r>
              <a:rPr lang="zh-TW" altLang="en-US" b="1" spc="-5" dirty="0">
                <a:solidFill>
                  <a:schemeClr val="accent6">
                    <a:lumMod val="50000"/>
                  </a:schemeClr>
                </a:solidFill>
                <a:latin typeface="標楷體" pitchFamily="65" charset="-120"/>
                <a:ea typeface="標楷體" pitchFamily="65" charset="-120"/>
                <a:cs typeface="MingLiU"/>
              </a:rPr>
              <a:t>四、租賃契約注意事項之二：</a:t>
            </a:r>
          </a:p>
        </p:txBody>
      </p:sp>
      <p:sp>
        <p:nvSpPr>
          <p:cNvPr id="4" name="object 13"/>
          <p:cNvSpPr txBox="1"/>
          <p:nvPr/>
        </p:nvSpPr>
        <p:spPr>
          <a:xfrm>
            <a:off x="627186" y="1641376"/>
            <a:ext cx="10879869" cy="5018040"/>
          </a:xfrm>
          <a:prstGeom prst="rect">
            <a:avLst/>
          </a:prstGeom>
        </p:spPr>
        <p:txBody>
          <a:bodyPr vert="horz" wrap="square" lIns="0" tIns="97790" rIns="0" bIns="0" rtlCol="0">
            <a:spAutoFit/>
          </a:bodyPr>
          <a:lstStyle/>
          <a:p>
            <a:pPr marL="355600" indent="-342900" defTabSz="914400">
              <a:spcBef>
                <a:spcPts val="770"/>
              </a:spcBef>
              <a:buClr>
                <a:srgbClr val="00007C"/>
              </a:buClr>
              <a:buSzPct val="75000"/>
              <a:buFont typeface="Wingdings"/>
              <a:buChar char=""/>
              <a:tabLst>
                <a:tab pos="354965" algn="l"/>
                <a:tab pos="355600" algn="l"/>
              </a:tabLst>
            </a:pPr>
            <a:r>
              <a:rPr sz="4400" b="1" spc="-5" dirty="0">
                <a:latin typeface="標楷體" pitchFamily="65" charset="-120"/>
                <a:ea typeface="標楷體" pitchFamily="65" charset="-120"/>
                <a:cs typeface="MingLiU"/>
              </a:rPr>
              <a:t>租金金額用國字大寫，繳款請房東簽收。</a:t>
            </a:r>
            <a:endParaRPr sz="4400" b="1" dirty="0">
              <a:latin typeface="標楷體" pitchFamily="65" charset="-120"/>
              <a:ea typeface="標楷體" pitchFamily="65" charset="-120"/>
              <a:cs typeface="MingLiU"/>
            </a:endParaRPr>
          </a:p>
          <a:p>
            <a:pPr marL="355600" marR="5080" indent="-342900" defTabSz="914400">
              <a:lnSpc>
                <a:spcPct val="150000"/>
              </a:lnSpc>
              <a:spcBef>
                <a:spcPts val="675"/>
              </a:spcBef>
              <a:buClr>
                <a:srgbClr val="00007C"/>
              </a:buClr>
              <a:buSzPct val="75000"/>
              <a:buFont typeface="Wingdings"/>
              <a:buChar char=""/>
              <a:tabLst>
                <a:tab pos="354965" algn="l"/>
                <a:tab pos="355600" algn="l"/>
              </a:tabLst>
            </a:pPr>
            <a:r>
              <a:rPr sz="4400" b="1" dirty="0">
                <a:latin typeface="標楷體" pitchFamily="65" charset="-120"/>
                <a:ea typeface="標楷體" pitchFamily="65" charset="-120"/>
                <a:cs typeface="MingLiU"/>
              </a:rPr>
              <a:t>水</a:t>
            </a:r>
            <a:r>
              <a:rPr sz="4400" b="1" spc="-5" dirty="0">
                <a:latin typeface="標楷體" pitchFamily="65" charset="-120"/>
                <a:ea typeface="標楷體" pitchFamily="65" charset="-120"/>
                <a:cs typeface="MingLiU"/>
              </a:rPr>
              <a:t>電費、</a:t>
            </a:r>
            <a:r>
              <a:rPr sz="4400" b="1" dirty="0">
                <a:latin typeface="標楷體" pitchFamily="65" charset="-120"/>
                <a:ea typeface="標楷體" pitchFamily="65" charset="-120"/>
                <a:cs typeface="MingLiU"/>
              </a:rPr>
              <a:t>瓦</a:t>
            </a:r>
            <a:r>
              <a:rPr sz="4400" b="1" spc="-5" dirty="0">
                <a:latin typeface="標楷體" pitchFamily="65" charset="-120"/>
                <a:ea typeface="標楷體" pitchFamily="65" charset="-120"/>
                <a:cs typeface="MingLiU"/>
              </a:rPr>
              <a:t>斯費、</a:t>
            </a:r>
            <a:r>
              <a:rPr sz="4400" b="1" dirty="0">
                <a:latin typeface="標楷體" pitchFamily="65" charset="-120"/>
                <a:ea typeface="標楷體" pitchFamily="65" charset="-120"/>
                <a:cs typeface="MingLiU"/>
              </a:rPr>
              <a:t>大</a:t>
            </a:r>
            <a:r>
              <a:rPr sz="4400" b="1" spc="-5" dirty="0">
                <a:latin typeface="標楷體" pitchFamily="65" charset="-120"/>
                <a:ea typeface="標楷體" pitchFamily="65" charset="-120"/>
                <a:cs typeface="MingLiU"/>
              </a:rPr>
              <a:t>樓管理</a:t>
            </a:r>
            <a:r>
              <a:rPr sz="4400" b="1" dirty="0">
                <a:latin typeface="標楷體" pitchFamily="65" charset="-120"/>
                <a:ea typeface="標楷體" pitchFamily="65" charset="-120"/>
                <a:cs typeface="MingLiU"/>
              </a:rPr>
              <a:t>等</a:t>
            </a:r>
            <a:r>
              <a:rPr sz="4400" b="1" spc="-5" dirty="0">
                <a:latin typeface="標楷體" pitchFamily="65" charset="-120"/>
                <a:ea typeface="標楷體" pitchFamily="65" charset="-120"/>
                <a:cs typeface="MingLiU"/>
              </a:rPr>
              <a:t>費用，</a:t>
            </a:r>
            <a:r>
              <a:rPr sz="4400" b="1" dirty="0">
                <a:latin typeface="標楷體" pitchFamily="65" charset="-120"/>
                <a:ea typeface="標楷體" pitchFamily="65" charset="-120"/>
                <a:cs typeface="MingLiU"/>
              </a:rPr>
              <a:t>如</a:t>
            </a:r>
            <a:r>
              <a:rPr sz="4400" b="1" spc="-5" dirty="0">
                <a:latin typeface="標楷體" pitchFamily="65" charset="-120"/>
                <a:ea typeface="標楷體" pitchFamily="65" charset="-120"/>
                <a:cs typeface="MingLiU"/>
              </a:rPr>
              <a:t>何繳交應註明清楚。</a:t>
            </a:r>
            <a:endParaRPr sz="4400" b="1" dirty="0">
              <a:latin typeface="標楷體" pitchFamily="65" charset="-120"/>
              <a:ea typeface="標楷體" pitchFamily="65" charset="-120"/>
              <a:cs typeface="MingLiU"/>
            </a:endParaRPr>
          </a:p>
          <a:p>
            <a:pPr marL="355600" marR="5080" indent="-342900" defTabSz="914400">
              <a:lnSpc>
                <a:spcPct val="150000"/>
              </a:lnSpc>
              <a:spcBef>
                <a:spcPts val="670"/>
              </a:spcBef>
              <a:buClr>
                <a:srgbClr val="00007C"/>
              </a:buClr>
              <a:buSzPct val="75000"/>
              <a:buFont typeface="Wingdings"/>
              <a:buChar char=""/>
              <a:tabLst>
                <a:tab pos="354965" algn="l"/>
                <a:tab pos="355600" algn="l"/>
              </a:tabLst>
            </a:pPr>
            <a:r>
              <a:rPr sz="4400" b="1" dirty="0">
                <a:latin typeface="標楷體" pitchFamily="65" charset="-120"/>
                <a:ea typeface="標楷體" pitchFamily="65" charset="-120"/>
                <a:cs typeface="MingLiU"/>
              </a:rPr>
              <a:t>押</a:t>
            </a:r>
            <a:r>
              <a:rPr sz="4400" b="1" spc="-5" dirty="0">
                <a:latin typeface="標楷體" pitchFamily="65" charset="-120"/>
                <a:ea typeface="標楷體" pitchFamily="65" charset="-120"/>
                <a:cs typeface="MingLiU"/>
              </a:rPr>
              <a:t>金金額</a:t>
            </a:r>
            <a:r>
              <a:rPr sz="4400" b="1" dirty="0">
                <a:latin typeface="標楷體" pitchFamily="65" charset="-120"/>
                <a:ea typeface="標楷體" pitchFamily="65" charset="-120"/>
                <a:cs typeface="MingLiU"/>
              </a:rPr>
              <a:t>不</a:t>
            </a:r>
            <a:r>
              <a:rPr sz="4400" b="1" spc="-5" dirty="0">
                <a:latin typeface="標楷體" pitchFamily="65" charset="-120"/>
                <a:ea typeface="標楷體" pitchFamily="65" charset="-120"/>
                <a:cs typeface="MingLiU"/>
              </a:rPr>
              <a:t>宜超過</a:t>
            </a:r>
            <a:r>
              <a:rPr sz="4400" b="1" dirty="0">
                <a:latin typeface="標楷體" pitchFamily="65" charset="-120"/>
                <a:ea typeface="標楷體" pitchFamily="65" charset="-120"/>
                <a:cs typeface="MingLiU"/>
              </a:rPr>
              <a:t>兩</a:t>
            </a:r>
            <a:r>
              <a:rPr sz="4400" b="1" spc="-5" dirty="0">
                <a:latin typeface="標楷體" pitchFamily="65" charset="-120"/>
                <a:ea typeface="標楷體" pitchFamily="65" charset="-120"/>
                <a:cs typeface="MingLiU"/>
              </a:rPr>
              <a:t>個月租</a:t>
            </a:r>
            <a:r>
              <a:rPr sz="4400" b="1" dirty="0">
                <a:latin typeface="標楷體" pitchFamily="65" charset="-120"/>
                <a:ea typeface="標楷體" pitchFamily="65" charset="-120"/>
                <a:cs typeface="MingLiU"/>
              </a:rPr>
              <a:t>金</a:t>
            </a:r>
            <a:r>
              <a:rPr sz="4400" b="1" spc="-5" dirty="0">
                <a:latin typeface="標楷體" pitchFamily="65" charset="-120"/>
                <a:ea typeface="標楷體" pitchFamily="65" charset="-120"/>
                <a:cs typeface="MingLiU"/>
              </a:rPr>
              <a:t>，期約</a:t>
            </a:r>
            <a:r>
              <a:rPr sz="4400" b="1" dirty="0">
                <a:latin typeface="標楷體" pitchFamily="65" charset="-120"/>
                <a:ea typeface="標楷體" pitchFamily="65" charset="-120"/>
                <a:cs typeface="MingLiU"/>
              </a:rPr>
              <a:t>滿</a:t>
            </a:r>
            <a:r>
              <a:rPr sz="4400" b="1" spc="-5" dirty="0">
                <a:latin typeface="標楷體" pitchFamily="65" charset="-120"/>
                <a:ea typeface="標楷體" pitchFamily="65" charset="-120"/>
                <a:cs typeface="MingLiU"/>
              </a:rPr>
              <a:t>，押金退還方式要註明清楚。</a:t>
            </a:r>
            <a:endParaRPr sz="4400" b="1" dirty="0">
              <a:latin typeface="標楷體" pitchFamily="65" charset="-120"/>
              <a:ea typeface="標楷體" pitchFamily="65" charset="-120"/>
              <a:cs typeface="MingLiU"/>
            </a:endParaRPr>
          </a:p>
        </p:txBody>
      </p:sp>
    </p:spTree>
    <p:extLst>
      <p:ext uri="{BB962C8B-B14F-4D97-AF65-F5344CB8AC3E}">
        <p14:creationId xmlns:p14="http://schemas.microsoft.com/office/powerpoint/2010/main" val="362171338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4894" y="134153"/>
            <a:ext cx="2947515" cy="2947515"/>
          </a:xfrm>
          <a:prstGeom prst="rect">
            <a:avLst/>
          </a:prstGeom>
        </p:spPr>
      </p:pic>
      <p:sp>
        <p:nvSpPr>
          <p:cNvPr id="2" name="object 14"/>
          <p:cNvSpPr txBox="1">
            <a:spLocks/>
          </p:cNvSpPr>
          <p:nvPr/>
        </p:nvSpPr>
        <p:spPr>
          <a:xfrm>
            <a:off x="-235219" y="134153"/>
            <a:ext cx="4981880" cy="628377"/>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zh-TW" altLang="en-US" sz="4000" b="1" spc="-5" dirty="0">
                <a:solidFill>
                  <a:srgbClr val="FF0000"/>
                </a:solidFill>
                <a:latin typeface="標楷體" pitchFamily="65" charset="-120"/>
                <a:ea typeface="標楷體" pitchFamily="65" charset="-120"/>
                <a:cs typeface="MingLiU"/>
              </a:rPr>
              <a:t>貼心提醒</a:t>
            </a:r>
            <a:r>
              <a:rPr lang="en-US" altLang="zh-TW" sz="4000" b="1" spc="-5" dirty="0">
                <a:solidFill>
                  <a:srgbClr val="FF0000"/>
                </a:solidFill>
                <a:latin typeface="標楷體" pitchFamily="65" charset="-120"/>
                <a:ea typeface="標楷體" pitchFamily="65" charset="-120"/>
                <a:cs typeface="MingLiU"/>
              </a:rPr>
              <a:t>‧‧‧</a:t>
            </a:r>
          </a:p>
        </p:txBody>
      </p:sp>
      <p:sp>
        <p:nvSpPr>
          <p:cNvPr id="3" name="object 12"/>
          <p:cNvSpPr txBox="1"/>
          <p:nvPr/>
        </p:nvSpPr>
        <p:spPr>
          <a:xfrm>
            <a:off x="617537" y="758739"/>
            <a:ext cx="10303892" cy="4430700"/>
          </a:xfrm>
          <a:prstGeom prst="rect">
            <a:avLst/>
          </a:prstGeom>
        </p:spPr>
        <p:txBody>
          <a:bodyPr vert="horz" wrap="square" lIns="0" tIns="97790" rIns="0" bIns="0" rtlCol="0">
            <a:spAutoFit/>
          </a:bodyPr>
          <a:lstStyle/>
          <a:p>
            <a:pPr marL="355600" indent="-342900" defTabSz="914400">
              <a:spcBef>
                <a:spcPts val="770"/>
              </a:spcBef>
              <a:buClr>
                <a:srgbClr val="00007C"/>
              </a:buClr>
              <a:buSzPct val="75000"/>
              <a:buFont typeface="Wingdings"/>
              <a:buChar char=""/>
              <a:tabLst>
                <a:tab pos="354965" algn="l"/>
                <a:tab pos="355600" algn="l"/>
              </a:tabLst>
            </a:pPr>
            <a:r>
              <a:rPr sz="4400" b="1" spc="-5" dirty="0">
                <a:latin typeface="標楷體" pitchFamily="65" charset="-120"/>
                <a:ea typeface="標楷體" pitchFamily="65" charset="-120"/>
                <a:cs typeface="MingLiU"/>
              </a:rPr>
              <a:t>修繕原則應事先溝通與備註</a:t>
            </a:r>
          </a:p>
          <a:p>
            <a:pPr marL="355600" indent="-342900" defTabSz="914400">
              <a:spcBef>
                <a:spcPts val="675"/>
              </a:spcBef>
              <a:buClr>
                <a:srgbClr val="00007C"/>
              </a:buClr>
              <a:buSzPct val="75000"/>
              <a:buFont typeface="Wingdings"/>
              <a:buChar char=""/>
              <a:tabLst>
                <a:tab pos="354965" algn="l"/>
                <a:tab pos="355600" algn="l"/>
              </a:tabLst>
            </a:pPr>
            <a:r>
              <a:rPr sz="4400" b="1" spc="-5" dirty="0">
                <a:latin typeface="標楷體" pitchFamily="65" charset="-120"/>
                <a:ea typeface="標楷體" pitchFamily="65" charset="-120"/>
                <a:cs typeface="MingLiU"/>
              </a:rPr>
              <a:t>個人隱私與安全維護。</a:t>
            </a:r>
          </a:p>
          <a:p>
            <a:pPr marL="355600" indent="-342900" defTabSz="914400">
              <a:spcBef>
                <a:spcPts val="670"/>
              </a:spcBef>
              <a:buClr>
                <a:srgbClr val="00007C"/>
              </a:buClr>
              <a:buSzPct val="75000"/>
              <a:buFont typeface="Wingdings"/>
              <a:buChar char=""/>
              <a:tabLst>
                <a:tab pos="354965" algn="l"/>
                <a:tab pos="355600" algn="l"/>
              </a:tabLst>
            </a:pPr>
            <a:r>
              <a:rPr sz="4400" b="1" spc="-5" dirty="0">
                <a:latin typeface="標楷體" pitchFamily="65" charset="-120"/>
                <a:ea typeface="標楷體" pitchFamily="65" charset="-120"/>
                <a:cs typeface="MingLiU"/>
              </a:rPr>
              <a:t>恢復原狀之依據。</a:t>
            </a:r>
          </a:p>
          <a:p>
            <a:pPr marL="355600" marR="5080" indent="-342900" defTabSz="914400">
              <a:spcBef>
                <a:spcPts val="675"/>
              </a:spcBef>
              <a:buClr>
                <a:srgbClr val="00007C"/>
              </a:buClr>
              <a:buSzPct val="75000"/>
              <a:buFont typeface="Wingdings"/>
              <a:buChar char=""/>
              <a:tabLst>
                <a:tab pos="354965" algn="l"/>
                <a:tab pos="355600" algn="l"/>
              </a:tabLst>
            </a:pPr>
            <a:r>
              <a:rPr sz="4400" b="1" dirty="0">
                <a:solidFill>
                  <a:srgbClr val="C00000"/>
                </a:solidFill>
                <a:latin typeface="標楷體" pitchFamily="65" charset="-120"/>
                <a:ea typeface="標楷體" pitchFamily="65" charset="-120"/>
                <a:cs typeface="Microsoft JhengHei"/>
              </a:rPr>
              <a:t>特</a:t>
            </a:r>
            <a:r>
              <a:rPr sz="4400" b="1" spc="-5" dirty="0">
                <a:solidFill>
                  <a:srgbClr val="C00000"/>
                </a:solidFill>
                <a:latin typeface="標楷體" pitchFamily="65" charset="-120"/>
                <a:ea typeface="標楷體" pitchFamily="65" charset="-120"/>
                <a:cs typeface="Microsoft JhengHei"/>
              </a:rPr>
              <a:t>別約定</a:t>
            </a:r>
            <a:r>
              <a:rPr sz="4400" b="1" dirty="0">
                <a:solidFill>
                  <a:srgbClr val="C00000"/>
                </a:solidFill>
                <a:latin typeface="標楷體" pitchFamily="65" charset="-120"/>
                <a:ea typeface="標楷體" pitchFamily="65" charset="-120"/>
                <a:cs typeface="Microsoft JhengHei"/>
              </a:rPr>
              <a:t>事</a:t>
            </a:r>
            <a:r>
              <a:rPr sz="4400" b="1" spc="-5" dirty="0">
                <a:solidFill>
                  <a:srgbClr val="C00000"/>
                </a:solidFill>
                <a:latin typeface="標楷體" pitchFamily="65" charset="-120"/>
                <a:ea typeface="標楷體" pitchFamily="65" charset="-120"/>
                <a:cs typeface="Microsoft JhengHei"/>
              </a:rPr>
              <a:t>項須載</a:t>
            </a:r>
            <a:r>
              <a:rPr sz="4400" b="1" dirty="0">
                <a:solidFill>
                  <a:srgbClr val="C00000"/>
                </a:solidFill>
                <a:latin typeface="標楷體" pitchFamily="65" charset="-120"/>
                <a:ea typeface="標楷體" pitchFamily="65" charset="-120"/>
                <a:cs typeface="Microsoft JhengHei"/>
              </a:rPr>
              <a:t>明</a:t>
            </a:r>
            <a:r>
              <a:rPr sz="4400" b="1" spc="-5" dirty="0">
                <a:solidFill>
                  <a:srgbClr val="C00000"/>
                </a:solidFill>
                <a:latin typeface="標楷體" pitchFamily="65" charset="-120"/>
                <a:ea typeface="標楷體" pitchFamily="65" charset="-120"/>
                <a:cs typeface="Microsoft JhengHei"/>
              </a:rPr>
              <a:t>於租約</a:t>
            </a:r>
            <a:r>
              <a:rPr sz="4400" b="1" dirty="0">
                <a:solidFill>
                  <a:srgbClr val="C00000"/>
                </a:solidFill>
                <a:latin typeface="標楷體" pitchFamily="65" charset="-120"/>
                <a:ea typeface="標楷體" pitchFamily="65" charset="-120"/>
                <a:cs typeface="Microsoft JhengHei"/>
              </a:rPr>
              <a:t>內</a:t>
            </a:r>
            <a:r>
              <a:rPr sz="4400" b="1" spc="-5" dirty="0">
                <a:solidFill>
                  <a:srgbClr val="C00000"/>
                </a:solidFill>
                <a:latin typeface="標楷體" pitchFamily="65" charset="-120"/>
                <a:ea typeface="標楷體" pitchFamily="65" charset="-120"/>
                <a:cs typeface="Microsoft JhengHei"/>
              </a:rPr>
              <a:t>；爭取</a:t>
            </a:r>
            <a:r>
              <a:rPr sz="4400" b="1" dirty="0">
                <a:solidFill>
                  <a:srgbClr val="C00000"/>
                </a:solidFill>
                <a:latin typeface="標楷體" pitchFamily="65" charset="-120"/>
                <a:ea typeface="標楷體" pitchFamily="65" charset="-120"/>
                <a:cs typeface="Microsoft JhengHei"/>
              </a:rPr>
              <a:t>提</a:t>
            </a:r>
            <a:r>
              <a:rPr sz="4400" b="1" spc="-5" dirty="0">
                <a:solidFill>
                  <a:srgbClr val="C00000"/>
                </a:solidFill>
                <a:latin typeface="標楷體" pitchFamily="65" charset="-120"/>
                <a:ea typeface="標楷體" pitchFamily="65" charset="-120"/>
                <a:cs typeface="Microsoft JhengHei"/>
              </a:rPr>
              <a:t>前解約或 終止契約之例外情況條款，以避免違約風險。</a:t>
            </a:r>
            <a:endParaRPr sz="4400" dirty="0">
              <a:solidFill>
                <a:srgbClr val="C00000"/>
              </a:solidFill>
              <a:latin typeface="標楷體" pitchFamily="65" charset="-120"/>
              <a:ea typeface="標楷體" pitchFamily="65" charset="-120"/>
              <a:cs typeface="Microsoft JhengHei"/>
            </a:endParaRPr>
          </a:p>
        </p:txBody>
      </p:sp>
    </p:spTree>
    <p:extLst>
      <p:ext uri="{BB962C8B-B14F-4D97-AF65-F5344CB8AC3E}">
        <p14:creationId xmlns:p14="http://schemas.microsoft.com/office/powerpoint/2010/main" val="422033304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4"/>
          <p:cNvSpPr txBox="1">
            <a:spLocks/>
          </p:cNvSpPr>
          <p:nvPr/>
        </p:nvSpPr>
        <p:spPr>
          <a:xfrm>
            <a:off x="30821" y="0"/>
            <a:ext cx="4320391" cy="628377"/>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zh-TW" altLang="en-US" sz="4000" b="1" spc="-5" dirty="0">
                <a:solidFill>
                  <a:srgbClr val="FF0000"/>
                </a:solidFill>
                <a:latin typeface="標楷體" pitchFamily="65" charset="-120"/>
                <a:ea typeface="標楷體" pitchFamily="65" charset="-120"/>
                <a:cs typeface="MingLiU"/>
              </a:rPr>
              <a:t>貼心提醒</a:t>
            </a:r>
            <a:r>
              <a:rPr lang="en-US" altLang="zh-TW" sz="4000" b="1" spc="-5" dirty="0">
                <a:solidFill>
                  <a:srgbClr val="FF0000"/>
                </a:solidFill>
                <a:latin typeface="標楷體" pitchFamily="65" charset="-120"/>
                <a:ea typeface="標楷體" pitchFamily="65" charset="-120"/>
                <a:cs typeface="MingLiU"/>
              </a:rPr>
              <a:t>‧‧‧</a:t>
            </a:r>
          </a:p>
        </p:txBody>
      </p:sp>
      <p:sp>
        <p:nvSpPr>
          <p:cNvPr id="3" name="object 16"/>
          <p:cNvSpPr txBox="1"/>
          <p:nvPr/>
        </p:nvSpPr>
        <p:spPr>
          <a:xfrm>
            <a:off x="796406" y="710720"/>
            <a:ext cx="11397182" cy="5922134"/>
          </a:xfrm>
          <a:prstGeom prst="rect">
            <a:avLst/>
          </a:prstGeom>
        </p:spPr>
        <p:txBody>
          <a:bodyPr vert="horz" wrap="square" lIns="0" tIns="12700" rIns="0" bIns="0" rtlCol="0">
            <a:spAutoFit/>
          </a:bodyPr>
          <a:lstStyle/>
          <a:p>
            <a:pPr marL="355600" marR="309880" indent="-342900" defTabSz="914400">
              <a:spcBef>
                <a:spcPts val="100"/>
              </a:spcBef>
              <a:buClr>
                <a:srgbClr val="00007C"/>
              </a:buClr>
              <a:buSzPct val="75000"/>
              <a:buFont typeface="Wingdings"/>
              <a:buChar char=""/>
              <a:tabLst>
                <a:tab pos="354965" algn="l"/>
                <a:tab pos="355600" algn="l"/>
              </a:tabLst>
            </a:pPr>
            <a:r>
              <a:rPr sz="3600" b="1" dirty="0">
                <a:latin typeface="標楷體" pitchFamily="65" charset="-120"/>
                <a:ea typeface="標楷體" pitchFamily="65" charset="-120"/>
                <a:cs typeface="MingLiU"/>
              </a:rPr>
              <a:t>租賃房屋有義務維護房屋安全，內部損壞應</a:t>
            </a:r>
            <a:r>
              <a:rPr sz="3600" b="1" spc="-235" dirty="0">
                <a:latin typeface="標楷體" pitchFamily="65" charset="-120"/>
                <a:ea typeface="標楷體" pitchFamily="65" charset="-120"/>
                <a:cs typeface="MingLiU"/>
              </a:rPr>
              <a:t>通</a:t>
            </a:r>
            <a:r>
              <a:rPr lang="zh-TW" altLang="en-US" sz="3600" b="1" spc="-235" dirty="0">
                <a:latin typeface="標楷體" pitchFamily="65" charset="-120"/>
                <a:ea typeface="標楷體" pitchFamily="65" charset="-120"/>
                <a:cs typeface="MingLiU"/>
              </a:rPr>
              <a:t>知</a:t>
            </a:r>
            <a:r>
              <a:rPr sz="3600" b="1" dirty="0">
                <a:latin typeface="標楷體" pitchFamily="65" charset="-120"/>
                <a:ea typeface="標楷體" pitchFamily="65" charset="-120"/>
                <a:cs typeface="MingLiU"/>
              </a:rPr>
              <a:t>房東處 理</a:t>
            </a:r>
            <a:r>
              <a:rPr sz="3600" b="1" dirty="0">
                <a:solidFill>
                  <a:srgbClr val="FF0000"/>
                </a:solidFill>
                <a:latin typeface="標楷體" pitchFamily="65" charset="-120"/>
                <a:ea typeface="標楷體" pitchFamily="65" charset="-120"/>
                <a:cs typeface="MingLiU"/>
              </a:rPr>
              <a:t>。(修繕原則應事先溝通與備註)</a:t>
            </a:r>
          </a:p>
          <a:p>
            <a:pPr marL="355600" indent="-342900" defTabSz="914400">
              <a:spcBef>
                <a:spcPts val="575"/>
              </a:spcBef>
              <a:buClr>
                <a:srgbClr val="00007C"/>
              </a:buClr>
              <a:buSzPct val="75000"/>
              <a:buFont typeface="Wingdings"/>
              <a:buChar char=""/>
              <a:tabLst>
                <a:tab pos="354965" algn="l"/>
                <a:tab pos="355600" algn="l"/>
              </a:tabLst>
            </a:pPr>
            <a:r>
              <a:rPr sz="3600" b="1" spc="-5" dirty="0">
                <a:latin typeface="標楷體" pitchFamily="65" charset="-120"/>
                <a:ea typeface="標楷體" pitchFamily="65" charset="-120"/>
                <a:cs typeface="MingLiU"/>
              </a:rPr>
              <a:t>房東擁有租屋鑰匙，若要察看應事先通知，不可擅自進</a:t>
            </a:r>
            <a:r>
              <a:rPr sz="3600" b="1" dirty="0">
                <a:latin typeface="標楷體" pitchFamily="65" charset="-120"/>
                <a:ea typeface="標楷體" pitchFamily="65" charset="-120"/>
                <a:cs typeface="MingLiU"/>
              </a:rPr>
              <a:t>入，此點應在契約註明，以維護個人隱私與安全。</a:t>
            </a:r>
          </a:p>
          <a:p>
            <a:pPr marL="355600" marR="5080" indent="-342900" defTabSz="914400">
              <a:spcBef>
                <a:spcPts val="580"/>
              </a:spcBef>
              <a:buClr>
                <a:srgbClr val="00007C"/>
              </a:buClr>
              <a:buSzPct val="75000"/>
              <a:buFont typeface="Wingdings"/>
              <a:buChar char=""/>
              <a:tabLst>
                <a:tab pos="354965" algn="l"/>
                <a:tab pos="355600" algn="l"/>
              </a:tabLst>
            </a:pPr>
            <a:r>
              <a:rPr sz="3600" b="1" dirty="0">
                <a:latin typeface="標楷體" pitchFamily="65" charset="-120"/>
                <a:ea typeface="標楷體" pitchFamily="65" charset="-120"/>
                <a:cs typeface="MingLiU"/>
              </a:rPr>
              <a:t>契約書甲乙雙方姓名、身分證字號、戶籍地址等應完整，</a:t>
            </a:r>
            <a:r>
              <a:rPr sz="3600" b="1" spc="-5" dirty="0">
                <a:latin typeface="標楷體" pitchFamily="65" charset="-120"/>
                <a:ea typeface="標楷體" pitchFamily="65" charset="-120"/>
                <a:cs typeface="MingLiU"/>
              </a:rPr>
              <a:t>以保護雙方權益。</a:t>
            </a:r>
            <a:endParaRPr sz="3600" b="1" dirty="0">
              <a:latin typeface="標楷體" pitchFamily="65" charset="-120"/>
              <a:ea typeface="標楷體" pitchFamily="65" charset="-120"/>
              <a:cs typeface="MingLiU"/>
            </a:endParaRPr>
          </a:p>
          <a:p>
            <a:pPr marL="355600" marR="309880" indent="-342900" defTabSz="914400">
              <a:spcBef>
                <a:spcPts val="575"/>
              </a:spcBef>
              <a:buClr>
                <a:srgbClr val="00007C"/>
              </a:buClr>
              <a:buSzPct val="75000"/>
              <a:buFont typeface="Wingdings"/>
              <a:buChar char=""/>
              <a:tabLst>
                <a:tab pos="354965" algn="l"/>
                <a:tab pos="355600" algn="l"/>
              </a:tabLst>
            </a:pPr>
            <a:r>
              <a:rPr sz="3600" b="1" dirty="0">
                <a:latin typeface="標楷體" pitchFamily="65" charset="-120"/>
                <a:ea typeface="標楷體" pitchFamily="65" charset="-120"/>
                <a:cs typeface="MingLiU"/>
              </a:rPr>
              <a:t>簽約時攜帶相機將屋內環境拍照存證以便日後退租時， </a:t>
            </a:r>
            <a:r>
              <a:rPr sz="3600" b="1" dirty="0">
                <a:solidFill>
                  <a:srgbClr val="FF0000"/>
                </a:solidFill>
                <a:latin typeface="標楷體" pitchFamily="65" charset="-120"/>
                <a:ea typeface="標楷體" pitchFamily="65" charset="-120"/>
                <a:cs typeface="MingLiU"/>
              </a:rPr>
              <a:t>恢復原狀之依據。</a:t>
            </a:r>
          </a:p>
          <a:p>
            <a:pPr marL="355600" marR="309880" indent="-342900" defTabSz="914400">
              <a:spcBef>
                <a:spcPts val="565"/>
              </a:spcBef>
              <a:buClr>
                <a:srgbClr val="00007C"/>
              </a:buClr>
              <a:buSzPct val="75000"/>
              <a:buFont typeface="Wingdings"/>
              <a:buChar char=""/>
              <a:tabLst>
                <a:tab pos="354965" algn="l"/>
                <a:tab pos="355600" algn="l"/>
              </a:tabLst>
            </a:pPr>
            <a:r>
              <a:rPr sz="3600" b="1" dirty="0">
                <a:solidFill>
                  <a:srgbClr val="C00000"/>
                </a:solidFill>
                <a:latin typeface="標楷體" pitchFamily="65" charset="-120"/>
                <a:ea typeface="標楷體" pitchFamily="65" charset="-120"/>
                <a:cs typeface="Microsoft JhengHei"/>
              </a:rPr>
              <a:t>特別約定事項須載明於租約內；爭取提前解約或終止契 約之例外情況條款，以避免違約風險</a:t>
            </a:r>
            <a:r>
              <a:rPr sz="4000" b="1" dirty="0">
                <a:solidFill>
                  <a:srgbClr val="C00000"/>
                </a:solidFill>
                <a:latin typeface="標楷體" pitchFamily="65" charset="-120"/>
                <a:ea typeface="標楷體" pitchFamily="65" charset="-120"/>
                <a:cs typeface="Microsoft JhengHei"/>
              </a:rPr>
              <a:t>。</a:t>
            </a:r>
          </a:p>
        </p:txBody>
      </p:sp>
    </p:spTree>
    <p:extLst>
      <p:ext uri="{BB962C8B-B14F-4D97-AF65-F5344CB8AC3E}">
        <p14:creationId xmlns:p14="http://schemas.microsoft.com/office/powerpoint/2010/main" val="283117455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3"/>
          <p:cNvSpPr txBox="1"/>
          <p:nvPr/>
        </p:nvSpPr>
        <p:spPr>
          <a:xfrm>
            <a:off x="411161" y="10640"/>
            <a:ext cx="5424559" cy="628377"/>
          </a:xfrm>
          <a:prstGeom prst="rect">
            <a:avLst/>
          </a:prstGeom>
        </p:spPr>
        <p:txBody>
          <a:bodyPr vert="horz" wrap="square" lIns="0" tIns="12700" rIns="0" bIns="0" rtlCol="0">
            <a:spAutoFit/>
          </a:bodyPr>
          <a:lstStyle/>
          <a:p>
            <a:pPr marL="12700" defTabSz="914400">
              <a:spcBef>
                <a:spcPts val="100"/>
              </a:spcBef>
            </a:pPr>
            <a:r>
              <a:rPr sz="4000" b="1" spc="-5" dirty="0">
                <a:solidFill>
                  <a:srgbClr val="FF0000"/>
                </a:solidFill>
                <a:latin typeface="標楷體" pitchFamily="65" charset="-120"/>
                <a:ea typeface="標楷體" pitchFamily="65" charset="-120"/>
                <a:cs typeface="MingLiU"/>
              </a:rPr>
              <a:t>選屋重要考量‧‧‧</a:t>
            </a:r>
          </a:p>
        </p:txBody>
      </p:sp>
      <p:sp>
        <p:nvSpPr>
          <p:cNvPr id="3" name="object 13"/>
          <p:cNvSpPr txBox="1">
            <a:spLocks/>
          </p:cNvSpPr>
          <p:nvPr/>
        </p:nvSpPr>
        <p:spPr>
          <a:xfrm>
            <a:off x="546439" y="639017"/>
            <a:ext cx="5422845" cy="689291"/>
          </a:xfrm>
          <a:prstGeom prst="rect">
            <a:avLst/>
          </a:prstGeom>
        </p:spPr>
        <p:txBody>
          <a:bodyPr vert="horz" wrap="square" lIns="0" tIns="12065"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95"/>
              </a:spcBef>
            </a:pPr>
            <a:r>
              <a:rPr lang="zh-TW" altLang="en-US" b="1" spc="-5" dirty="0">
                <a:solidFill>
                  <a:schemeClr val="accent6">
                    <a:lumMod val="50000"/>
                  </a:schemeClr>
                </a:solidFill>
                <a:latin typeface="標楷體" pitchFamily="65" charset="-120"/>
                <a:ea typeface="標楷體" pitchFamily="65" charset="-120"/>
                <a:cs typeface="MingLiU"/>
              </a:rPr>
              <a:t>五、其他設備檢視：</a:t>
            </a:r>
          </a:p>
        </p:txBody>
      </p:sp>
      <p:sp>
        <p:nvSpPr>
          <p:cNvPr id="4" name="object 14"/>
          <p:cNvSpPr txBox="1"/>
          <p:nvPr/>
        </p:nvSpPr>
        <p:spPr>
          <a:xfrm>
            <a:off x="521463" y="1275605"/>
            <a:ext cx="9495840" cy="5549596"/>
          </a:xfrm>
          <a:prstGeom prst="rect">
            <a:avLst/>
          </a:prstGeom>
        </p:spPr>
        <p:txBody>
          <a:bodyPr vert="horz" wrap="square" lIns="0" tIns="85725" rIns="0" bIns="0" rtlCol="0">
            <a:spAutoFit/>
          </a:bodyPr>
          <a:lstStyle/>
          <a:p>
            <a:pPr marL="355600" indent="-342900" defTabSz="914400">
              <a:spcBef>
                <a:spcPts val="675"/>
              </a:spcBef>
              <a:buClr>
                <a:srgbClr val="00007C"/>
              </a:buClr>
              <a:buSzPct val="75000"/>
              <a:buFont typeface="Wingdings"/>
              <a:buChar char=""/>
              <a:tabLst>
                <a:tab pos="354965" algn="l"/>
                <a:tab pos="355600" algn="l"/>
              </a:tabLst>
            </a:pPr>
            <a:r>
              <a:rPr sz="4000" b="1" dirty="0">
                <a:latin typeface="標楷體" pitchFamily="65" charset="-120"/>
                <a:ea typeface="標楷體" pitchFamily="65" charset="-120"/>
                <a:cs typeface="MingLiU"/>
              </a:rPr>
              <a:t>緊急照明設備</a:t>
            </a:r>
          </a:p>
          <a:p>
            <a:pPr marL="355600" indent="-342900" defTabSz="914400">
              <a:spcBef>
                <a:spcPts val="575"/>
              </a:spcBef>
              <a:buClr>
                <a:srgbClr val="00007C"/>
              </a:buClr>
              <a:buSzPct val="75000"/>
              <a:buFont typeface="Wingdings"/>
              <a:buChar char=""/>
              <a:tabLst>
                <a:tab pos="354965" algn="l"/>
                <a:tab pos="355600" algn="l"/>
              </a:tabLst>
            </a:pPr>
            <a:r>
              <a:rPr sz="4000" b="1" dirty="0">
                <a:latin typeface="標楷體" pitchFamily="65" charset="-120"/>
                <a:ea typeface="標楷體" pitchFamily="65" charset="-120"/>
                <a:cs typeface="MingLiU"/>
              </a:rPr>
              <a:t>滅火器（注意使用期限）</a:t>
            </a:r>
          </a:p>
          <a:p>
            <a:pPr marL="355600" indent="-342900" defTabSz="914400">
              <a:spcBef>
                <a:spcPts val="580"/>
              </a:spcBef>
              <a:buClr>
                <a:srgbClr val="00007C"/>
              </a:buClr>
              <a:buSzPct val="75000"/>
              <a:buFont typeface="Wingdings"/>
              <a:buChar char=""/>
              <a:tabLst>
                <a:tab pos="354965" algn="l"/>
                <a:tab pos="355600" algn="l"/>
              </a:tabLst>
            </a:pPr>
            <a:r>
              <a:rPr sz="4000" b="1" spc="-5" dirty="0">
                <a:latin typeface="標楷體" pitchFamily="65" charset="-120"/>
                <a:ea typeface="標楷體" pitchFamily="65" charset="-120"/>
                <a:cs typeface="MingLiU"/>
              </a:rPr>
              <a:t>鐵窗逃生口可順利開啟</a:t>
            </a:r>
            <a:endParaRPr sz="4000" b="1" dirty="0">
              <a:latin typeface="標楷體" pitchFamily="65" charset="-120"/>
              <a:ea typeface="標楷體" pitchFamily="65" charset="-120"/>
              <a:cs typeface="MingLiU"/>
            </a:endParaRPr>
          </a:p>
          <a:p>
            <a:pPr marL="355600" indent="-342900" defTabSz="914400">
              <a:spcBef>
                <a:spcPts val="575"/>
              </a:spcBef>
              <a:buClr>
                <a:srgbClr val="00007C"/>
              </a:buClr>
              <a:buSzPct val="75000"/>
              <a:buFont typeface="Wingdings"/>
              <a:buChar char=""/>
              <a:tabLst>
                <a:tab pos="354965" algn="l"/>
                <a:tab pos="355600" algn="l"/>
              </a:tabLst>
            </a:pPr>
            <a:r>
              <a:rPr sz="4000" b="1" dirty="0">
                <a:latin typeface="標楷體" pitchFamily="65" charset="-120"/>
                <a:ea typeface="標楷體" pitchFamily="65" charset="-120"/>
                <a:cs typeface="MingLiU"/>
              </a:rPr>
              <a:t>煙霧偵測器</a:t>
            </a:r>
          </a:p>
          <a:p>
            <a:pPr marL="355600" indent="-342900" defTabSz="914400">
              <a:spcBef>
                <a:spcPts val="575"/>
              </a:spcBef>
              <a:buClr>
                <a:srgbClr val="00007C"/>
              </a:buClr>
              <a:buSzPct val="75000"/>
              <a:buFont typeface="Wingdings"/>
              <a:buChar char=""/>
              <a:tabLst>
                <a:tab pos="354965" algn="l"/>
                <a:tab pos="355600" algn="l"/>
              </a:tabLst>
            </a:pPr>
            <a:r>
              <a:rPr sz="4000" b="1" dirty="0">
                <a:latin typeface="標楷體" pitchFamily="65" charset="-120"/>
                <a:ea typeface="標楷體" pitchFamily="65" charset="-120"/>
                <a:cs typeface="MingLiU"/>
              </a:rPr>
              <a:t>緩降梯</a:t>
            </a:r>
          </a:p>
          <a:p>
            <a:pPr marL="355600" indent="-342900" defTabSz="914400">
              <a:spcBef>
                <a:spcPts val="580"/>
              </a:spcBef>
              <a:buClr>
                <a:srgbClr val="00007C"/>
              </a:buClr>
              <a:buSzPct val="75000"/>
              <a:buFont typeface="Wingdings"/>
              <a:buChar char=""/>
              <a:tabLst>
                <a:tab pos="354965" algn="l"/>
                <a:tab pos="355600" algn="l"/>
              </a:tabLst>
            </a:pPr>
            <a:r>
              <a:rPr sz="4000" b="1" spc="-5" dirty="0">
                <a:latin typeface="標楷體" pitchFamily="65" charset="-120"/>
                <a:ea typeface="標楷體" pitchFamily="65" charset="-120"/>
                <a:cs typeface="MingLiU"/>
              </a:rPr>
              <a:t>逃生門</a:t>
            </a:r>
            <a:endParaRPr sz="4000" b="1" dirty="0">
              <a:latin typeface="標楷體" pitchFamily="65" charset="-120"/>
              <a:ea typeface="標楷體" pitchFamily="65" charset="-120"/>
              <a:cs typeface="MingLiU"/>
            </a:endParaRPr>
          </a:p>
          <a:p>
            <a:pPr marL="355600" indent="-342900" defTabSz="914400">
              <a:spcBef>
                <a:spcPts val="575"/>
              </a:spcBef>
              <a:buClr>
                <a:srgbClr val="00007C"/>
              </a:buClr>
              <a:buSzPct val="75000"/>
              <a:buFont typeface="Wingdings"/>
              <a:buChar char=""/>
              <a:tabLst>
                <a:tab pos="354965" algn="l"/>
                <a:tab pos="355600" algn="l"/>
              </a:tabLst>
            </a:pPr>
            <a:r>
              <a:rPr sz="4000" b="1" dirty="0">
                <a:latin typeface="標楷體" pitchFamily="65" charset="-120"/>
                <a:ea typeface="標楷體" pitchFamily="65" charset="-120"/>
                <a:cs typeface="MingLiU"/>
              </a:rPr>
              <a:t>防火巷暢通</a:t>
            </a:r>
          </a:p>
          <a:p>
            <a:pPr marL="355600" indent="-342900" defTabSz="914400">
              <a:spcBef>
                <a:spcPts val="575"/>
              </a:spcBef>
              <a:buClr>
                <a:srgbClr val="00007C"/>
              </a:buClr>
              <a:buSzPct val="75000"/>
              <a:buFont typeface="Wingdings"/>
              <a:buChar char=""/>
              <a:tabLst>
                <a:tab pos="354965" algn="l"/>
                <a:tab pos="355600" algn="l"/>
              </a:tabLst>
            </a:pPr>
            <a:r>
              <a:rPr sz="4000" b="1" dirty="0">
                <a:latin typeface="標楷體" pitchFamily="65" charset="-120"/>
                <a:ea typeface="標楷體" pitchFamily="65" charset="-120"/>
                <a:cs typeface="MingLiU"/>
              </a:rPr>
              <a:t>樑柱是否有裂縫或彎曲，影響結構安全</a:t>
            </a: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6569" y="204836"/>
            <a:ext cx="3048000" cy="1504950"/>
          </a:xfrm>
          <a:prstGeom prst="rect">
            <a:avLst/>
          </a:prstGeom>
        </p:spPr>
      </p:pic>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1" r="952" b="6006"/>
          <a:stretch/>
        </p:blipFill>
        <p:spPr>
          <a:xfrm>
            <a:off x="9881964" y="3781944"/>
            <a:ext cx="2137944" cy="3043257"/>
          </a:xfrm>
          <a:prstGeom prst="rect">
            <a:avLst/>
          </a:prstGeom>
        </p:spPr>
      </p:pic>
    </p:spTree>
    <p:extLst>
      <p:ext uri="{BB962C8B-B14F-4D97-AF65-F5344CB8AC3E}">
        <p14:creationId xmlns:p14="http://schemas.microsoft.com/office/powerpoint/2010/main" val="398816827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5" y="203959"/>
            <a:ext cx="11315700" cy="6335840"/>
          </a:xfrm>
          <a:prstGeom prst="rect">
            <a:avLst/>
          </a:prstGeom>
        </p:spPr>
      </p:pic>
    </p:spTree>
    <p:extLst>
      <p:ext uri="{BB962C8B-B14F-4D97-AF65-F5344CB8AC3E}">
        <p14:creationId xmlns:p14="http://schemas.microsoft.com/office/powerpoint/2010/main" val="1637392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t="18125" b="19755"/>
          <a:stretch/>
        </p:blipFill>
        <p:spPr>
          <a:xfrm>
            <a:off x="3628557" y="4289460"/>
            <a:ext cx="4128431" cy="2568540"/>
          </a:xfrm>
          <a:prstGeom prst="rect">
            <a:avLst/>
          </a:prstGeom>
        </p:spPr>
      </p:pic>
      <p:sp>
        <p:nvSpPr>
          <p:cNvPr id="4" name="五邊形 3"/>
          <p:cNvSpPr/>
          <p:nvPr/>
        </p:nvSpPr>
        <p:spPr>
          <a:xfrm>
            <a:off x="2034283" y="2354477"/>
            <a:ext cx="8979614" cy="1315092"/>
          </a:xfrm>
          <a:prstGeom prst="homePlate">
            <a:avLst/>
          </a:prstGeom>
          <a:gradFill>
            <a:gsLst>
              <a:gs pos="99000">
                <a:schemeClr val="accent6">
                  <a:lumMod val="40000"/>
                  <a:lumOff val="60000"/>
                  <a:alpha val="20000"/>
                </a:schemeClr>
              </a:gs>
              <a:gs pos="5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7200" dirty="0">
                <a:solidFill>
                  <a:schemeClr val="tx1"/>
                </a:solidFill>
                <a:latin typeface="華康正顏楷體W9" panose="03000909000000000000" pitchFamily="65" charset="-120"/>
                <a:ea typeface="華康正顏楷體W9" panose="03000909000000000000" pitchFamily="65" charset="-120"/>
              </a:rPr>
              <a:t>常見租屋糾紛</a:t>
            </a:r>
          </a:p>
        </p:txBody>
      </p:sp>
    </p:spTree>
    <p:extLst>
      <p:ext uri="{BB962C8B-B14F-4D97-AF65-F5344CB8AC3E}">
        <p14:creationId xmlns:p14="http://schemas.microsoft.com/office/powerpoint/2010/main" val="3650211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4"/>
          <p:cNvSpPr txBox="1">
            <a:spLocks/>
          </p:cNvSpPr>
          <p:nvPr/>
        </p:nvSpPr>
        <p:spPr>
          <a:xfrm>
            <a:off x="301476" y="113309"/>
            <a:ext cx="6520564" cy="627736"/>
          </a:xfrm>
          <a:prstGeom prst="rect">
            <a:avLst/>
          </a:prstGeom>
        </p:spPr>
        <p:txBody>
          <a:bodyPr vert="horz" wrap="square" lIns="0" tIns="12065"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95"/>
              </a:spcBef>
            </a:pPr>
            <a:r>
              <a:rPr lang="zh-TW" altLang="en-US" sz="4000" b="1" spc="-5" dirty="0">
                <a:solidFill>
                  <a:srgbClr val="FF0000"/>
                </a:solidFill>
                <a:latin typeface="標楷體" pitchFamily="65" charset="-120"/>
                <a:ea typeface="標楷體" pitchFamily="65" charset="-120"/>
                <a:cs typeface="MingLiU"/>
              </a:rPr>
              <a:t>保持冷靜，和平解決</a:t>
            </a:r>
            <a:r>
              <a:rPr lang="en-US" altLang="zh-TW" sz="4000" b="1" spc="-5" dirty="0">
                <a:solidFill>
                  <a:srgbClr val="FF0000"/>
                </a:solidFill>
                <a:latin typeface="標楷體" pitchFamily="65" charset="-120"/>
                <a:ea typeface="標楷體" pitchFamily="65" charset="-120"/>
                <a:cs typeface="MingLiU"/>
              </a:rPr>
              <a:t>‧‧‧</a:t>
            </a:r>
          </a:p>
        </p:txBody>
      </p:sp>
      <p:sp>
        <p:nvSpPr>
          <p:cNvPr id="3" name="object 12"/>
          <p:cNvSpPr txBox="1"/>
          <p:nvPr/>
        </p:nvSpPr>
        <p:spPr>
          <a:xfrm>
            <a:off x="720090" y="741045"/>
            <a:ext cx="4119037" cy="5808000"/>
          </a:xfrm>
          <a:prstGeom prst="rect">
            <a:avLst/>
          </a:prstGeom>
        </p:spPr>
        <p:txBody>
          <a:bodyPr vert="horz" wrap="square" lIns="0" tIns="97790" rIns="0" bIns="0" rtlCol="0">
            <a:spAutoFit/>
          </a:bodyPr>
          <a:lstStyle/>
          <a:p>
            <a:pPr marL="355600" indent="-342900" defTabSz="914400">
              <a:spcBef>
                <a:spcPts val="770"/>
              </a:spcBef>
              <a:buClr>
                <a:srgbClr val="00007C"/>
              </a:buClr>
              <a:buSzPct val="75000"/>
              <a:buFont typeface="Wingdings"/>
              <a:buChar char=""/>
              <a:tabLst>
                <a:tab pos="355600" algn="l"/>
                <a:tab pos="356235" algn="l"/>
              </a:tabLst>
            </a:pPr>
            <a:r>
              <a:rPr sz="4800" b="1" dirty="0">
                <a:latin typeface="標楷體" pitchFamily="65" charset="-120"/>
                <a:ea typeface="標楷體" pitchFamily="65" charset="-120"/>
                <a:cs typeface="MingLiU"/>
              </a:rPr>
              <a:t>房</a:t>
            </a:r>
            <a:r>
              <a:rPr sz="4800" b="1" spc="-5" dirty="0">
                <a:latin typeface="標楷體" pitchFamily="65" charset="-120"/>
                <a:ea typeface="標楷體" pitchFamily="65" charset="-120"/>
                <a:cs typeface="MingLiU"/>
              </a:rPr>
              <a:t>客留置物</a:t>
            </a:r>
            <a:endParaRPr sz="4800" b="1" dirty="0">
              <a:latin typeface="標楷體" pitchFamily="65" charset="-120"/>
              <a:ea typeface="標楷體" pitchFamily="65" charset="-120"/>
              <a:cs typeface="MingLiU"/>
            </a:endParaRPr>
          </a:p>
          <a:p>
            <a:pPr marL="355600" indent="-342900" defTabSz="914400">
              <a:spcBef>
                <a:spcPts val="675"/>
              </a:spcBef>
              <a:buClr>
                <a:srgbClr val="00007C"/>
              </a:buClr>
              <a:buSzPct val="75000"/>
              <a:buFont typeface="Wingdings"/>
              <a:buChar char=""/>
              <a:tabLst>
                <a:tab pos="355600" algn="l"/>
                <a:tab pos="356235" algn="l"/>
              </a:tabLst>
            </a:pPr>
            <a:r>
              <a:rPr sz="4800" b="1" spc="-5" dirty="0">
                <a:latin typeface="標楷體" pitchFamily="65" charset="-120"/>
                <a:ea typeface="標楷體" pitchFamily="65" charset="-120"/>
                <a:cs typeface="MingLiU"/>
              </a:rPr>
              <a:t>提前終止契約</a:t>
            </a:r>
            <a:endParaRPr sz="4800" b="1" dirty="0">
              <a:latin typeface="標楷體" pitchFamily="65" charset="-120"/>
              <a:ea typeface="標楷體" pitchFamily="65" charset="-120"/>
              <a:cs typeface="MingLiU"/>
            </a:endParaRPr>
          </a:p>
          <a:p>
            <a:pPr marL="355600" indent="-342900" defTabSz="914400">
              <a:spcBef>
                <a:spcPts val="670"/>
              </a:spcBef>
              <a:buClr>
                <a:srgbClr val="00007C"/>
              </a:buClr>
              <a:buSzPct val="75000"/>
              <a:buFont typeface="Wingdings"/>
              <a:buChar char=""/>
              <a:tabLst>
                <a:tab pos="355600" algn="l"/>
                <a:tab pos="356235" algn="l"/>
              </a:tabLst>
            </a:pPr>
            <a:r>
              <a:rPr sz="4800" b="1" dirty="0">
                <a:latin typeface="標楷體" pitchFamily="65" charset="-120"/>
                <a:ea typeface="標楷體" pitchFamily="65" charset="-120"/>
                <a:cs typeface="MingLiU"/>
              </a:rPr>
              <a:t>押</a:t>
            </a:r>
            <a:r>
              <a:rPr sz="4800" b="1" spc="-5" dirty="0">
                <a:latin typeface="標楷體" pitchFamily="65" charset="-120"/>
                <a:ea typeface="標楷體" pitchFamily="65" charset="-120"/>
                <a:cs typeface="MingLiU"/>
              </a:rPr>
              <a:t>訂金退還</a:t>
            </a:r>
            <a:endParaRPr sz="4800" b="1" dirty="0">
              <a:latin typeface="標楷體" pitchFamily="65" charset="-120"/>
              <a:ea typeface="標楷體" pitchFamily="65" charset="-120"/>
              <a:cs typeface="MingLiU"/>
            </a:endParaRPr>
          </a:p>
          <a:p>
            <a:pPr marL="355600" indent="-342900" defTabSz="914400">
              <a:spcBef>
                <a:spcPts val="675"/>
              </a:spcBef>
              <a:buClr>
                <a:srgbClr val="00007C"/>
              </a:buClr>
              <a:buSzPct val="75000"/>
              <a:buFont typeface="Wingdings"/>
              <a:buChar char=""/>
              <a:tabLst>
                <a:tab pos="355600" algn="l"/>
                <a:tab pos="356235" algn="l"/>
              </a:tabLst>
            </a:pPr>
            <a:r>
              <a:rPr sz="4800" b="1" dirty="0">
                <a:latin typeface="標楷體" pitchFamily="65" charset="-120"/>
                <a:ea typeface="標楷體" pitchFamily="65" charset="-120"/>
                <a:cs typeface="MingLiU"/>
              </a:rPr>
              <a:t>修</a:t>
            </a:r>
            <a:r>
              <a:rPr sz="4800" b="1" spc="-5" dirty="0">
                <a:latin typeface="標楷體" pitchFamily="65" charset="-120"/>
                <a:ea typeface="標楷體" pitchFamily="65" charset="-120"/>
                <a:cs typeface="MingLiU"/>
              </a:rPr>
              <a:t>繕問題</a:t>
            </a:r>
            <a:endParaRPr sz="4800" b="1" dirty="0">
              <a:latin typeface="標楷體" pitchFamily="65" charset="-120"/>
              <a:ea typeface="標楷體" pitchFamily="65" charset="-120"/>
              <a:cs typeface="MingLiU"/>
            </a:endParaRPr>
          </a:p>
          <a:p>
            <a:pPr marL="355600" indent="-342900" defTabSz="914400">
              <a:spcBef>
                <a:spcPts val="675"/>
              </a:spcBef>
              <a:buClr>
                <a:srgbClr val="00007C"/>
              </a:buClr>
              <a:buSzPct val="75000"/>
              <a:buFont typeface="Wingdings"/>
              <a:buChar char=""/>
              <a:tabLst>
                <a:tab pos="355600" algn="l"/>
                <a:tab pos="356235" algn="l"/>
              </a:tabLst>
            </a:pPr>
            <a:r>
              <a:rPr sz="4800" b="1" dirty="0">
                <a:latin typeface="標楷體" pitchFamily="65" charset="-120"/>
                <a:ea typeface="標楷體" pitchFamily="65" charset="-120"/>
                <a:cs typeface="MingLiU"/>
              </a:rPr>
              <a:t>恢</a:t>
            </a:r>
            <a:r>
              <a:rPr sz="4800" b="1" spc="-5" dirty="0">
                <a:latin typeface="標楷體" pitchFamily="65" charset="-120"/>
                <a:ea typeface="標楷體" pitchFamily="65" charset="-120"/>
                <a:cs typeface="MingLiU"/>
              </a:rPr>
              <a:t>復原狀</a:t>
            </a:r>
            <a:endParaRPr sz="4800" b="1" dirty="0">
              <a:latin typeface="標楷體" pitchFamily="65" charset="-120"/>
              <a:ea typeface="標楷體" pitchFamily="65" charset="-120"/>
              <a:cs typeface="MingLiU"/>
            </a:endParaRPr>
          </a:p>
          <a:p>
            <a:pPr marL="355600" indent="-342900" defTabSz="914400">
              <a:spcBef>
                <a:spcPts val="670"/>
              </a:spcBef>
              <a:buClr>
                <a:srgbClr val="00007C"/>
              </a:buClr>
              <a:buSzPct val="75000"/>
              <a:buFont typeface="Wingdings"/>
              <a:buChar char=""/>
              <a:tabLst>
                <a:tab pos="355600" algn="l"/>
                <a:tab pos="356235" algn="l"/>
              </a:tabLst>
            </a:pPr>
            <a:r>
              <a:rPr sz="4800" b="1" dirty="0">
                <a:latin typeface="標楷體" pitchFamily="65" charset="-120"/>
                <a:ea typeface="標楷體" pitchFamily="65" charset="-120"/>
                <a:cs typeface="MingLiU"/>
              </a:rPr>
              <a:t>損</a:t>
            </a:r>
            <a:r>
              <a:rPr sz="4800" b="1" spc="-5" dirty="0">
                <a:latin typeface="標楷體" pitchFamily="65" charset="-120"/>
                <a:ea typeface="標楷體" pitchFamily="65" charset="-120"/>
                <a:cs typeface="MingLiU"/>
              </a:rPr>
              <a:t>害賠償</a:t>
            </a:r>
            <a:endParaRPr sz="4800" b="1" dirty="0">
              <a:latin typeface="標楷體" pitchFamily="65" charset="-120"/>
              <a:ea typeface="標楷體" pitchFamily="65" charset="-120"/>
              <a:cs typeface="MingLiU"/>
            </a:endParaRPr>
          </a:p>
          <a:p>
            <a:pPr marL="355600" indent="-342900" defTabSz="914400">
              <a:spcBef>
                <a:spcPts val="675"/>
              </a:spcBef>
              <a:buClr>
                <a:srgbClr val="00007C"/>
              </a:buClr>
              <a:buSzPct val="75000"/>
              <a:buFont typeface="Wingdings"/>
              <a:buChar char=""/>
              <a:tabLst>
                <a:tab pos="355600" algn="l"/>
                <a:tab pos="356235" algn="l"/>
              </a:tabLst>
            </a:pPr>
            <a:r>
              <a:rPr sz="4800" b="1" spc="-5" dirty="0">
                <a:latin typeface="標楷體" pitchFamily="65" charset="-120"/>
                <a:ea typeface="標楷體" pitchFamily="65" charset="-120"/>
                <a:cs typeface="MingLiU"/>
              </a:rPr>
              <a:t>二房東捲款</a:t>
            </a:r>
            <a:endParaRPr sz="4800" b="1" dirty="0">
              <a:latin typeface="標楷體" pitchFamily="65" charset="-120"/>
              <a:ea typeface="標楷體" pitchFamily="65" charset="-120"/>
              <a:cs typeface="MingLiU"/>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270" y="4428163"/>
            <a:ext cx="3650461" cy="2429838"/>
          </a:xfrm>
          <a:prstGeom prst="rect">
            <a:avLst/>
          </a:prstGeom>
        </p:spPr>
      </p:pic>
    </p:spTree>
    <p:extLst>
      <p:ext uri="{BB962C8B-B14F-4D97-AF65-F5344CB8AC3E}">
        <p14:creationId xmlns:p14="http://schemas.microsoft.com/office/powerpoint/2010/main" val="129459687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4"/>
          <p:cNvSpPr txBox="1">
            <a:spLocks/>
          </p:cNvSpPr>
          <p:nvPr/>
        </p:nvSpPr>
        <p:spPr>
          <a:xfrm>
            <a:off x="547687" y="103153"/>
            <a:ext cx="6572304" cy="627736"/>
          </a:xfrm>
          <a:prstGeom prst="rect">
            <a:avLst/>
          </a:prstGeom>
        </p:spPr>
        <p:txBody>
          <a:bodyPr vert="horz" wrap="square" lIns="0" tIns="12065"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95"/>
              </a:spcBef>
            </a:pPr>
            <a:r>
              <a:rPr lang="zh-TW" altLang="en-US" sz="4000" b="1" spc="-5" dirty="0">
                <a:solidFill>
                  <a:srgbClr val="FF0000"/>
                </a:solidFill>
                <a:latin typeface="標楷體" pitchFamily="65" charset="-120"/>
                <a:ea typeface="標楷體" pitchFamily="65" charset="-120"/>
                <a:cs typeface="MingLiU"/>
              </a:rPr>
              <a:t>保持冷靜，和平解決</a:t>
            </a:r>
            <a:r>
              <a:rPr lang="en-US" altLang="zh-TW" sz="4000" b="1" spc="-5" dirty="0">
                <a:solidFill>
                  <a:srgbClr val="FF0000"/>
                </a:solidFill>
                <a:latin typeface="標楷體" pitchFamily="65" charset="-120"/>
                <a:ea typeface="標楷體" pitchFamily="65" charset="-120"/>
                <a:cs typeface="MingLiU"/>
              </a:rPr>
              <a:t>‧‧‧</a:t>
            </a:r>
          </a:p>
        </p:txBody>
      </p:sp>
      <p:sp>
        <p:nvSpPr>
          <p:cNvPr id="3" name="object 12"/>
          <p:cNvSpPr txBox="1"/>
          <p:nvPr/>
        </p:nvSpPr>
        <p:spPr>
          <a:xfrm>
            <a:off x="547686" y="771550"/>
            <a:ext cx="11144305" cy="5588709"/>
          </a:xfrm>
          <a:prstGeom prst="rect">
            <a:avLst/>
          </a:prstGeom>
        </p:spPr>
        <p:txBody>
          <a:bodyPr vert="horz" wrap="square" lIns="0" tIns="48260" rIns="0" bIns="0" rtlCol="0">
            <a:spAutoFit/>
          </a:bodyPr>
          <a:lstStyle/>
          <a:p>
            <a:pPr marL="355600" marR="307975" indent="-342900" algn="just" defTabSz="914400">
              <a:spcBef>
                <a:spcPts val="380"/>
              </a:spcBef>
              <a:buClr>
                <a:srgbClr val="00007C"/>
              </a:buClr>
              <a:buSzPct val="75000"/>
              <a:buFont typeface="Wingdings"/>
              <a:buChar char=""/>
              <a:tabLst>
                <a:tab pos="355600" algn="l"/>
              </a:tabLst>
            </a:pPr>
            <a:r>
              <a:rPr sz="3600" b="1" dirty="0">
                <a:solidFill>
                  <a:srgbClr val="C00000"/>
                </a:solidFill>
                <a:latin typeface="標楷體" pitchFamily="65" charset="-120"/>
                <a:ea typeface="標楷體" pitchFamily="65" charset="-120"/>
                <a:cs typeface="Microsoft JhengHei"/>
              </a:rPr>
              <a:t>常見的問題有房客留置物、提前終止契約、押訂金退</a:t>
            </a:r>
            <a:r>
              <a:rPr sz="3600" b="1" spc="-5" dirty="0">
                <a:solidFill>
                  <a:srgbClr val="C00000"/>
                </a:solidFill>
                <a:latin typeface="標楷體" pitchFamily="65" charset="-120"/>
                <a:ea typeface="標楷體" pitchFamily="65" charset="-120"/>
                <a:cs typeface="Microsoft JhengHei"/>
              </a:rPr>
              <a:t>還、修繕問題、恢復原狀、損害賠償、二房東捲</a:t>
            </a:r>
            <a:r>
              <a:rPr sz="3600" b="1" dirty="0">
                <a:solidFill>
                  <a:srgbClr val="C00000"/>
                </a:solidFill>
                <a:latin typeface="標楷體" pitchFamily="65" charset="-120"/>
                <a:ea typeface="標楷體" pitchFamily="65" charset="-120"/>
                <a:cs typeface="Microsoft JhengHei"/>
              </a:rPr>
              <a:t>款</a:t>
            </a:r>
            <a:r>
              <a:rPr sz="3600" b="1" spc="330" dirty="0">
                <a:solidFill>
                  <a:srgbClr val="C00000"/>
                </a:solidFill>
                <a:latin typeface="標楷體" pitchFamily="65" charset="-120"/>
                <a:ea typeface="標楷體" pitchFamily="65" charset="-120"/>
                <a:cs typeface="Microsoft JhengHei"/>
              </a:rPr>
              <a:t>…</a:t>
            </a:r>
            <a:r>
              <a:rPr sz="3600" b="1" dirty="0">
                <a:solidFill>
                  <a:srgbClr val="C00000"/>
                </a:solidFill>
                <a:latin typeface="標楷體" pitchFamily="65" charset="-120"/>
                <a:ea typeface="標楷體" pitchFamily="65" charset="-120"/>
                <a:cs typeface="Microsoft JhengHei"/>
              </a:rPr>
              <a:t>等問題。</a:t>
            </a:r>
            <a:endParaRPr sz="3600" dirty="0">
              <a:solidFill>
                <a:srgbClr val="C00000"/>
              </a:solidFill>
              <a:latin typeface="標楷體" pitchFamily="65" charset="-120"/>
              <a:ea typeface="標楷體" pitchFamily="65" charset="-120"/>
              <a:cs typeface="Microsoft JhengHei"/>
            </a:endParaRPr>
          </a:p>
          <a:p>
            <a:pPr marL="354965" marR="5080" defTabSz="914400">
              <a:spcBef>
                <a:spcPts val="5"/>
              </a:spcBef>
            </a:pPr>
            <a:r>
              <a:rPr sz="3600" b="1" dirty="0">
                <a:latin typeface="標楷體" pitchFamily="65" charset="-120"/>
                <a:ea typeface="標楷體" pitchFamily="65" charset="-120"/>
                <a:cs typeface="Microsoft JhengHei"/>
              </a:rPr>
              <a:t>建議第一步就是要雙方面對面溝通協調，理性討論解決方式。當彼此無法達成共識時，可選擇請學校師長出面溝通協調、或向當地縣市政府的聯合服務中心及各區公所、戶政事務所尋求免費的法律諮詢服務，或向崔媽媽基金會申訴，或進行簡易訴訟程序。這些，都是當租客們遇到租屋糾紛時，可以直接求助的對象，不妨善加利用。</a:t>
            </a:r>
            <a:endParaRPr sz="3600" dirty="0">
              <a:latin typeface="標楷體" pitchFamily="65" charset="-120"/>
              <a:ea typeface="標楷體" pitchFamily="65" charset="-120"/>
              <a:cs typeface="Microsoft JhengHei"/>
            </a:endParaRPr>
          </a:p>
        </p:txBody>
      </p:sp>
    </p:spTree>
    <p:extLst>
      <p:ext uri="{BB962C8B-B14F-4D97-AF65-F5344CB8AC3E}">
        <p14:creationId xmlns:p14="http://schemas.microsoft.com/office/powerpoint/2010/main" val="252483604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p:cNvSpPr txBox="1">
            <a:spLocks/>
          </p:cNvSpPr>
          <p:nvPr/>
        </p:nvSpPr>
        <p:spPr>
          <a:xfrm>
            <a:off x="308225" y="0"/>
            <a:ext cx="4370260" cy="627736"/>
          </a:xfrm>
          <a:prstGeom prst="rect">
            <a:avLst/>
          </a:prstGeom>
        </p:spPr>
        <p:txBody>
          <a:bodyPr vert="horz" wrap="square" lIns="0" tIns="12065"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95"/>
              </a:spcBef>
            </a:pPr>
            <a:r>
              <a:rPr lang="zh-TW" altLang="en-US" sz="4000" b="1" spc="-5" dirty="0">
                <a:solidFill>
                  <a:srgbClr val="FF0000"/>
                </a:solidFill>
                <a:latin typeface="標楷體" pitchFamily="65" charset="-120"/>
                <a:ea typeface="標楷體" pitchFamily="65" charset="-120"/>
                <a:cs typeface="MingLiU"/>
              </a:rPr>
              <a:t>安全為先</a:t>
            </a:r>
            <a:r>
              <a:rPr lang="en-US" altLang="zh-TW" sz="4000" b="1" spc="-5" dirty="0">
                <a:solidFill>
                  <a:srgbClr val="FF0000"/>
                </a:solidFill>
                <a:latin typeface="標楷體" pitchFamily="65" charset="-120"/>
                <a:ea typeface="標楷體" pitchFamily="65" charset="-120"/>
                <a:cs typeface="MingLiU"/>
              </a:rPr>
              <a:t>‧‧‧</a:t>
            </a:r>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30201" t="24302" r="47887" b="52799"/>
          <a:stretch/>
        </p:blipFill>
        <p:spPr>
          <a:xfrm>
            <a:off x="726200" y="5450441"/>
            <a:ext cx="1767155" cy="1407559"/>
          </a:xfrm>
          <a:prstGeom prst="rect">
            <a:avLst/>
          </a:prstGeom>
        </p:spPr>
      </p:pic>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31347" t="51546" r="50562" b="23048"/>
          <a:stretch/>
        </p:blipFill>
        <p:spPr>
          <a:xfrm>
            <a:off x="2948683" y="5296328"/>
            <a:ext cx="1458931" cy="1561672"/>
          </a:xfrm>
          <a:prstGeom prst="rect">
            <a:avLst/>
          </a:prstGeom>
        </p:spPr>
      </p:pic>
      <p:sp>
        <p:nvSpPr>
          <p:cNvPr id="3" name="object 13"/>
          <p:cNvSpPr txBox="1"/>
          <p:nvPr/>
        </p:nvSpPr>
        <p:spPr>
          <a:xfrm>
            <a:off x="548004" y="771549"/>
            <a:ext cx="11400841" cy="4751942"/>
          </a:xfrm>
          <a:prstGeom prst="rect">
            <a:avLst/>
          </a:prstGeom>
        </p:spPr>
        <p:txBody>
          <a:bodyPr vert="horz" wrap="square" lIns="0" tIns="12065" rIns="0" bIns="0" rtlCol="0">
            <a:spAutoFit/>
          </a:bodyPr>
          <a:lstStyle/>
          <a:p>
            <a:pPr marL="355600" marR="8255" indent="-342900" defTabSz="914400">
              <a:spcBef>
                <a:spcPts val="95"/>
              </a:spcBef>
              <a:buClr>
                <a:srgbClr val="00007C"/>
              </a:buClr>
              <a:buSzPct val="75000"/>
              <a:buFont typeface="Wingdings"/>
              <a:buChar char=""/>
              <a:tabLst>
                <a:tab pos="354965" algn="l"/>
                <a:tab pos="355600" algn="l"/>
              </a:tabLst>
            </a:pPr>
            <a:r>
              <a:rPr sz="4400" b="1" spc="-5" dirty="0">
                <a:latin typeface="標楷體" pitchFamily="65" charset="-120"/>
                <a:ea typeface="標楷體" pitchFamily="65" charset="-120"/>
                <a:cs typeface="MingLiU"/>
              </a:rPr>
              <a:t>同</a:t>
            </a:r>
            <a:r>
              <a:rPr sz="4400" b="1" dirty="0">
                <a:latin typeface="標楷體" pitchFamily="65" charset="-120"/>
                <a:ea typeface="標楷體" pitchFamily="65" charset="-120"/>
                <a:cs typeface="MingLiU"/>
              </a:rPr>
              <a:t>學</a:t>
            </a:r>
            <a:r>
              <a:rPr sz="4400" b="1" spc="-5" dirty="0">
                <a:latin typeface="標楷體" pitchFamily="65" charset="-120"/>
                <a:ea typeface="標楷體" pitchFamily="65" charset="-120"/>
                <a:cs typeface="MingLiU"/>
              </a:rPr>
              <a:t>們，你</a:t>
            </a:r>
            <a:r>
              <a:rPr sz="4400" b="1" dirty="0">
                <a:latin typeface="標楷體" pitchFamily="65" charset="-120"/>
                <a:ea typeface="標楷體" pitchFamily="65" charset="-120"/>
                <a:cs typeface="MingLiU"/>
              </a:rPr>
              <a:t>是</a:t>
            </a:r>
            <a:r>
              <a:rPr sz="4400" b="1" spc="-5" dirty="0">
                <a:latin typeface="標楷體" pitchFamily="65" charset="-120"/>
                <a:ea typeface="標楷體" pitchFamily="65" charset="-120"/>
                <a:cs typeface="MingLiU"/>
              </a:rPr>
              <a:t>否已經</a:t>
            </a:r>
            <a:r>
              <a:rPr sz="4400" b="1" dirty="0">
                <a:latin typeface="標楷體" pitchFamily="65" charset="-120"/>
                <a:ea typeface="標楷體" pitchFamily="65" charset="-120"/>
                <a:cs typeface="MingLiU"/>
              </a:rPr>
              <a:t>開</a:t>
            </a:r>
            <a:r>
              <a:rPr sz="4400" b="1" spc="-5" dirty="0">
                <a:latin typeface="標楷體" pitchFamily="65" charset="-120"/>
                <a:ea typeface="標楷體" pitchFamily="65" charset="-120"/>
                <a:cs typeface="MingLiU"/>
              </a:rPr>
              <a:t>始注意</a:t>
            </a:r>
            <a:r>
              <a:rPr sz="4400" b="1" dirty="0">
                <a:latin typeface="標楷體" pitchFamily="65" charset="-120"/>
                <a:ea typeface="標楷體" pitchFamily="65" charset="-120"/>
                <a:cs typeface="MingLiU"/>
              </a:rPr>
              <a:t>到</a:t>
            </a:r>
            <a:r>
              <a:rPr sz="4400" b="1" spc="-5" dirty="0">
                <a:latin typeface="標楷體" pitchFamily="65" charset="-120"/>
                <a:ea typeface="標楷體" pitchFamily="65" charset="-120"/>
                <a:cs typeface="MingLiU"/>
              </a:rPr>
              <a:t>，租屋時有哪些應注意的事項呢？雖然「價錢便宜」、</a:t>
            </a:r>
            <a:r>
              <a:rPr lang="zh-TW" altLang="en-US" sz="4400" b="1" spc="-5" dirty="0">
                <a:latin typeface="標楷體" pitchFamily="65" charset="-120"/>
                <a:ea typeface="標楷體" pitchFamily="65" charset="-120"/>
                <a:cs typeface="MingLiU"/>
              </a:rPr>
              <a:t>「交通</a:t>
            </a:r>
            <a:r>
              <a:rPr sz="4400" b="1" spc="-5" dirty="0">
                <a:latin typeface="標楷體" pitchFamily="65" charset="-120"/>
                <a:ea typeface="標楷體" pitchFamily="65" charset="-120"/>
                <a:cs typeface="MingLiU"/>
              </a:rPr>
              <a:t>方</a:t>
            </a:r>
            <a:r>
              <a:rPr sz="4400" b="1" dirty="0">
                <a:latin typeface="標楷體" pitchFamily="65" charset="-120"/>
                <a:ea typeface="標楷體" pitchFamily="65" charset="-120"/>
                <a:cs typeface="MingLiU"/>
              </a:rPr>
              <a:t>便</a:t>
            </a:r>
            <a:r>
              <a:rPr sz="4400" b="1" spc="-5" dirty="0">
                <a:latin typeface="標楷體" pitchFamily="65" charset="-120"/>
                <a:ea typeface="標楷體" pitchFamily="65" charset="-120"/>
                <a:cs typeface="MingLiU"/>
              </a:rPr>
              <a:t>」、「</a:t>
            </a:r>
            <a:r>
              <a:rPr sz="4400" b="1" dirty="0">
                <a:latin typeface="標楷體" pitchFamily="65" charset="-120"/>
                <a:ea typeface="標楷體" pitchFamily="65" charset="-120"/>
                <a:cs typeface="MingLiU"/>
              </a:rPr>
              <a:t>位</a:t>
            </a:r>
            <a:r>
              <a:rPr sz="4400" b="1" spc="-5" dirty="0">
                <a:latin typeface="標楷體" pitchFamily="65" charset="-120"/>
                <a:ea typeface="標楷體" pitchFamily="65" charset="-120"/>
                <a:cs typeface="MingLiU"/>
              </a:rPr>
              <a:t>置適中</a:t>
            </a:r>
            <a:r>
              <a:rPr sz="4400" b="1" dirty="0">
                <a:latin typeface="標楷體" pitchFamily="65" charset="-120"/>
                <a:ea typeface="標楷體" pitchFamily="65" charset="-120"/>
                <a:cs typeface="MingLiU"/>
              </a:rPr>
              <a:t>」</a:t>
            </a:r>
            <a:r>
              <a:rPr sz="4400" b="1" spc="-5" dirty="0">
                <a:latin typeface="標楷體" pitchFamily="65" charset="-120"/>
                <a:ea typeface="標楷體" pitchFamily="65" charset="-120"/>
                <a:cs typeface="MingLiU"/>
              </a:rPr>
              <a:t>、「購</a:t>
            </a:r>
            <a:r>
              <a:rPr sz="4400" b="1" dirty="0">
                <a:latin typeface="標楷體" pitchFamily="65" charset="-120"/>
                <a:ea typeface="標楷體" pitchFamily="65" charset="-120"/>
                <a:cs typeface="MingLiU"/>
              </a:rPr>
              <a:t>物</a:t>
            </a:r>
            <a:r>
              <a:rPr sz="4400" b="1" spc="-5" dirty="0">
                <a:latin typeface="標楷體" pitchFamily="65" charset="-120"/>
                <a:ea typeface="標楷體" pitchFamily="65" charset="-120"/>
                <a:cs typeface="MingLiU"/>
              </a:rPr>
              <a:t>便利」等</a:t>
            </a:r>
            <a:r>
              <a:rPr sz="4400" b="1" dirty="0">
                <a:latin typeface="標楷體" pitchFamily="65" charset="-120"/>
                <a:ea typeface="標楷體" pitchFamily="65" charset="-120"/>
                <a:cs typeface="MingLiU"/>
              </a:rPr>
              <a:t>項</a:t>
            </a:r>
            <a:r>
              <a:rPr sz="4400" b="1" spc="-5" dirty="0">
                <a:latin typeface="標楷體" pitchFamily="65" charset="-120"/>
                <a:ea typeface="標楷體" pitchFamily="65" charset="-120"/>
                <a:cs typeface="MingLiU"/>
              </a:rPr>
              <a:t>目都很</a:t>
            </a:r>
            <a:r>
              <a:rPr sz="4400" b="1" dirty="0">
                <a:latin typeface="標楷體" pitchFamily="65" charset="-120"/>
                <a:ea typeface="標楷體" pitchFamily="65" charset="-120"/>
                <a:cs typeface="MingLiU"/>
              </a:rPr>
              <a:t>重</a:t>
            </a:r>
            <a:r>
              <a:rPr sz="4400" b="1" spc="-5" dirty="0">
                <a:latin typeface="標楷體" pitchFamily="65" charset="-120"/>
                <a:ea typeface="標楷體" pitchFamily="65" charset="-120"/>
                <a:cs typeface="MingLiU"/>
              </a:rPr>
              <a:t>要，然</a:t>
            </a:r>
            <a:r>
              <a:rPr sz="4400" b="1" dirty="0">
                <a:latin typeface="標楷體" pitchFamily="65" charset="-120"/>
                <a:ea typeface="標楷體" pitchFamily="65" charset="-120"/>
                <a:cs typeface="MingLiU"/>
              </a:rPr>
              <a:t>而</a:t>
            </a:r>
            <a:r>
              <a:rPr sz="4400" b="1" dirty="0">
                <a:latin typeface="標楷體" pitchFamily="65" charset="-120"/>
                <a:ea typeface="標楷體" pitchFamily="65" charset="-120"/>
                <a:cs typeface="Microsoft JhengHei"/>
              </a:rPr>
              <a:t>你</a:t>
            </a:r>
            <a:r>
              <a:rPr sz="4400" b="1" spc="-5" dirty="0">
                <a:latin typeface="標楷體" pitchFamily="65" charset="-120"/>
                <a:ea typeface="標楷體" pitchFamily="65" charset="-120"/>
                <a:cs typeface="Microsoft JhengHei"/>
              </a:rPr>
              <a:t>更不</a:t>
            </a:r>
            <a:r>
              <a:rPr sz="4400" b="1" dirty="0">
                <a:latin typeface="標楷體" pitchFamily="65" charset="-120"/>
                <a:ea typeface="標楷體" pitchFamily="65" charset="-120"/>
                <a:cs typeface="Microsoft JhengHei"/>
              </a:rPr>
              <a:t>能</a:t>
            </a:r>
            <a:r>
              <a:rPr sz="4400" b="1" spc="-5" dirty="0">
                <a:latin typeface="標楷體" pitchFamily="65" charset="-120"/>
                <a:ea typeface="標楷體" pitchFamily="65" charset="-120"/>
                <a:cs typeface="Microsoft JhengHei"/>
              </a:rPr>
              <a:t>忽略攸</a:t>
            </a:r>
            <a:r>
              <a:rPr sz="4400" b="1" dirty="0">
                <a:latin typeface="標楷體" pitchFamily="65" charset="-120"/>
                <a:ea typeface="標楷體" pitchFamily="65" charset="-120"/>
                <a:cs typeface="Microsoft JhengHei"/>
              </a:rPr>
              <a:t>關</a:t>
            </a:r>
            <a:r>
              <a:rPr sz="4400" b="1" spc="-5" dirty="0">
                <a:solidFill>
                  <a:srgbClr val="C00000"/>
                </a:solidFill>
                <a:latin typeface="標楷體" pitchFamily="65" charset="-120"/>
                <a:ea typeface="標楷體" pitchFamily="65" charset="-120"/>
                <a:cs typeface="Microsoft JhengHei"/>
              </a:rPr>
              <a:t>「生死大事」的「消防」及「安全」設備等問題</a:t>
            </a:r>
            <a:r>
              <a:rPr sz="4400" b="1" spc="5" dirty="0">
                <a:solidFill>
                  <a:srgbClr val="C00000"/>
                </a:solidFill>
                <a:latin typeface="標楷體" pitchFamily="65" charset="-120"/>
                <a:ea typeface="標楷體" pitchFamily="65" charset="-120"/>
                <a:cs typeface="Microsoft JhengHei"/>
              </a:rPr>
              <a:t>。</a:t>
            </a:r>
            <a:r>
              <a:rPr sz="4400" b="1" spc="-5" dirty="0">
                <a:latin typeface="標楷體" pitchFamily="65" charset="-120"/>
                <a:ea typeface="標楷體" pitchFamily="65" charset="-120"/>
                <a:cs typeface="MingLiU"/>
              </a:rPr>
              <a:t>因</a:t>
            </a:r>
            <a:r>
              <a:rPr sz="4400" b="1" spc="-25" dirty="0">
                <a:latin typeface="標楷體" pitchFamily="65" charset="-120"/>
                <a:ea typeface="標楷體" pitchFamily="65" charset="-120"/>
                <a:cs typeface="MingLiU"/>
              </a:rPr>
              <a:t>為</a:t>
            </a:r>
            <a:r>
              <a:rPr sz="4400" b="1" spc="-5" dirty="0">
                <a:latin typeface="標楷體" pitchFamily="65" charset="-120"/>
                <a:ea typeface="標楷體" pitchFamily="65" charset="-120"/>
                <a:cs typeface="MingLiU"/>
              </a:rPr>
              <a:t>，</a:t>
            </a:r>
            <a:r>
              <a:rPr sz="4400" b="1" dirty="0">
                <a:latin typeface="標楷體" pitchFamily="65" charset="-120"/>
                <a:ea typeface="標楷體" pitchFamily="65" charset="-120"/>
                <a:cs typeface="MingLiU"/>
              </a:rPr>
              <a:t>惟</a:t>
            </a:r>
            <a:r>
              <a:rPr sz="4400" b="1" spc="-5" dirty="0">
                <a:latin typeface="標楷體" pitchFamily="65" charset="-120"/>
                <a:ea typeface="標楷體" pitchFamily="65" charset="-120"/>
                <a:cs typeface="MingLiU"/>
              </a:rPr>
              <a:t>有在先</a:t>
            </a:r>
            <a:r>
              <a:rPr sz="4400" b="1" dirty="0">
                <a:latin typeface="標楷體" pitchFamily="65" charset="-120"/>
                <a:ea typeface="標楷體" pitchFamily="65" charset="-120"/>
                <a:cs typeface="MingLiU"/>
              </a:rPr>
              <a:t>考</a:t>
            </a:r>
            <a:r>
              <a:rPr sz="4400" b="1" spc="-5" dirty="0">
                <a:latin typeface="標楷體" pitchFamily="65" charset="-120"/>
                <a:ea typeface="標楷體" pitchFamily="65" charset="-120"/>
                <a:cs typeface="MingLiU"/>
              </a:rPr>
              <a:t>慮人身</a:t>
            </a:r>
            <a:r>
              <a:rPr sz="4400" b="1" dirty="0">
                <a:latin typeface="標楷體" pitchFamily="65" charset="-120"/>
                <a:ea typeface="標楷體" pitchFamily="65" charset="-120"/>
                <a:cs typeface="MingLiU"/>
              </a:rPr>
              <a:t>安</a:t>
            </a:r>
            <a:r>
              <a:rPr sz="4400" b="1" spc="-5" dirty="0">
                <a:latin typeface="標楷體" pitchFamily="65" charset="-120"/>
                <a:ea typeface="標楷體" pitchFamily="65" charset="-120"/>
                <a:cs typeface="MingLiU"/>
              </a:rPr>
              <a:t>全保障</a:t>
            </a:r>
            <a:r>
              <a:rPr sz="4400" b="1" dirty="0">
                <a:latin typeface="標楷體" pitchFamily="65" charset="-120"/>
                <a:ea typeface="標楷體" pitchFamily="65" charset="-120"/>
                <a:cs typeface="MingLiU"/>
              </a:rPr>
              <a:t>的</a:t>
            </a:r>
            <a:r>
              <a:rPr sz="4400" b="1" spc="-5" dirty="0">
                <a:latin typeface="標楷體" pitchFamily="65" charset="-120"/>
                <a:ea typeface="標楷體" pitchFamily="65" charset="-120"/>
                <a:cs typeface="MingLiU"/>
              </a:rPr>
              <a:t>前提下</a:t>
            </a:r>
            <a:r>
              <a:rPr sz="4400" b="1" dirty="0">
                <a:latin typeface="標楷體" pitchFamily="65" charset="-120"/>
                <a:ea typeface="標楷體" pitchFamily="65" charset="-120"/>
                <a:cs typeface="MingLiU"/>
              </a:rPr>
              <a:t>，</a:t>
            </a:r>
            <a:r>
              <a:rPr sz="4400" b="1" spc="-5" dirty="0">
                <a:latin typeface="標楷體" pitchFamily="65" charset="-120"/>
                <a:ea typeface="標楷體" pitchFamily="65" charset="-120"/>
                <a:cs typeface="MingLiU"/>
              </a:rPr>
              <a:t>居住的生</a:t>
            </a:r>
            <a:r>
              <a:rPr lang="zh-TW" altLang="en-US" sz="4400" b="1" spc="-5" dirty="0">
                <a:latin typeface="標楷體" pitchFamily="65" charset="-120"/>
                <a:ea typeface="標楷體" pitchFamily="65" charset="-120"/>
                <a:cs typeface="MingLiU"/>
              </a:rPr>
              <a:t>活品質</a:t>
            </a:r>
            <a:r>
              <a:rPr sz="4400" b="1" spc="-5" dirty="0">
                <a:latin typeface="標楷體" pitchFamily="65" charset="-120"/>
                <a:ea typeface="標楷體" pitchFamily="65" charset="-120"/>
                <a:cs typeface="MingLiU"/>
              </a:rPr>
              <a:t>才會有其意義。</a:t>
            </a:r>
            <a:endParaRPr sz="4400" b="1" dirty="0">
              <a:latin typeface="標楷體" pitchFamily="65" charset="-120"/>
              <a:ea typeface="標楷體" pitchFamily="65" charset="-120"/>
              <a:cs typeface="MingLiU"/>
            </a:endParaRPr>
          </a:p>
        </p:txBody>
      </p:sp>
      <p:pic>
        <p:nvPicPr>
          <p:cNvPr id="7" name="圖片 6"/>
          <p:cNvPicPr>
            <a:picLocks noChangeAspect="1"/>
          </p:cNvPicPr>
          <p:nvPr/>
        </p:nvPicPr>
        <p:blipFill rotWithShape="1">
          <a:blip r:embed="rId2">
            <a:extLst>
              <a:ext uri="{28A0092B-C50C-407E-A947-70E740481C1C}">
                <a14:useLocalDpi xmlns:a14="http://schemas.microsoft.com/office/drawing/2010/main" val="0"/>
              </a:ext>
            </a:extLst>
          </a:blip>
          <a:srcRect l="75937" t="53551" r="6227" b="23549"/>
          <a:stretch/>
        </p:blipFill>
        <p:spPr>
          <a:xfrm>
            <a:off x="7428214" y="5450440"/>
            <a:ext cx="1438383" cy="1407559"/>
          </a:xfrm>
          <a:prstGeom prst="rect">
            <a:avLst/>
          </a:prstGeom>
        </p:spPr>
      </p:pic>
      <p:pic>
        <p:nvPicPr>
          <p:cNvPr id="8" name="圖片 7"/>
          <p:cNvPicPr>
            <a:picLocks noChangeAspect="1"/>
          </p:cNvPicPr>
          <p:nvPr/>
        </p:nvPicPr>
        <p:blipFill rotWithShape="1">
          <a:blip r:embed="rId2">
            <a:extLst>
              <a:ext uri="{28A0092B-C50C-407E-A947-70E740481C1C}">
                <a14:useLocalDpi xmlns:a14="http://schemas.microsoft.com/office/drawing/2010/main" val="0"/>
              </a:ext>
            </a:extLst>
          </a:blip>
          <a:srcRect l="79504" t="26307" r="10177" b="52466"/>
          <a:stretch/>
        </p:blipFill>
        <p:spPr>
          <a:xfrm>
            <a:off x="9991617" y="5538336"/>
            <a:ext cx="832207" cy="1304818"/>
          </a:xfrm>
          <a:prstGeom prst="rect">
            <a:avLst/>
          </a:prstGeom>
        </p:spPr>
      </p:pic>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l="55554" t="54555" r="30050" b="23883"/>
          <a:stretch/>
        </p:blipFill>
        <p:spPr>
          <a:xfrm>
            <a:off x="5337424" y="5450441"/>
            <a:ext cx="1160980" cy="1325367"/>
          </a:xfrm>
          <a:prstGeom prst="rect">
            <a:avLst/>
          </a:prstGeom>
        </p:spPr>
      </p:pic>
    </p:spTree>
    <p:extLst>
      <p:ext uri="{BB962C8B-B14F-4D97-AF65-F5344CB8AC3E}">
        <p14:creationId xmlns:p14="http://schemas.microsoft.com/office/powerpoint/2010/main" val="163880358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邊形 1"/>
          <p:cNvSpPr/>
          <p:nvPr/>
        </p:nvSpPr>
        <p:spPr>
          <a:xfrm>
            <a:off x="1058237" y="2354477"/>
            <a:ext cx="10746769" cy="1315092"/>
          </a:xfrm>
          <a:prstGeom prst="homePlate">
            <a:avLst/>
          </a:prstGeom>
          <a:gradFill>
            <a:gsLst>
              <a:gs pos="99000">
                <a:schemeClr val="accent6">
                  <a:lumMod val="40000"/>
                  <a:lumOff val="60000"/>
                  <a:alpha val="20000"/>
                </a:schemeClr>
              </a:gs>
              <a:gs pos="5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7200" dirty="0">
                <a:solidFill>
                  <a:schemeClr val="tx1"/>
                </a:solidFill>
                <a:latin typeface="華康正顏楷體W9" panose="03000909000000000000" pitchFamily="65" charset="-120"/>
                <a:ea typeface="華康正顏楷體W9" panose="03000909000000000000" pitchFamily="65" charset="-120"/>
              </a:rPr>
              <a:t>本校找屋管道與機制</a:t>
            </a:r>
          </a:p>
        </p:txBody>
      </p:sp>
      <p:sp>
        <p:nvSpPr>
          <p:cNvPr id="3" name="object 15"/>
          <p:cNvSpPr txBox="1"/>
          <p:nvPr/>
        </p:nvSpPr>
        <p:spPr>
          <a:xfrm>
            <a:off x="2276128" y="4490302"/>
            <a:ext cx="8932978" cy="627736"/>
          </a:xfrm>
          <a:prstGeom prst="rect">
            <a:avLst/>
          </a:prstGeom>
        </p:spPr>
        <p:txBody>
          <a:bodyPr vert="horz" wrap="square" lIns="0" tIns="12065" rIns="0" bIns="0" rtlCol="0">
            <a:spAutoFit/>
          </a:bodyPr>
          <a:lstStyle/>
          <a:p>
            <a:pPr marL="12700" defTabSz="914400">
              <a:spcBef>
                <a:spcPts val="95"/>
              </a:spcBef>
            </a:pPr>
            <a:r>
              <a:rPr sz="4000" b="1" dirty="0">
                <a:solidFill>
                  <a:srgbClr val="C00000"/>
                </a:solidFill>
                <a:latin typeface="華康特粗楷體(P)" pitchFamily="66" charset="-120"/>
                <a:ea typeface="華康特粗楷體(P)" pitchFamily="66" charset="-120"/>
                <a:cs typeface="Microsoft JhengHei"/>
              </a:rPr>
              <a:t>如果有校外</a:t>
            </a:r>
            <a:r>
              <a:rPr sz="4000" b="1" spc="-5" dirty="0">
                <a:solidFill>
                  <a:srgbClr val="C00000"/>
                </a:solidFill>
                <a:latin typeface="華康特粗楷體(P)" pitchFamily="66" charset="-120"/>
                <a:ea typeface="華康特粗楷體(P)" pitchFamily="66" charset="-120"/>
                <a:cs typeface="Microsoft JhengHei"/>
              </a:rPr>
              <a:t>租屋</a:t>
            </a:r>
            <a:r>
              <a:rPr sz="4000" b="1" dirty="0">
                <a:solidFill>
                  <a:srgbClr val="C00000"/>
                </a:solidFill>
                <a:latin typeface="華康特粗楷體(P)" pitchFamily="66" charset="-120"/>
                <a:ea typeface="華康特粗楷體(P)" pitchFamily="66" charset="-120"/>
                <a:cs typeface="Microsoft JhengHei"/>
              </a:rPr>
              <a:t>需</a:t>
            </a:r>
            <a:r>
              <a:rPr sz="4000" b="1" spc="-5" dirty="0">
                <a:solidFill>
                  <a:srgbClr val="C00000"/>
                </a:solidFill>
                <a:latin typeface="華康特粗楷體(P)" pitchFamily="66" charset="-120"/>
                <a:ea typeface="華康特粗楷體(P)" pitchFamily="66" charset="-120"/>
                <a:cs typeface="Microsoft JhengHei"/>
              </a:rPr>
              <a:t>求，</a:t>
            </a:r>
            <a:r>
              <a:rPr sz="4000" b="1" dirty="0">
                <a:solidFill>
                  <a:srgbClr val="C00000"/>
                </a:solidFill>
                <a:latin typeface="華康特粗楷體(P)" pitchFamily="66" charset="-120"/>
                <a:ea typeface="華康特粗楷體(P)" pitchFamily="66" charset="-120"/>
                <a:cs typeface="Microsoft JhengHei"/>
              </a:rPr>
              <a:t>你</a:t>
            </a:r>
            <a:r>
              <a:rPr sz="4000" b="1" spc="-5" dirty="0">
                <a:solidFill>
                  <a:srgbClr val="C00000"/>
                </a:solidFill>
                <a:latin typeface="華康特粗楷體(P)" pitchFamily="66" charset="-120"/>
                <a:ea typeface="華康特粗楷體(P)" pitchFamily="66" charset="-120"/>
                <a:cs typeface="Microsoft JhengHei"/>
              </a:rPr>
              <a:t>可</a:t>
            </a:r>
            <a:r>
              <a:rPr sz="4000" b="1" spc="-10" dirty="0">
                <a:solidFill>
                  <a:srgbClr val="C00000"/>
                </a:solidFill>
                <a:latin typeface="華康特粗楷體(P)" pitchFamily="66" charset="-120"/>
                <a:ea typeface="華康特粗楷體(P)" pitchFamily="66" charset="-120"/>
                <a:cs typeface="Microsoft JhengHei"/>
              </a:rPr>
              <a:t>以</a:t>
            </a:r>
            <a:r>
              <a:rPr sz="4000" b="1" spc="2080" dirty="0">
                <a:solidFill>
                  <a:srgbClr val="C00000"/>
                </a:solidFill>
                <a:latin typeface="華康特粗楷體(P)" pitchFamily="66" charset="-120"/>
                <a:ea typeface="華康特粗楷體(P)" pitchFamily="66" charset="-120"/>
                <a:cs typeface="Microsoft JhengHei"/>
              </a:rPr>
              <a:t>‧‧‧</a:t>
            </a:r>
            <a:endParaRPr sz="4000" dirty="0">
              <a:solidFill>
                <a:srgbClr val="C00000"/>
              </a:solidFill>
              <a:latin typeface="華康特粗楷體(P)" pitchFamily="66" charset="-120"/>
              <a:ea typeface="華康特粗楷體(P)" pitchFamily="66" charset="-120"/>
              <a:cs typeface="Microsoft JhengHei"/>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876" y="5804899"/>
            <a:ext cx="10619359" cy="1053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698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3597" y="5182326"/>
            <a:ext cx="2311684" cy="172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p:cNvSpPr txBox="1">
            <a:spLocks noChangeArrowheads="1"/>
          </p:cNvSpPr>
          <p:nvPr/>
        </p:nvSpPr>
        <p:spPr>
          <a:xfrm>
            <a:off x="457199" y="-29745"/>
            <a:ext cx="10556697" cy="1242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dirty="0">
                <a:solidFill>
                  <a:schemeClr val="accent6">
                    <a:lumMod val="50000"/>
                  </a:schemeClr>
                </a:solidFill>
                <a:latin typeface="標楷體" pitchFamily="65" charset="-120"/>
                <a:ea typeface="標楷體" pitchFamily="65" charset="-120"/>
              </a:rPr>
              <a:t>雲端租屋平台服務系統</a:t>
            </a:r>
            <a:r>
              <a:rPr lang="en-US" altLang="zh-TW" b="1" dirty="0">
                <a:solidFill>
                  <a:schemeClr val="accent6">
                    <a:lumMod val="50000"/>
                  </a:schemeClr>
                </a:solidFill>
                <a:latin typeface="標楷體" pitchFamily="65" charset="-120"/>
                <a:ea typeface="標楷體" pitchFamily="65" charset="-120"/>
              </a:rPr>
              <a:t>-</a:t>
            </a:r>
            <a:r>
              <a:rPr lang="zh-TW" altLang="en-US" b="1" dirty="0">
                <a:solidFill>
                  <a:schemeClr val="accent6">
                    <a:lumMod val="50000"/>
                  </a:schemeClr>
                </a:solidFill>
                <a:latin typeface="標楷體" pitchFamily="65" charset="-120"/>
                <a:ea typeface="標楷體" pitchFamily="65" charset="-120"/>
              </a:rPr>
              <a:t>緣起</a:t>
            </a:r>
            <a:endParaRPr lang="zh-TW" altLang="zh-TW" b="1" dirty="0">
              <a:solidFill>
                <a:schemeClr val="accent6">
                  <a:lumMod val="50000"/>
                </a:schemeClr>
              </a:solidFill>
              <a:latin typeface="標楷體" pitchFamily="65" charset="-120"/>
              <a:ea typeface="標楷體" pitchFamily="65" charset="-120"/>
            </a:endParaRPr>
          </a:p>
        </p:txBody>
      </p:sp>
      <p:sp>
        <p:nvSpPr>
          <p:cNvPr id="3" name="內容版面配置區 2"/>
          <p:cNvSpPr>
            <a:spLocks/>
          </p:cNvSpPr>
          <p:nvPr/>
        </p:nvSpPr>
        <p:spPr bwMode="auto">
          <a:xfrm>
            <a:off x="457199" y="947684"/>
            <a:ext cx="11358082" cy="5291191"/>
          </a:xfrm>
          <a:prstGeom prst="rect">
            <a:avLst/>
          </a:prstGeom>
          <a:noFill/>
          <a:ln w="9525">
            <a:noFill/>
            <a:miter lim="800000"/>
            <a:headEnd/>
            <a:tailEnd/>
          </a:ln>
        </p:spPr>
        <p:txBody>
          <a:bodyPr/>
          <a:lstStyle/>
          <a:p>
            <a:pPr marL="342900" indent="-342900" defTabSz="914400">
              <a:lnSpc>
                <a:spcPts val="3200"/>
              </a:lnSpc>
              <a:spcBef>
                <a:spcPct val="20000"/>
              </a:spcBef>
              <a:buFontTx/>
              <a:buChar char="•"/>
            </a:pPr>
            <a:r>
              <a:rPr lang="zh-TW" altLang="en-US" sz="4000" b="1" dirty="0">
                <a:solidFill>
                  <a:srgbClr val="FF0000"/>
                </a:solidFill>
                <a:latin typeface="標楷體" pitchFamily="65" charset="-120"/>
                <a:ea typeface="標楷體" pitchFamily="65" charset="-120"/>
                <a:cs typeface="華康中黑體(P)" pitchFamily="34" charset="-120"/>
              </a:rPr>
              <a:t>學生實際需求及校長的期許：</a:t>
            </a:r>
          </a:p>
          <a:p>
            <a:pPr marL="342900" indent="-342900" defTabSz="914400">
              <a:spcBef>
                <a:spcPct val="20000"/>
              </a:spcBef>
            </a:pPr>
            <a:r>
              <a:rPr lang="zh-TW" altLang="en-US" sz="4000" dirty="0">
                <a:solidFill>
                  <a:srgbClr val="000000"/>
                </a:solidFill>
                <a:latin typeface="標楷體" pitchFamily="65" charset="-120"/>
                <a:ea typeface="標楷體" pitchFamily="65" charset="-120"/>
                <a:cs typeface="華康中黑體(P)" pitchFamily="34" charset="-120"/>
              </a:rPr>
              <a:t>	</a:t>
            </a:r>
            <a:r>
              <a:rPr lang="zh-TW" altLang="en-US" sz="4000" b="1" dirty="0">
                <a:solidFill>
                  <a:srgbClr val="000000"/>
                </a:solidFill>
                <a:latin typeface="標楷體" pitchFamily="65" charset="-120"/>
                <a:ea typeface="標楷體" pitchFamily="65" charset="-120"/>
                <a:cs typeface="華康中黑體(P)" pitchFamily="34" charset="-120"/>
              </a:rPr>
              <a:t>學校校外租屋搜尋網頁中，均詳列房東資料，建議能附加各租屋之屋內外照片及地圖供學生參考。</a:t>
            </a:r>
          </a:p>
          <a:p>
            <a:pPr marL="342900" indent="-342900" defTabSz="914400">
              <a:lnSpc>
                <a:spcPts val="3200"/>
              </a:lnSpc>
              <a:spcBef>
                <a:spcPct val="20000"/>
              </a:spcBef>
              <a:buFontTx/>
              <a:buChar char="•"/>
            </a:pPr>
            <a:r>
              <a:rPr lang="zh-TW" altLang="en-US" sz="4000" b="1" dirty="0">
                <a:solidFill>
                  <a:srgbClr val="FF0000"/>
                </a:solidFill>
                <a:latin typeface="標楷體" pitchFamily="65" charset="-120"/>
                <a:ea typeface="標楷體" pitchFamily="65" charset="-120"/>
                <a:cs typeface="華康中黑體(P)" pitchFamily="34" charset="-120"/>
              </a:rPr>
              <a:t>教育部</a:t>
            </a:r>
            <a:r>
              <a:rPr lang="en-US" altLang="zh-TW" sz="4000" b="1" dirty="0">
                <a:solidFill>
                  <a:srgbClr val="FF0000"/>
                </a:solidFill>
                <a:latin typeface="標楷體" pitchFamily="65" charset="-120"/>
                <a:ea typeface="標楷體" pitchFamily="65" charset="-120"/>
                <a:cs typeface="華康中黑體(P)" pitchFamily="34" charset="-120"/>
              </a:rPr>
              <a:t>98</a:t>
            </a:r>
            <a:r>
              <a:rPr lang="zh-TW" altLang="en-US" sz="4000" b="1" dirty="0">
                <a:solidFill>
                  <a:srgbClr val="FF0000"/>
                </a:solidFill>
                <a:latin typeface="標楷體" pitchFamily="65" charset="-120"/>
                <a:ea typeface="標楷體" pitchFamily="65" charset="-120"/>
                <a:cs typeface="華康中黑體(P)" pitchFamily="34" charset="-120"/>
              </a:rPr>
              <a:t>年</a:t>
            </a:r>
            <a:r>
              <a:rPr lang="en-US" altLang="zh-TW" sz="4000" b="1" dirty="0">
                <a:solidFill>
                  <a:srgbClr val="FF0000"/>
                </a:solidFill>
                <a:latin typeface="標楷體" pitchFamily="65" charset="-120"/>
                <a:ea typeface="標楷體" pitchFamily="65" charset="-120"/>
                <a:cs typeface="華康中黑體(P)" pitchFamily="34" charset="-120"/>
              </a:rPr>
              <a:t>5</a:t>
            </a:r>
            <a:r>
              <a:rPr lang="zh-TW" altLang="en-US" sz="4000" b="1" dirty="0">
                <a:solidFill>
                  <a:srgbClr val="FF0000"/>
                </a:solidFill>
                <a:latin typeface="標楷體" pitchFamily="65" charset="-120"/>
                <a:ea typeface="標楷體" pitchFamily="65" charset="-120"/>
                <a:cs typeface="華康中黑體(P)" pitchFamily="34" charset="-120"/>
              </a:rPr>
              <a:t>月</a:t>
            </a:r>
            <a:r>
              <a:rPr lang="en-US" altLang="zh-TW" sz="4000" b="1" dirty="0">
                <a:solidFill>
                  <a:srgbClr val="FF0000"/>
                </a:solidFill>
                <a:latin typeface="標楷體" pitchFamily="65" charset="-120"/>
                <a:ea typeface="標楷體" pitchFamily="65" charset="-120"/>
                <a:cs typeface="華康中黑體(P)" pitchFamily="34" charset="-120"/>
              </a:rPr>
              <a:t>5</a:t>
            </a:r>
            <a:r>
              <a:rPr lang="zh-TW" altLang="en-US" sz="4000" b="1" dirty="0">
                <a:solidFill>
                  <a:srgbClr val="FF0000"/>
                </a:solidFill>
                <a:latin typeface="標楷體" pitchFamily="65" charset="-120"/>
                <a:ea typeface="標楷體" pitchFamily="65" charset="-120"/>
                <a:cs typeface="華康中黑體(P)" pitchFamily="34" charset="-120"/>
              </a:rPr>
              <a:t>日台軍</a:t>
            </a:r>
            <a:r>
              <a:rPr lang="en-US" altLang="zh-TW" sz="4000" b="1" dirty="0">
                <a:solidFill>
                  <a:srgbClr val="FF0000"/>
                </a:solidFill>
                <a:latin typeface="標楷體" pitchFamily="65" charset="-120"/>
                <a:ea typeface="標楷體" pitchFamily="65" charset="-120"/>
                <a:cs typeface="華康中黑體(P)" pitchFamily="34" charset="-120"/>
              </a:rPr>
              <a:t>(</a:t>
            </a:r>
            <a:r>
              <a:rPr lang="zh-TW" altLang="en-US" sz="4000" b="1" dirty="0">
                <a:solidFill>
                  <a:srgbClr val="FF0000"/>
                </a:solidFill>
                <a:latin typeface="標楷體" pitchFamily="65" charset="-120"/>
                <a:ea typeface="標楷體" pitchFamily="65" charset="-120"/>
                <a:cs typeface="華康中黑體(P)" pitchFamily="34" charset="-120"/>
              </a:rPr>
              <a:t>二</a:t>
            </a:r>
            <a:r>
              <a:rPr lang="en-US" altLang="zh-TW" sz="4000" b="1" dirty="0">
                <a:solidFill>
                  <a:srgbClr val="FF0000"/>
                </a:solidFill>
                <a:latin typeface="標楷體" pitchFamily="65" charset="-120"/>
                <a:ea typeface="標楷體" pitchFamily="65" charset="-120"/>
                <a:cs typeface="華康中黑體(P)" pitchFamily="34" charset="-120"/>
              </a:rPr>
              <a:t>)</a:t>
            </a:r>
            <a:r>
              <a:rPr lang="zh-TW" altLang="en-US" sz="4000" b="1" dirty="0">
                <a:solidFill>
                  <a:srgbClr val="FF0000"/>
                </a:solidFill>
                <a:latin typeface="標楷體" pitchFamily="65" charset="-120"/>
                <a:ea typeface="標楷體" pitchFamily="65" charset="-120"/>
                <a:cs typeface="華康中黑體(P)" pitchFamily="34" charset="-120"/>
              </a:rPr>
              <a:t>字第</a:t>
            </a:r>
            <a:r>
              <a:rPr lang="en-US" altLang="zh-TW" sz="4000" b="1" dirty="0">
                <a:solidFill>
                  <a:srgbClr val="FF0000"/>
                </a:solidFill>
                <a:latin typeface="標楷體" pitchFamily="65" charset="-120"/>
                <a:ea typeface="標楷體" pitchFamily="65" charset="-120"/>
                <a:cs typeface="華康中黑體(P)" pitchFamily="34" charset="-120"/>
              </a:rPr>
              <a:t>0980083794A</a:t>
            </a:r>
            <a:r>
              <a:rPr lang="zh-TW" altLang="en-US" sz="4000" b="1" dirty="0">
                <a:solidFill>
                  <a:srgbClr val="FF0000"/>
                </a:solidFill>
                <a:latin typeface="標楷體" pitchFamily="65" charset="-120"/>
                <a:ea typeface="標楷體" pitchFamily="65" charset="-120"/>
                <a:cs typeface="華康中黑體(P)" pitchFamily="34" charset="-120"/>
              </a:rPr>
              <a:t>函示</a:t>
            </a:r>
          </a:p>
          <a:p>
            <a:pPr marL="342900" indent="-342900" defTabSz="914400">
              <a:spcBef>
                <a:spcPct val="20000"/>
              </a:spcBef>
            </a:pPr>
            <a:r>
              <a:rPr lang="zh-TW" altLang="en-US" sz="4000" dirty="0">
                <a:solidFill>
                  <a:srgbClr val="000000"/>
                </a:solidFill>
                <a:latin typeface="標楷體" pitchFamily="65" charset="-120"/>
                <a:ea typeface="標楷體" pitchFamily="65" charset="-120"/>
                <a:cs typeface="華康中黑體(P)" pitchFamily="34" charset="-120"/>
              </a:rPr>
              <a:t>	</a:t>
            </a:r>
            <a:r>
              <a:rPr lang="zh-TW" altLang="en-US" sz="4000" b="1" dirty="0">
                <a:solidFill>
                  <a:srgbClr val="000000"/>
                </a:solidFill>
                <a:latin typeface="標楷體" pitchFamily="65" charset="-120"/>
                <a:ea typeface="標楷體" pitchFamily="65" charset="-120"/>
                <a:cs typeface="華康中黑體(P)" pitchFamily="34" charset="-120"/>
              </a:rPr>
              <a:t>為增進短期促進就業措施－大專賃居訪視人力服務功能，請各大專校院運用本部提供學生校外租屋資訊建置範例，積極建置完整之學生校外租屋資訊，俾供學生參考運用。</a:t>
            </a:r>
          </a:p>
          <a:p>
            <a:pPr marL="342900" indent="-342900" defTabSz="914400">
              <a:lnSpc>
                <a:spcPts val="3200"/>
              </a:lnSpc>
              <a:spcBef>
                <a:spcPct val="20000"/>
              </a:spcBef>
              <a:buFontTx/>
              <a:buChar char="•"/>
            </a:pPr>
            <a:r>
              <a:rPr lang="zh-TW" altLang="en-US" sz="4000" b="1" dirty="0">
                <a:solidFill>
                  <a:srgbClr val="FF0000"/>
                </a:solidFill>
                <a:latin typeface="標楷體" pitchFamily="65" charset="-120"/>
                <a:ea typeface="標楷體" pitchFamily="65" charset="-120"/>
                <a:cs typeface="華康中黑體(P)" pitchFamily="34" charset="-120"/>
              </a:rPr>
              <a:t>基於資源共享理念提供各校使用</a:t>
            </a:r>
            <a:endParaRPr lang="zh-TW" altLang="en-US" sz="4800" dirty="0">
              <a:solidFill>
                <a:srgbClr val="FF0000"/>
              </a:solidFill>
              <a:latin typeface="標楷體" pitchFamily="65" charset="-120"/>
              <a:ea typeface="標楷體" pitchFamily="65" charset="-120"/>
              <a:cs typeface="華康中黑體(P)" pitchFamily="34" charset="-120"/>
            </a:endParaRPr>
          </a:p>
        </p:txBody>
      </p:sp>
    </p:spTree>
    <p:extLst>
      <p:ext uri="{BB962C8B-B14F-4D97-AF65-F5344CB8AC3E}">
        <p14:creationId xmlns:p14="http://schemas.microsoft.com/office/powerpoint/2010/main" val="76402253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4"/>
          <p:cNvSpPr txBox="1"/>
          <p:nvPr/>
        </p:nvSpPr>
        <p:spPr>
          <a:xfrm>
            <a:off x="508739" y="97642"/>
            <a:ext cx="8491423" cy="627736"/>
          </a:xfrm>
          <a:prstGeom prst="rect">
            <a:avLst/>
          </a:prstGeom>
        </p:spPr>
        <p:txBody>
          <a:bodyPr vert="horz" wrap="square" lIns="0" tIns="12065" rIns="0" bIns="0" rtlCol="0">
            <a:spAutoFit/>
          </a:bodyPr>
          <a:lstStyle/>
          <a:p>
            <a:pPr marL="12700" defTabSz="914400">
              <a:spcBef>
                <a:spcPts val="95"/>
              </a:spcBef>
            </a:pPr>
            <a:r>
              <a:rPr sz="4000" b="1" dirty="0">
                <a:solidFill>
                  <a:srgbClr val="FF0000"/>
                </a:solidFill>
                <a:latin typeface="標楷體" pitchFamily="65" charset="-120"/>
                <a:ea typeface="標楷體" pitchFamily="65" charset="-120"/>
                <a:cs typeface="華康中黑體(P)" pitchFamily="34" charset="-120"/>
              </a:rPr>
              <a:t>如果有校外租屋需求，你可以‧‧‧</a:t>
            </a:r>
          </a:p>
        </p:txBody>
      </p:sp>
      <p:sp>
        <p:nvSpPr>
          <p:cNvPr id="3" name="object 13"/>
          <p:cNvSpPr txBox="1"/>
          <p:nvPr/>
        </p:nvSpPr>
        <p:spPr>
          <a:xfrm>
            <a:off x="342900" y="915566"/>
            <a:ext cx="11328543" cy="5271315"/>
          </a:xfrm>
          <a:prstGeom prst="rect">
            <a:avLst/>
          </a:prstGeom>
        </p:spPr>
        <p:txBody>
          <a:bodyPr vert="horz" wrap="square" lIns="0" tIns="13335" rIns="0" bIns="0" rtlCol="0">
            <a:spAutoFit/>
          </a:bodyPr>
          <a:lstStyle/>
          <a:p>
            <a:pPr marL="355600" marR="475615" indent="-342900" defTabSz="914400">
              <a:lnSpc>
                <a:spcPct val="150000"/>
              </a:lnSpc>
              <a:spcBef>
                <a:spcPts val="105"/>
              </a:spcBef>
              <a:buClr>
                <a:srgbClr val="00007C"/>
              </a:buClr>
              <a:buSzPct val="75000"/>
              <a:buFont typeface="Wingdings"/>
              <a:buChar char=""/>
              <a:tabLst>
                <a:tab pos="355600" algn="l"/>
              </a:tabLst>
            </a:pPr>
            <a:r>
              <a:rPr sz="4000" b="1" dirty="0">
                <a:latin typeface="標楷體" pitchFamily="65" charset="-120"/>
                <a:ea typeface="標楷體" pitchFamily="65" charset="-120"/>
                <a:cs typeface="Microsoft JhengHei"/>
              </a:rPr>
              <a:t>網</a:t>
            </a:r>
            <a:r>
              <a:rPr sz="4000" b="1" spc="-15" dirty="0">
                <a:latin typeface="標楷體" pitchFamily="65" charset="-120"/>
                <a:ea typeface="標楷體" pitchFamily="65" charset="-120"/>
                <a:cs typeface="Microsoft JhengHei"/>
              </a:rPr>
              <a:t>頁</a:t>
            </a:r>
            <a:r>
              <a:rPr sz="4000" b="1" dirty="0">
                <a:latin typeface="標楷體" pitchFamily="65" charset="-120"/>
                <a:ea typeface="標楷體" pitchFamily="65" charset="-120"/>
                <a:cs typeface="Microsoft JhengHei"/>
              </a:rPr>
              <a:t>路徑</a:t>
            </a:r>
            <a:r>
              <a:rPr sz="4000" b="1" spc="-15" dirty="0">
                <a:latin typeface="標楷體" pitchFamily="65" charset="-120"/>
                <a:ea typeface="標楷體" pitchFamily="65" charset="-120"/>
                <a:cs typeface="Microsoft JhengHei"/>
              </a:rPr>
              <a:t>：</a:t>
            </a:r>
            <a:r>
              <a:rPr sz="4000" b="1" dirty="0">
                <a:latin typeface="標楷體" pitchFamily="65" charset="-120"/>
                <a:ea typeface="標楷體" pitchFamily="65" charset="-120"/>
                <a:cs typeface="Microsoft JhengHei"/>
              </a:rPr>
              <a:t>「</a:t>
            </a:r>
            <a:r>
              <a:rPr lang="zh-TW" altLang="en-US" sz="4000" b="1" dirty="0">
                <a:latin typeface="標楷體" pitchFamily="65" charset="-120"/>
                <a:ea typeface="標楷體" pitchFamily="65" charset="-120"/>
                <a:cs typeface="Microsoft JhengHei"/>
              </a:rPr>
              <a:t>本校首頁</a:t>
            </a:r>
            <a:r>
              <a:rPr sz="4000" b="1" dirty="0">
                <a:latin typeface="標楷體" pitchFamily="65" charset="-120"/>
                <a:ea typeface="標楷體" pitchFamily="65" charset="-120"/>
                <a:cs typeface="Microsoft JhengHei"/>
              </a:rPr>
              <a:t>」</a:t>
            </a:r>
            <a:r>
              <a:rPr sz="4000" b="1" spc="-15" dirty="0">
                <a:solidFill>
                  <a:srgbClr val="0000CC"/>
                </a:solidFill>
                <a:latin typeface="華康儷特圓" panose="020F0809000000000000" pitchFamily="49" charset="-120"/>
                <a:ea typeface="華康儷特圓" panose="020F0809000000000000" pitchFamily="49" charset="-120"/>
                <a:cs typeface="Microsoft JhengHei"/>
              </a:rPr>
              <a:t>→</a:t>
            </a:r>
            <a:r>
              <a:rPr sz="4000" b="1" dirty="0">
                <a:latin typeface="標楷體" pitchFamily="65" charset="-120"/>
                <a:ea typeface="標楷體" pitchFamily="65" charset="-120"/>
                <a:cs typeface="Microsoft JhengHei"/>
              </a:rPr>
              <a:t>「</a:t>
            </a:r>
            <a:r>
              <a:rPr lang="zh-TW" altLang="en-US" sz="4000" b="1" dirty="0">
                <a:latin typeface="標楷體" pitchFamily="65" charset="-120"/>
                <a:ea typeface="標楷體" pitchFamily="65" charset="-120"/>
                <a:cs typeface="Microsoft JhengHei"/>
              </a:rPr>
              <a:t>右下方雲端</a:t>
            </a:r>
            <a:endParaRPr lang="en-US" altLang="zh-TW" sz="4000" b="1" dirty="0">
              <a:latin typeface="標楷體" pitchFamily="65" charset="-120"/>
              <a:ea typeface="標楷體" pitchFamily="65" charset="-120"/>
              <a:cs typeface="Microsoft JhengHei"/>
            </a:endParaRPr>
          </a:p>
          <a:p>
            <a:pPr marL="12700" marR="475615" defTabSz="914400">
              <a:lnSpc>
                <a:spcPct val="150000"/>
              </a:lnSpc>
              <a:spcBef>
                <a:spcPts val="105"/>
              </a:spcBef>
              <a:buClr>
                <a:srgbClr val="00007C"/>
              </a:buClr>
              <a:buSzPct val="75000"/>
              <a:tabLst>
                <a:tab pos="355600" algn="l"/>
              </a:tabLst>
            </a:pPr>
            <a:r>
              <a:rPr lang="zh-TW" altLang="en-US" sz="4000" b="1" dirty="0">
                <a:latin typeface="標楷體" pitchFamily="65" charset="-120"/>
                <a:ea typeface="標楷體" pitchFamily="65" charset="-120"/>
                <a:cs typeface="Microsoft JhengHei"/>
              </a:rPr>
              <a:t>  租屋」</a:t>
            </a:r>
            <a:r>
              <a:rPr sz="4000" b="1" dirty="0">
                <a:solidFill>
                  <a:srgbClr val="0000CC"/>
                </a:solidFill>
                <a:latin typeface="華康儷特圓" panose="020F0809000000000000" pitchFamily="49" charset="-120"/>
                <a:ea typeface="華康儷特圓" panose="020F0809000000000000" pitchFamily="49" charset="-120"/>
                <a:cs typeface="Microsoft JhengHei"/>
              </a:rPr>
              <a:t>→</a:t>
            </a:r>
            <a:r>
              <a:rPr sz="4000" b="1" dirty="0">
                <a:latin typeface="標楷體" pitchFamily="65" charset="-120"/>
                <a:ea typeface="標楷體" pitchFamily="65" charset="-120"/>
                <a:cs typeface="Microsoft JhengHei"/>
              </a:rPr>
              <a:t>「</a:t>
            </a:r>
            <a:r>
              <a:rPr lang="en-US" altLang="zh-TW" sz="4000" b="1" dirty="0">
                <a:latin typeface="標楷體" pitchFamily="65" charset="-120"/>
                <a:ea typeface="標楷體" pitchFamily="65" charset="-120"/>
                <a:cs typeface="Microsoft JhengHei"/>
              </a:rPr>
              <a:t>FORMOSA</a:t>
            </a:r>
            <a:r>
              <a:rPr lang="zh-TW" altLang="en-US" sz="4000" b="1" dirty="0">
                <a:latin typeface="標楷體" pitchFamily="65" charset="-120"/>
                <a:ea typeface="標楷體" pitchFamily="65" charset="-120"/>
                <a:cs typeface="Microsoft JhengHei"/>
              </a:rPr>
              <a:t>雲端租屋生活網」</a:t>
            </a:r>
            <a:r>
              <a:rPr lang="zh-TW" altLang="en-US" sz="4000" b="1" dirty="0">
                <a:solidFill>
                  <a:srgbClr val="0000CC"/>
                </a:solidFill>
                <a:latin typeface="華康儷特圓" panose="020F0809000000000000" pitchFamily="49" charset="-120"/>
                <a:ea typeface="華康儷特圓" panose="020F0809000000000000" pitchFamily="49" charset="-120"/>
                <a:cs typeface="Microsoft JhengHei"/>
              </a:rPr>
              <a:t>→</a:t>
            </a:r>
            <a:endParaRPr lang="en-US" altLang="zh-TW" sz="4000" b="1" dirty="0">
              <a:solidFill>
                <a:srgbClr val="0000CC"/>
              </a:solidFill>
              <a:latin typeface="華康儷特圓" panose="020F0809000000000000" pitchFamily="49" charset="-120"/>
              <a:ea typeface="華康儷特圓" panose="020F0809000000000000" pitchFamily="49" charset="-120"/>
              <a:cs typeface="Microsoft JhengHei"/>
            </a:endParaRPr>
          </a:p>
          <a:p>
            <a:pPr marL="12700" marR="475615" defTabSz="914400">
              <a:lnSpc>
                <a:spcPct val="150000"/>
              </a:lnSpc>
              <a:spcBef>
                <a:spcPts val="105"/>
              </a:spcBef>
              <a:buClr>
                <a:srgbClr val="00007C"/>
              </a:buClr>
              <a:buSzPct val="75000"/>
              <a:tabLst>
                <a:tab pos="355600" algn="l"/>
              </a:tabLst>
            </a:pPr>
            <a:r>
              <a:rPr lang="zh-TW" altLang="en-US" sz="4000" b="1" dirty="0">
                <a:latin typeface="標楷體" pitchFamily="65" charset="-120"/>
                <a:ea typeface="標楷體" pitchFamily="65" charset="-120"/>
                <a:cs typeface="Microsoft JhengHei"/>
              </a:rPr>
              <a:t> 「雲林縣」</a:t>
            </a:r>
            <a:r>
              <a:rPr lang="zh-TW" altLang="en-US" sz="4000" b="1" dirty="0">
                <a:solidFill>
                  <a:srgbClr val="0000CC"/>
                </a:solidFill>
                <a:latin typeface="華康儷特圓" panose="020F0809000000000000" pitchFamily="49" charset="-120"/>
                <a:ea typeface="華康儷特圓" panose="020F0809000000000000" pitchFamily="49" charset="-120"/>
                <a:cs typeface="Microsoft JhengHei"/>
              </a:rPr>
              <a:t>→</a:t>
            </a:r>
            <a:r>
              <a:rPr lang="zh-TW" altLang="en-US" sz="4000" b="1" dirty="0">
                <a:latin typeface="標楷體" pitchFamily="65" charset="-120"/>
                <a:ea typeface="標楷體" pitchFamily="65" charset="-120"/>
                <a:cs typeface="Microsoft JhengHei"/>
              </a:rPr>
              <a:t>「國立虎尾科技大學」</a:t>
            </a:r>
            <a:r>
              <a:rPr lang="zh-TW" altLang="en-US" sz="4000" b="1" dirty="0">
                <a:solidFill>
                  <a:srgbClr val="0000CC"/>
                </a:solidFill>
                <a:latin typeface="華康儷特圓" panose="020F0809000000000000" pitchFamily="49" charset="-120"/>
                <a:ea typeface="華康儷特圓" panose="020F0809000000000000" pitchFamily="49" charset="-120"/>
                <a:cs typeface="Microsoft JhengHei"/>
              </a:rPr>
              <a:t>→</a:t>
            </a:r>
            <a:r>
              <a:rPr lang="zh-TW" altLang="en-US" sz="4000" b="1" dirty="0">
                <a:latin typeface="標楷體" pitchFamily="65" charset="-120"/>
                <a:ea typeface="標楷體" pitchFamily="65" charset="-120"/>
                <a:cs typeface="Microsoft JhengHei"/>
              </a:rPr>
              <a:t>「本  </a:t>
            </a:r>
            <a:endParaRPr lang="en-US" altLang="zh-TW" sz="4000" b="1" dirty="0">
              <a:latin typeface="標楷體" pitchFamily="65" charset="-120"/>
              <a:ea typeface="標楷體" pitchFamily="65" charset="-120"/>
              <a:cs typeface="Microsoft JhengHei"/>
            </a:endParaRPr>
          </a:p>
          <a:p>
            <a:pPr marL="12700" marR="475615" defTabSz="914400">
              <a:lnSpc>
                <a:spcPct val="150000"/>
              </a:lnSpc>
              <a:spcBef>
                <a:spcPts val="105"/>
              </a:spcBef>
              <a:buClr>
                <a:srgbClr val="00007C"/>
              </a:buClr>
              <a:buSzPct val="75000"/>
              <a:tabLst>
                <a:tab pos="355600" algn="l"/>
              </a:tabLst>
            </a:pPr>
            <a:r>
              <a:rPr lang="zh-TW" altLang="en-US" sz="4000" b="1" dirty="0">
                <a:latin typeface="標楷體" pitchFamily="65" charset="-120"/>
                <a:ea typeface="標楷體" pitchFamily="65" charset="-120"/>
                <a:cs typeface="Microsoft JhengHei"/>
              </a:rPr>
              <a:t>  校校外賃居網」</a:t>
            </a:r>
            <a:r>
              <a:rPr lang="zh-TW" altLang="en-US" sz="4000" b="1" dirty="0">
                <a:solidFill>
                  <a:srgbClr val="0000CC"/>
                </a:solidFill>
                <a:latin typeface="華康儷特圓" panose="020F0809000000000000" pitchFamily="49" charset="-120"/>
                <a:ea typeface="華康儷特圓" panose="020F0809000000000000" pitchFamily="49" charset="-120"/>
                <a:cs typeface="Microsoft JhengHei"/>
              </a:rPr>
              <a:t>→</a:t>
            </a:r>
            <a:r>
              <a:rPr lang="zh-TW" altLang="en-US" sz="4000" b="1" dirty="0">
                <a:latin typeface="標楷體" pitchFamily="65" charset="-120"/>
                <a:ea typeface="標楷體" pitchFamily="65" charset="-120"/>
                <a:cs typeface="Microsoft JhengHei"/>
              </a:rPr>
              <a:t>「輸入查詢條件</a:t>
            </a:r>
            <a:r>
              <a:rPr sz="4000" b="1" dirty="0">
                <a:latin typeface="標楷體" pitchFamily="65" charset="-120"/>
                <a:ea typeface="標楷體" pitchFamily="65" charset="-120"/>
                <a:cs typeface="Microsoft JhengHei"/>
              </a:rPr>
              <a:t>」</a:t>
            </a:r>
            <a:r>
              <a:rPr sz="4000" b="1" spc="-15" dirty="0">
                <a:latin typeface="標楷體" pitchFamily="65" charset="-120"/>
                <a:ea typeface="標楷體" pitchFamily="65" charset="-120"/>
                <a:cs typeface="Microsoft JhengHei"/>
              </a:rPr>
              <a:t>。</a:t>
            </a:r>
            <a:endParaRPr lang="en-US" sz="4000" b="1" spc="-15" dirty="0">
              <a:latin typeface="標楷體" pitchFamily="65" charset="-120"/>
              <a:ea typeface="標楷體" pitchFamily="65" charset="-120"/>
              <a:cs typeface="Microsoft JhengHei"/>
            </a:endParaRPr>
          </a:p>
          <a:p>
            <a:pPr marL="12700" marR="475615" defTabSz="914400">
              <a:lnSpc>
                <a:spcPct val="150000"/>
              </a:lnSpc>
              <a:spcBef>
                <a:spcPts val="105"/>
              </a:spcBef>
              <a:buClr>
                <a:srgbClr val="00007C"/>
              </a:buClr>
              <a:buSzPct val="75000"/>
              <a:tabLst>
                <a:tab pos="355600" algn="l"/>
              </a:tabLst>
            </a:pPr>
            <a:r>
              <a:rPr lang="zh-TW" altLang="en-US" sz="4000" b="1" spc="-15" dirty="0">
                <a:solidFill>
                  <a:srgbClr val="0000CC"/>
                </a:solidFill>
                <a:latin typeface="標楷體" pitchFamily="65" charset="-120"/>
                <a:ea typeface="標楷體" pitchFamily="65" charset="-120"/>
                <a:cs typeface="Microsoft JhengHei"/>
              </a:rPr>
              <a:t>  </a:t>
            </a:r>
            <a:r>
              <a:rPr sz="4000" b="1" dirty="0">
                <a:latin typeface="標楷體" pitchFamily="65" charset="-120"/>
                <a:ea typeface="標楷體" pitchFamily="65" charset="-120"/>
                <a:cs typeface="Microsoft JhengHei"/>
              </a:rPr>
              <a:t>請有</a:t>
            </a:r>
            <a:r>
              <a:rPr sz="4000" b="1" spc="-15" dirty="0">
                <a:latin typeface="標楷體" pitchFamily="65" charset="-120"/>
                <a:ea typeface="標楷體" pitchFamily="65" charset="-120"/>
                <a:cs typeface="Microsoft JhengHei"/>
              </a:rPr>
              <a:t>需</a:t>
            </a:r>
            <a:r>
              <a:rPr sz="4000" b="1" dirty="0">
                <a:latin typeface="標楷體" pitchFamily="65" charset="-120"/>
                <a:ea typeface="標楷體" pitchFamily="65" charset="-120"/>
                <a:cs typeface="Microsoft JhengHei"/>
              </a:rPr>
              <a:t>要的</a:t>
            </a:r>
            <a:r>
              <a:rPr sz="4000" b="1" spc="-15" dirty="0">
                <a:latin typeface="標楷體" pitchFamily="65" charset="-120"/>
                <a:ea typeface="標楷體" pitchFamily="65" charset="-120"/>
                <a:cs typeface="Microsoft JhengHei"/>
              </a:rPr>
              <a:t>同</a:t>
            </a:r>
            <a:r>
              <a:rPr sz="4000" b="1" dirty="0">
                <a:latin typeface="標楷體" pitchFamily="65" charset="-120"/>
                <a:ea typeface="標楷體" pitchFamily="65" charset="-120"/>
                <a:cs typeface="Microsoft JhengHei"/>
              </a:rPr>
              <a:t>學善</a:t>
            </a:r>
            <a:r>
              <a:rPr sz="4000" b="1" spc="-15" dirty="0">
                <a:latin typeface="標楷體" pitchFamily="65" charset="-120"/>
                <a:ea typeface="標楷體" pitchFamily="65" charset="-120"/>
                <a:cs typeface="Microsoft JhengHei"/>
              </a:rPr>
              <a:t>加</a:t>
            </a:r>
            <a:r>
              <a:rPr sz="4000" b="1" dirty="0">
                <a:latin typeface="標楷體" pitchFamily="65" charset="-120"/>
                <a:ea typeface="標楷體" pitchFamily="65" charset="-120"/>
                <a:cs typeface="Microsoft JhengHei"/>
              </a:rPr>
              <a:t>利用！</a:t>
            </a:r>
            <a:r>
              <a:rPr lang="zh-TW" altLang="en-US" sz="4000" b="1" dirty="0">
                <a:latin typeface="標楷體" pitchFamily="65" charset="-120"/>
                <a:ea typeface="標楷體" pitchFamily="65" charset="-120"/>
                <a:cs typeface="Microsoft JhengHei"/>
              </a:rPr>
              <a:t> </a:t>
            </a:r>
            <a:endParaRPr lang="en-US" altLang="zh-TW" sz="4000" b="1" dirty="0">
              <a:latin typeface="標楷體" pitchFamily="65" charset="-120"/>
              <a:ea typeface="標楷體" pitchFamily="65" charset="-120"/>
              <a:cs typeface="Microsoft JhengHei"/>
            </a:endParaRPr>
          </a:p>
          <a:p>
            <a:pPr marL="12700" marR="475615" defTabSz="914400">
              <a:lnSpc>
                <a:spcPts val="4500"/>
              </a:lnSpc>
              <a:spcBef>
                <a:spcPts val="105"/>
              </a:spcBef>
              <a:buClr>
                <a:srgbClr val="00007C"/>
              </a:buClr>
              <a:buSzPct val="75000"/>
              <a:tabLst>
                <a:tab pos="355600" algn="l"/>
              </a:tabLst>
            </a:pPr>
            <a:r>
              <a:rPr lang="zh-TW" altLang="en-US" sz="3600" b="1" dirty="0">
                <a:solidFill>
                  <a:srgbClr val="0000CC"/>
                </a:solidFill>
                <a:latin typeface="標楷體" pitchFamily="65" charset="-120"/>
                <a:ea typeface="標楷體" pitchFamily="65" charset="-120"/>
                <a:cs typeface="Microsoft JhengHei"/>
              </a:rPr>
              <a:t>  </a:t>
            </a:r>
            <a:r>
              <a:rPr lang="zh-TW" altLang="en-US" sz="3600" b="1" dirty="0">
                <a:solidFill>
                  <a:srgbClr val="C00000"/>
                </a:solidFill>
                <a:latin typeface="標楷體" pitchFamily="65" charset="-120"/>
                <a:ea typeface="標楷體" pitchFamily="65" charset="-120"/>
                <a:cs typeface="Microsoft JhengHei"/>
              </a:rPr>
              <a:t>網址</a:t>
            </a:r>
            <a:r>
              <a:rPr lang="en-US" altLang="zh-TW" sz="3600" b="1" dirty="0">
                <a:solidFill>
                  <a:srgbClr val="C00000"/>
                </a:solidFill>
                <a:latin typeface="標楷體" pitchFamily="65" charset="-120"/>
                <a:ea typeface="標楷體" pitchFamily="65" charset="-120"/>
                <a:cs typeface="Microsoft JhengHei"/>
              </a:rPr>
              <a:t>:http://house.nfu.edu.tw/NFU</a:t>
            </a:r>
          </a:p>
        </p:txBody>
      </p:sp>
    </p:spTree>
    <p:extLst>
      <p:ext uri="{BB962C8B-B14F-4D97-AF65-F5344CB8AC3E}">
        <p14:creationId xmlns:p14="http://schemas.microsoft.com/office/powerpoint/2010/main" val="35344149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p:nvPr/>
        </p:nvPicPr>
        <p:blipFill rotWithShape="1">
          <a:blip r:embed="rId2"/>
          <a:srcRect t="9917" b="4247"/>
          <a:stretch/>
        </p:blipFill>
        <p:spPr>
          <a:xfrm>
            <a:off x="395535" y="154111"/>
            <a:ext cx="11584131" cy="6596009"/>
          </a:xfrm>
          <a:prstGeom prst="rect">
            <a:avLst/>
          </a:prstGeom>
        </p:spPr>
      </p:pic>
    </p:spTree>
    <p:extLst>
      <p:ext uri="{BB962C8B-B14F-4D97-AF65-F5344CB8AC3E}">
        <p14:creationId xmlns:p14="http://schemas.microsoft.com/office/powerpoint/2010/main" val="305451162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4597" t="5344" r="960" b="7535"/>
          <a:stretch/>
        </p:blipFill>
        <p:spPr>
          <a:xfrm>
            <a:off x="9748340" y="4809247"/>
            <a:ext cx="2087490" cy="2002718"/>
          </a:xfrm>
          <a:prstGeom prst="rect">
            <a:avLst/>
          </a:prstGeom>
        </p:spPr>
      </p:pic>
      <p:sp>
        <p:nvSpPr>
          <p:cNvPr id="2" name="object 13"/>
          <p:cNvSpPr txBox="1"/>
          <p:nvPr/>
        </p:nvSpPr>
        <p:spPr>
          <a:xfrm>
            <a:off x="411163" y="267494"/>
            <a:ext cx="5496477" cy="797013"/>
          </a:xfrm>
          <a:prstGeom prst="rect">
            <a:avLst/>
          </a:prstGeom>
        </p:spPr>
        <p:txBody>
          <a:bodyPr vert="horz" wrap="square" lIns="0" tIns="179705" rIns="0" bIns="0" rtlCol="0">
            <a:spAutoFit/>
          </a:bodyPr>
          <a:lstStyle/>
          <a:p>
            <a:pPr marL="12700" defTabSz="914400">
              <a:spcBef>
                <a:spcPts val="1415"/>
              </a:spcBef>
            </a:pPr>
            <a:r>
              <a:rPr sz="4000" b="1" spc="-5" dirty="0">
                <a:solidFill>
                  <a:srgbClr val="FF0000"/>
                </a:solidFill>
                <a:latin typeface="標楷體" pitchFamily="65" charset="-120"/>
                <a:ea typeface="標楷體" pitchFamily="65" charset="-120"/>
                <a:cs typeface="Microsoft JhengHei"/>
              </a:rPr>
              <a:t>另外提</a:t>
            </a:r>
            <a:r>
              <a:rPr sz="4000" b="1" dirty="0">
                <a:solidFill>
                  <a:srgbClr val="FF0000"/>
                </a:solidFill>
                <a:latin typeface="標楷體" pitchFamily="65" charset="-120"/>
                <a:ea typeface="標楷體" pitchFamily="65" charset="-120"/>
                <a:cs typeface="Microsoft JhengHei"/>
              </a:rPr>
              <a:t>醒</a:t>
            </a:r>
            <a:r>
              <a:rPr sz="4000" b="1" spc="2080" dirty="0">
                <a:solidFill>
                  <a:srgbClr val="FF0000"/>
                </a:solidFill>
                <a:latin typeface="標楷體" pitchFamily="65" charset="-120"/>
                <a:ea typeface="標楷體" pitchFamily="65" charset="-120"/>
                <a:cs typeface="Microsoft JhengHei"/>
              </a:rPr>
              <a:t>‧‧‧</a:t>
            </a:r>
            <a:endParaRPr sz="4000" dirty="0">
              <a:solidFill>
                <a:srgbClr val="FF0000"/>
              </a:solidFill>
              <a:latin typeface="標楷體" pitchFamily="65" charset="-120"/>
              <a:ea typeface="標楷體" pitchFamily="65" charset="-120"/>
              <a:cs typeface="Microsoft JhengHei"/>
            </a:endParaRPr>
          </a:p>
        </p:txBody>
      </p:sp>
      <p:sp>
        <p:nvSpPr>
          <p:cNvPr id="3" name="object 12"/>
          <p:cNvSpPr txBox="1"/>
          <p:nvPr/>
        </p:nvSpPr>
        <p:spPr>
          <a:xfrm>
            <a:off x="658392" y="1131590"/>
            <a:ext cx="10828116" cy="4440318"/>
          </a:xfrm>
          <a:prstGeom prst="rect">
            <a:avLst/>
          </a:prstGeom>
        </p:spPr>
        <p:txBody>
          <a:bodyPr vert="horz" wrap="square" lIns="0" tIns="13335" rIns="0" bIns="0" rtlCol="0">
            <a:spAutoFit/>
          </a:bodyPr>
          <a:lstStyle/>
          <a:p>
            <a:pPr marL="17145" marR="5080" indent="-5080" algn="just" defTabSz="914400">
              <a:lnSpc>
                <a:spcPct val="150000"/>
              </a:lnSpc>
              <a:spcBef>
                <a:spcPts val="105"/>
              </a:spcBef>
            </a:pPr>
            <a:r>
              <a:rPr sz="4400" b="1" dirty="0">
                <a:latin typeface="標楷體" pitchFamily="65" charset="-120"/>
                <a:ea typeface="標楷體" pitchFamily="65" charset="-120"/>
                <a:cs typeface="MingLiU"/>
              </a:rPr>
              <a:t>在學期中</a:t>
            </a:r>
            <a:r>
              <a:rPr sz="4400" b="1" spc="-15" dirty="0">
                <a:latin typeface="標楷體" pitchFamily="65" charset="-120"/>
                <a:ea typeface="標楷體" pitchFamily="65" charset="-120"/>
                <a:cs typeface="MingLiU"/>
              </a:rPr>
              <a:t>，</a:t>
            </a:r>
            <a:r>
              <a:rPr lang="zh-TW" altLang="en-US" sz="4400" b="1" spc="-15" dirty="0">
                <a:latin typeface="標楷體" pitchFamily="65" charset="-120"/>
                <a:ea typeface="標楷體" pitchFamily="65" charset="-120"/>
                <a:cs typeface="MingLiU"/>
              </a:rPr>
              <a:t>學校</a:t>
            </a:r>
            <a:r>
              <a:rPr sz="4400" b="1" dirty="0">
                <a:latin typeface="標楷體" pitchFamily="65" charset="-120"/>
                <a:ea typeface="標楷體" pitchFamily="65" charset="-120"/>
                <a:cs typeface="MingLiU"/>
              </a:rPr>
              <a:t>教官</a:t>
            </a:r>
            <a:r>
              <a:rPr lang="en-US" altLang="zh-TW" sz="4400" b="1" dirty="0">
                <a:latin typeface="標楷體" pitchFamily="65" charset="-120"/>
                <a:ea typeface="標楷體" pitchFamily="65" charset="-120"/>
                <a:cs typeface="MingLiU"/>
              </a:rPr>
              <a:t>(</a:t>
            </a:r>
            <a:r>
              <a:rPr lang="zh-TW" altLang="en-US" sz="4400" b="1" dirty="0">
                <a:latin typeface="標楷體" pitchFamily="65" charset="-120"/>
                <a:ea typeface="標楷體" pitchFamily="65" charset="-120"/>
                <a:cs typeface="MingLiU"/>
              </a:rPr>
              <a:t>校安人員</a:t>
            </a:r>
            <a:r>
              <a:rPr lang="en-US" altLang="zh-TW" sz="4400" b="1" dirty="0">
                <a:latin typeface="標楷體" pitchFamily="65" charset="-120"/>
                <a:ea typeface="標楷體" pitchFamily="65" charset="-120"/>
                <a:cs typeface="MingLiU"/>
              </a:rPr>
              <a:t>)</a:t>
            </a:r>
            <a:r>
              <a:rPr sz="4400" b="1" spc="-15" dirty="0">
                <a:latin typeface="標楷體" pitchFamily="65" charset="-120"/>
                <a:ea typeface="標楷體" pitchFamily="65" charset="-120"/>
                <a:cs typeface="MingLiU"/>
              </a:rPr>
              <a:t>及</a:t>
            </a:r>
            <a:r>
              <a:rPr lang="zh-TW" altLang="en-US" sz="4400" b="1" dirty="0">
                <a:latin typeface="標楷體" pitchFamily="65" charset="-120"/>
                <a:ea typeface="標楷體" pitchFamily="65" charset="-120"/>
                <a:cs typeface="MingLiU"/>
              </a:rPr>
              <a:t>班級導師</a:t>
            </a:r>
            <a:r>
              <a:rPr sz="4400" b="1" spc="-15" dirty="0">
                <a:latin typeface="標楷體" pitchFamily="65" charset="-120"/>
                <a:ea typeface="標楷體" pitchFamily="65" charset="-120"/>
                <a:cs typeface="MingLiU"/>
              </a:rPr>
              <a:t>會</a:t>
            </a:r>
            <a:r>
              <a:rPr sz="4400" b="1" dirty="0">
                <a:latin typeface="標楷體" pitchFamily="65" charset="-120"/>
                <a:ea typeface="標楷體" pitchFamily="65" charset="-120"/>
                <a:cs typeface="MingLiU"/>
              </a:rPr>
              <a:t>至同學</a:t>
            </a:r>
            <a:r>
              <a:rPr sz="4400" b="1" spc="-15" dirty="0">
                <a:latin typeface="標楷體" pitchFamily="65" charset="-120"/>
                <a:ea typeface="標楷體" pitchFamily="65" charset="-120"/>
                <a:cs typeface="MingLiU"/>
              </a:rPr>
              <a:t>租</a:t>
            </a:r>
            <a:r>
              <a:rPr sz="4400" b="1" dirty="0">
                <a:latin typeface="標楷體" pitchFamily="65" charset="-120"/>
                <a:ea typeface="標楷體" pitchFamily="65" charset="-120"/>
                <a:cs typeface="MingLiU"/>
              </a:rPr>
              <a:t>屋處</a:t>
            </a:r>
            <a:r>
              <a:rPr sz="4400" b="1" spc="-15" dirty="0">
                <a:latin typeface="標楷體" pitchFamily="65" charset="-120"/>
                <a:ea typeface="標楷體" pitchFamily="65" charset="-120"/>
                <a:cs typeface="MingLiU"/>
              </a:rPr>
              <a:t>訪</a:t>
            </a:r>
            <a:r>
              <a:rPr sz="4400" b="1" dirty="0">
                <a:latin typeface="標楷體" pitchFamily="65" charset="-120"/>
                <a:ea typeface="標楷體" pitchFamily="65" charset="-120"/>
                <a:cs typeface="MingLiU"/>
              </a:rPr>
              <a:t>視，</a:t>
            </a:r>
            <a:r>
              <a:rPr sz="4400" b="1" spc="-15" dirty="0">
                <a:latin typeface="標楷體" pitchFamily="65" charset="-120"/>
                <a:ea typeface="標楷體" pitchFamily="65" charset="-120"/>
                <a:cs typeface="MingLiU"/>
              </a:rPr>
              <a:t>關</a:t>
            </a:r>
            <a:r>
              <a:rPr sz="4400" b="1" dirty="0">
                <a:latin typeface="標楷體" pitchFamily="65" charset="-120"/>
                <a:ea typeface="標楷體" pitchFamily="65" charset="-120"/>
                <a:cs typeface="MingLiU"/>
              </a:rPr>
              <a:t>心同</a:t>
            </a:r>
            <a:r>
              <a:rPr sz="4400" b="1" spc="-15" dirty="0">
                <a:latin typeface="標楷體" pitchFamily="65" charset="-120"/>
                <a:ea typeface="標楷體" pitchFamily="65" charset="-120"/>
                <a:cs typeface="MingLiU"/>
              </a:rPr>
              <a:t>學</a:t>
            </a:r>
            <a:r>
              <a:rPr sz="4400" b="1" dirty="0">
                <a:latin typeface="標楷體" pitchFamily="65" charset="-120"/>
                <a:ea typeface="標楷體" pitchFamily="65" charset="-120"/>
                <a:cs typeface="MingLiU"/>
              </a:rPr>
              <a:t>生活</a:t>
            </a:r>
            <a:r>
              <a:rPr sz="4400" b="1" spc="-15" dirty="0">
                <a:latin typeface="標楷體" pitchFamily="65" charset="-120"/>
                <a:ea typeface="標楷體" pitchFamily="65" charset="-120"/>
                <a:cs typeface="MingLiU"/>
              </a:rPr>
              <a:t>適</a:t>
            </a:r>
            <a:r>
              <a:rPr sz="4400" b="1" dirty="0">
                <a:latin typeface="標楷體" pitchFamily="65" charset="-120"/>
                <a:ea typeface="標楷體" pitchFamily="65" charset="-120"/>
                <a:cs typeface="MingLiU"/>
              </a:rPr>
              <a:t>應情形與租</a:t>
            </a:r>
            <a:r>
              <a:rPr sz="4400" b="1" spc="-15" dirty="0">
                <a:latin typeface="標楷體" pitchFamily="65" charset="-120"/>
                <a:ea typeface="標楷體" pitchFamily="65" charset="-120"/>
                <a:cs typeface="MingLiU"/>
              </a:rPr>
              <a:t>屋</a:t>
            </a:r>
            <a:r>
              <a:rPr sz="4400" b="1" dirty="0">
                <a:latin typeface="標楷體" pitchFamily="65" charset="-120"/>
                <a:ea typeface="標楷體" pitchFamily="65" charset="-120"/>
                <a:cs typeface="MingLiU"/>
              </a:rPr>
              <a:t>安全。</a:t>
            </a:r>
            <a:endParaRPr lang="en-US" sz="4400" b="1" dirty="0">
              <a:latin typeface="標楷體" pitchFamily="65" charset="-120"/>
              <a:ea typeface="標楷體" pitchFamily="65" charset="-120"/>
              <a:cs typeface="MingLiU"/>
            </a:endParaRPr>
          </a:p>
          <a:p>
            <a:pPr marL="17145" marR="5080" indent="-5080" algn="just" defTabSz="914400">
              <a:spcBef>
                <a:spcPts val="105"/>
              </a:spcBef>
            </a:pPr>
            <a:r>
              <a:rPr lang="zh-TW" altLang="en-US" sz="4400" b="1" dirty="0">
                <a:solidFill>
                  <a:srgbClr val="C00000"/>
                </a:solidFill>
                <a:latin typeface="標楷體" pitchFamily="65" charset="-120"/>
                <a:ea typeface="標楷體" pitchFamily="65" charset="-120"/>
                <a:cs typeface="Microsoft JhengHei"/>
              </a:rPr>
              <a:t>若同學日後有機會接受訪視，請協助與配合</a:t>
            </a:r>
            <a:endParaRPr lang="en-US" altLang="zh-TW" sz="4400" b="1" dirty="0">
              <a:solidFill>
                <a:srgbClr val="C00000"/>
              </a:solidFill>
              <a:latin typeface="標楷體" pitchFamily="65" charset="-120"/>
              <a:ea typeface="標楷體" pitchFamily="65" charset="-120"/>
              <a:cs typeface="Microsoft JhengHei"/>
            </a:endParaRPr>
          </a:p>
          <a:p>
            <a:pPr marL="17145" marR="5080" indent="-5080" algn="just" defTabSz="914400">
              <a:spcBef>
                <a:spcPts val="105"/>
              </a:spcBef>
            </a:pPr>
            <a:r>
              <a:rPr lang="zh-TW" altLang="en-US" sz="4400" b="1" dirty="0">
                <a:solidFill>
                  <a:srgbClr val="C00000"/>
                </a:solidFill>
                <a:latin typeface="標楷體" pitchFamily="65" charset="-120"/>
                <a:ea typeface="標楷體" pitchFamily="65" charset="-120"/>
                <a:cs typeface="Microsoft JhengHei"/>
              </a:rPr>
              <a:t>，謝謝！</a:t>
            </a:r>
            <a:endParaRPr lang="zh-TW" altLang="en-US" sz="4400" dirty="0">
              <a:solidFill>
                <a:srgbClr val="C00000"/>
              </a:solidFill>
              <a:latin typeface="標楷體" pitchFamily="65" charset="-120"/>
              <a:ea typeface="標楷體" pitchFamily="65" charset="-120"/>
              <a:cs typeface="Microsoft JhengHei"/>
            </a:endParaRPr>
          </a:p>
        </p:txBody>
      </p:sp>
    </p:spTree>
    <p:extLst>
      <p:ext uri="{BB962C8B-B14F-4D97-AF65-F5344CB8AC3E}">
        <p14:creationId xmlns:p14="http://schemas.microsoft.com/office/powerpoint/2010/main" val="273049024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書卷 (水平) 4"/>
          <p:cNvSpPr/>
          <p:nvPr/>
        </p:nvSpPr>
        <p:spPr>
          <a:xfrm>
            <a:off x="1212352" y="1068513"/>
            <a:ext cx="9698804" cy="3246634"/>
          </a:xfrm>
          <a:prstGeom prst="horizontalScroll">
            <a:avLst/>
          </a:prstGeom>
          <a:gradFill>
            <a:gsLst>
              <a:gs pos="100000">
                <a:schemeClr val="accent6">
                  <a:lumMod val="40000"/>
                  <a:lumOff val="60000"/>
                </a:schemeClr>
              </a:gs>
              <a:gs pos="2000">
                <a:schemeClr val="accent6">
                  <a:lumMod val="75000"/>
                  <a:alpha val="2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5400" dirty="0">
                <a:solidFill>
                  <a:schemeClr val="accent1">
                    <a:lumMod val="50000"/>
                  </a:schemeClr>
                </a:solidFill>
                <a:latin typeface="華康特粗楷體(P)" pitchFamily="66" charset="-120"/>
                <a:ea typeface="華康特粗楷體(P)" pitchFamily="66" charset="-120"/>
                <a:cs typeface="PMingLiU"/>
              </a:rPr>
              <a:t>期盼日後同學校外賃居</a:t>
            </a:r>
            <a:endParaRPr lang="en-US" altLang="zh-TW" sz="5400" dirty="0">
              <a:solidFill>
                <a:schemeClr val="accent1">
                  <a:lumMod val="50000"/>
                </a:schemeClr>
              </a:solidFill>
              <a:latin typeface="華康特粗楷體(P)" pitchFamily="66" charset="-120"/>
              <a:ea typeface="華康特粗楷體(P)" pitchFamily="66" charset="-120"/>
              <a:cs typeface="PMingLiU"/>
            </a:endParaRPr>
          </a:p>
          <a:p>
            <a:pPr algn="ctr"/>
            <a:r>
              <a:rPr lang="zh-TW" altLang="en-US" sz="5400" dirty="0">
                <a:solidFill>
                  <a:schemeClr val="accent1">
                    <a:lumMod val="50000"/>
                  </a:schemeClr>
                </a:solidFill>
                <a:latin typeface="華康特粗楷體(P)" pitchFamily="66" charset="-120"/>
                <a:ea typeface="華康特粗楷體(P)" pitchFamily="66" charset="-120"/>
                <a:cs typeface="PMingLiU"/>
              </a:rPr>
              <a:t>都能平安、愉快</a:t>
            </a:r>
            <a:endParaRPr lang="zh-TW" altLang="en-US" sz="3200" dirty="0">
              <a:solidFill>
                <a:schemeClr val="accent1">
                  <a:lumMod val="50000"/>
                </a:schemeClr>
              </a:solidFill>
            </a:endParaRPr>
          </a:p>
        </p:txBody>
      </p:sp>
      <p:pic>
        <p:nvPicPr>
          <p:cNvPr id="6" name="圖片 5"/>
          <p:cNvPicPr>
            <a:picLocks noChangeAspect="1"/>
          </p:cNvPicPr>
          <p:nvPr/>
        </p:nvPicPr>
        <p:blipFill>
          <a:blip r:embed="rId2">
            <a:extLst>
              <a:ext uri="{BEBA8EAE-BF5A-486C-A8C5-ECC9F3942E4B}">
                <a14:imgProps xmlns:a14="http://schemas.microsoft.com/office/drawing/2010/main">
                  <a14:imgLayer r:embed="rId3">
                    <a14:imgEffect>
                      <a14:backgroundRemoval t="9783" b="99457" l="2555" r="98540">
                        <a14:foregroundMark x1="11314" y1="17391" x2="6569" y2="24457"/>
                        <a14:foregroundMark x1="7299" y1="26630" x2="9854" y2="36957"/>
                        <a14:foregroundMark x1="9124" y1="38043" x2="2555" y2="46739"/>
                        <a14:foregroundMark x1="2920" y1="52717" x2="5109" y2="85870"/>
                        <a14:foregroundMark x1="2920" y1="93478" x2="94526" y2="94565"/>
                        <a14:foregroundMark x1="19343" y1="63587" x2="12774" y2="87500"/>
                        <a14:foregroundMark x1="24818" y1="23913" x2="19708" y2="39674"/>
                        <a14:foregroundMark x1="12044" y1="15217" x2="26277" y2="16848"/>
                        <a14:foregroundMark x1="31022" y1="15761" x2="50730" y2="15217"/>
                        <a14:foregroundMark x1="40146" y1="42391" x2="41606" y2="36957"/>
                        <a14:foregroundMark x1="37956" y1="64674" x2="37226" y2="84783"/>
                        <a14:foregroundMark x1="27007" y1="85870" x2="25547" y2="87500"/>
                        <a14:foregroundMark x1="56934" y1="79891" x2="52190" y2="88587"/>
                        <a14:foregroundMark x1="56934" y1="59783" x2="60219" y2="54348"/>
                        <a14:foregroundMark x1="58029" y1="38587" x2="64964" y2="18478"/>
                        <a14:foregroundMark x1="53650" y1="17935" x2="76277" y2="12500"/>
                        <a14:foregroundMark x1="75912" y1="22283" x2="87226" y2="19565"/>
                        <a14:foregroundMark x1="89416" y1="21196" x2="92336" y2="27174"/>
                        <a14:foregroundMark x1="95985" y1="24457" x2="98905" y2="48913"/>
                        <a14:foregroundMark x1="95620" y1="55978" x2="96350" y2="65217"/>
                        <a14:foregroundMark x1="78102" y1="69022" x2="77007" y2="85870"/>
                        <a14:foregroundMark x1="67518" y1="80978" x2="67883" y2="84239"/>
                        <a14:foregroundMark x1="77372" y1="48370" x2="75912" y2="48370"/>
                        <a14:foregroundMark x1="92336" y1="82065" x2="97810" y2="82065"/>
                        <a14:foregroundMark x1="96715" y1="99457" x2="74088" y2="99457"/>
                        <a14:foregroundMark x1="16058" y1="76630" x2="20803" y2="72283"/>
                      </a14:backgroundRemoval>
                    </a14:imgEffect>
                  </a14:imgLayer>
                </a14:imgProps>
              </a:ext>
              <a:ext uri="{28A0092B-C50C-407E-A947-70E740481C1C}">
                <a14:useLocalDpi xmlns:a14="http://schemas.microsoft.com/office/drawing/2010/main" val="0"/>
              </a:ext>
            </a:extLst>
          </a:blip>
          <a:stretch>
            <a:fillRect/>
          </a:stretch>
        </p:blipFill>
        <p:spPr>
          <a:xfrm>
            <a:off x="3092521" y="4280373"/>
            <a:ext cx="4972691" cy="2577627"/>
          </a:xfrm>
          <a:prstGeom prst="rect">
            <a:avLst/>
          </a:prstGeom>
        </p:spPr>
      </p:pic>
    </p:spTree>
    <p:extLst>
      <p:ext uri="{BB962C8B-B14F-4D97-AF65-F5344CB8AC3E}">
        <p14:creationId xmlns:p14="http://schemas.microsoft.com/office/powerpoint/2010/main" val="9592680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826941010"/>
              </p:ext>
            </p:extLst>
          </p:nvPr>
        </p:nvGraphicFramePr>
        <p:xfrm>
          <a:off x="695325" y="485775"/>
          <a:ext cx="10753725" cy="5791200"/>
        </p:xfrm>
        <a:graphic>
          <a:graphicData uri="http://schemas.openxmlformats.org/drawingml/2006/table">
            <a:tbl>
              <a:tblPr/>
              <a:tblGrid>
                <a:gridCol w="911332">
                  <a:extLst>
                    <a:ext uri="{9D8B030D-6E8A-4147-A177-3AD203B41FA5}">
                      <a16:colId xmlns:a16="http://schemas.microsoft.com/office/drawing/2014/main" val="1364006935"/>
                    </a:ext>
                  </a:extLst>
                </a:gridCol>
                <a:gridCol w="2005488">
                  <a:extLst>
                    <a:ext uri="{9D8B030D-6E8A-4147-A177-3AD203B41FA5}">
                      <a16:colId xmlns:a16="http://schemas.microsoft.com/office/drawing/2014/main" val="2054046186"/>
                    </a:ext>
                  </a:extLst>
                </a:gridCol>
                <a:gridCol w="1822462">
                  <a:extLst>
                    <a:ext uri="{9D8B030D-6E8A-4147-A177-3AD203B41FA5}">
                      <a16:colId xmlns:a16="http://schemas.microsoft.com/office/drawing/2014/main" val="2369973555"/>
                    </a:ext>
                  </a:extLst>
                </a:gridCol>
                <a:gridCol w="3098187">
                  <a:extLst>
                    <a:ext uri="{9D8B030D-6E8A-4147-A177-3AD203B41FA5}">
                      <a16:colId xmlns:a16="http://schemas.microsoft.com/office/drawing/2014/main" val="2269917749"/>
                    </a:ext>
                  </a:extLst>
                </a:gridCol>
                <a:gridCol w="2916256">
                  <a:extLst>
                    <a:ext uri="{9D8B030D-6E8A-4147-A177-3AD203B41FA5}">
                      <a16:colId xmlns:a16="http://schemas.microsoft.com/office/drawing/2014/main" val="1999645003"/>
                    </a:ext>
                  </a:extLst>
                </a:gridCol>
              </a:tblGrid>
              <a:tr h="683329">
                <a:tc gridSpan="5">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31750" algn="ct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111</a:t>
                      </a:r>
                      <a:r>
                        <a:rPr kumimoji="1"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學年度第</a:t>
                      </a:r>
                      <a:r>
                        <a:rPr kumimoji="1"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1</a:t>
                      </a:r>
                      <a:r>
                        <a:rPr kumimoji="1"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學期住宿生暨校外賃居生座談會程序表                     </a:t>
                      </a:r>
                    </a:p>
                  </a:txBody>
                  <a:tcPr marL="91484" marR="91484" marT="45723" marB="45723"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11964211"/>
                  </a:ext>
                </a:extLst>
              </a:tr>
              <a:tr h="832404">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kern="1200" cap="none" spc="-200" normalizeH="0" baseline="0" dirty="0">
                          <a:ln>
                            <a:noFill/>
                          </a:ln>
                          <a:solidFill>
                            <a:schemeClr val="tx1"/>
                          </a:solidFill>
                          <a:effectLst/>
                          <a:latin typeface="Times New Roman" pitchFamily="18" charset="0"/>
                          <a:ea typeface="標楷體" pitchFamily="65" charset="-120"/>
                          <a:cs typeface="Times New Roman" pitchFamily="18" charset="0"/>
                        </a:rPr>
                        <a:t>順序</a:t>
                      </a:r>
                    </a:p>
                  </a:txBody>
                  <a:tcPr marL="91484" marR="91484" marT="45723" marB="45723"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kern="1200" cap="none" normalizeH="0" baseline="0" dirty="0">
                          <a:ln>
                            <a:noFill/>
                          </a:ln>
                          <a:solidFill>
                            <a:schemeClr val="tx1"/>
                          </a:solidFill>
                          <a:effectLst/>
                          <a:latin typeface="Times New Roman" pitchFamily="18" charset="0"/>
                          <a:ea typeface="標楷體" pitchFamily="65" charset="-120"/>
                          <a:cs typeface="Times New Roman" pitchFamily="18" charset="0"/>
                        </a:rPr>
                        <a:t>時間</a:t>
                      </a:r>
                    </a:p>
                  </a:txBody>
                  <a:tcPr marL="91484" marR="91484"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kern="1200" cap="none" normalizeH="0" baseline="0" dirty="0">
                          <a:ln>
                            <a:noFill/>
                          </a:ln>
                          <a:solidFill>
                            <a:schemeClr val="tx1"/>
                          </a:solidFill>
                          <a:effectLst/>
                          <a:latin typeface="Times New Roman" pitchFamily="18" charset="0"/>
                          <a:ea typeface="標楷體" pitchFamily="65" charset="-120"/>
                          <a:cs typeface="Times New Roman" pitchFamily="18" charset="0"/>
                        </a:rPr>
                        <a:t>使用時間</a:t>
                      </a:r>
                    </a:p>
                  </a:txBody>
                  <a:tcPr marL="91484" marR="91484"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kern="1200" cap="none" normalizeH="0" baseline="0" dirty="0">
                          <a:ln>
                            <a:noFill/>
                          </a:ln>
                          <a:solidFill>
                            <a:schemeClr val="tx1"/>
                          </a:solidFill>
                          <a:effectLst/>
                          <a:latin typeface="Times New Roman" pitchFamily="18" charset="0"/>
                          <a:ea typeface="標楷體" pitchFamily="65" charset="-120"/>
                          <a:cs typeface="Times New Roman" pitchFamily="18" charset="0"/>
                        </a:rPr>
                        <a:t>程 序 內 容</a:t>
                      </a:r>
                    </a:p>
                  </a:txBody>
                  <a:tcPr marL="91484" marR="91484"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kern="1200" cap="none" normalizeH="0" baseline="0" dirty="0">
                          <a:ln>
                            <a:noFill/>
                          </a:ln>
                          <a:solidFill>
                            <a:schemeClr val="tx1"/>
                          </a:solidFill>
                          <a:effectLst/>
                          <a:latin typeface="Times New Roman" pitchFamily="18" charset="0"/>
                          <a:ea typeface="標楷體" pitchFamily="65" charset="-120"/>
                          <a:cs typeface="Times New Roman" pitchFamily="18" charset="0"/>
                        </a:rPr>
                        <a:t>主持</a:t>
                      </a:r>
                      <a:r>
                        <a:rPr kumimoji="1" lang="en-US" altLang="zh-TW" sz="1600" b="1" i="0" u="none" strike="noStrike" kern="1200" cap="none" normalizeH="0" baseline="0" dirty="0">
                          <a:ln>
                            <a:noFill/>
                          </a:ln>
                          <a:solidFill>
                            <a:schemeClr val="tx1"/>
                          </a:solidFill>
                          <a:effectLst/>
                          <a:latin typeface="Times New Roman" pitchFamily="18" charset="0"/>
                          <a:ea typeface="標楷體" pitchFamily="65" charset="-120"/>
                          <a:cs typeface="Times New Roman" pitchFamily="18" charset="0"/>
                        </a:rPr>
                        <a:t>(</a:t>
                      </a:r>
                      <a:r>
                        <a:rPr kumimoji="1" lang="zh-TW" altLang="en-US" sz="1600" b="1" i="0" u="none" strike="noStrike" kern="1200" cap="none" normalizeH="0" baseline="0" dirty="0">
                          <a:ln>
                            <a:noFill/>
                          </a:ln>
                          <a:solidFill>
                            <a:schemeClr val="tx1"/>
                          </a:solidFill>
                          <a:effectLst/>
                          <a:latin typeface="Times New Roman" pitchFamily="18" charset="0"/>
                          <a:ea typeface="標楷體" pitchFamily="65" charset="-120"/>
                          <a:cs typeface="Times New Roman" pitchFamily="18" charset="0"/>
                        </a:rPr>
                        <a:t>報告</a:t>
                      </a:r>
                      <a:r>
                        <a:rPr kumimoji="1" lang="en-US" altLang="zh-TW" sz="1600" b="1" i="0" u="none" strike="noStrike" kern="1200" cap="none" normalizeH="0" baseline="0" dirty="0">
                          <a:ln>
                            <a:noFill/>
                          </a:ln>
                          <a:solidFill>
                            <a:schemeClr val="tx1"/>
                          </a:solidFill>
                          <a:effectLst/>
                          <a:latin typeface="Times New Roman" pitchFamily="18" charset="0"/>
                          <a:ea typeface="標楷體" pitchFamily="65" charset="-120"/>
                          <a:cs typeface="Times New Roman" pitchFamily="18" charset="0"/>
                        </a:rPr>
                        <a:t>)</a:t>
                      </a:r>
                      <a:r>
                        <a:rPr kumimoji="1" lang="zh-TW" altLang="en-US" sz="1600" b="1" i="0" u="none" strike="noStrike" kern="1200" cap="none" normalizeH="0" baseline="0" dirty="0">
                          <a:ln>
                            <a:noFill/>
                          </a:ln>
                          <a:solidFill>
                            <a:schemeClr val="tx1"/>
                          </a:solidFill>
                          <a:effectLst/>
                          <a:latin typeface="Times New Roman" pitchFamily="18" charset="0"/>
                          <a:ea typeface="標楷體" pitchFamily="65" charset="-120"/>
                          <a:cs typeface="Times New Roman" pitchFamily="18" charset="0"/>
                        </a:rPr>
                        <a:t>人</a:t>
                      </a:r>
                    </a:p>
                  </a:txBody>
                  <a:tcPr marL="91484" marR="91484" marT="45723" marB="45723"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85456180"/>
                  </a:ext>
                </a:extLst>
              </a:tr>
              <a:tr h="450719">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6" marR="17786"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17:40</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a:t>
                      </a: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18:</a:t>
                      </a: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20</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40</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分鐘</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報</a:t>
                      </a: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        </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到</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張翌銨</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助理員</a:t>
                      </a:r>
                    </a:p>
                  </a:txBody>
                  <a:tcPr marL="17780" marR="177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46373020"/>
                  </a:ext>
                </a:extLst>
              </a:tr>
              <a:tr h="441253">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2</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6" marR="17786"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18:</a:t>
                      </a: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20</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a:t>
                      </a: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18:</a:t>
                      </a: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30</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10</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分鐘</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sz="1600" b="1" i="0" u="none" strike="noStrike" kern="1200" cap="none" normalizeH="0" baseline="0">
                          <a:ln>
                            <a:noFill/>
                          </a:ln>
                          <a:solidFill>
                            <a:srgbClr val="0000FF"/>
                          </a:solidFill>
                          <a:effectLst/>
                          <a:latin typeface="Times New Roman" pitchFamily="18" charset="0"/>
                          <a:ea typeface="標楷體" pitchFamily="65" charset="-120"/>
                          <a:cs typeface="Times New Roman" pitchFamily="18" charset="0"/>
                        </a:rPr>
                        <a:t>主席致詞</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蘇</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學務長</a:t>
                      </a:r>
                      <a:r>
                        <a:rPr kumimoji="1" lang="zh-TW" alt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暉凱</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7485718"/>
                  </a:ext>
                </a:extLst>
              </a:tr>
              <a:tr h="854993">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4</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6" marR="17786"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18:3</a:t>
                      </a: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0</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a:t>
                      </a: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19:00</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30</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分鐘</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sz="1600" b="1" i="0" u="none" strike="noStrike" kern="1200" cap="none" normalizeH="0" baseline="0">
                          <a:ln>
                            <a:noFill/>
                          </a:ln>
                          <a:solidFill>
                            <a:srgbClr val="0000FF"/>
                          </a:solidFill>
                          <a:effectLst/>
                          <a:latin typeface="Times New Roman" pitchFamily="18" charset="0"/>
                          <a:ea typeface="標楷體" pitchFamily="65" charset="-120"/>
                          <a:cs typeface="Times New Roman" pitchFamily="18" charset="0"/>
                        </a:rPr>
                        <a:t>校外租屋注意事項說明</a:t>
                      </a:r>
                    </a:p>
                    <a:p>
                      <a:pPr marL="0" marR="0" lvl="0" indent="41275" algn="ctr" defTabSz="914400" rtl="0" eaLnBrk="0" fontAlgn="base" latinLnBrk="0" hangingPunct="0">
                        <a:lnSpc>
                          <a:spcPct val="100000"/>
                        </a:lnSpc>
                        <a:spcBef>
                          <a:spcPct val="0"/>
                        </a:spcBef>
                        <a:spcAft>
                          <a:spcPct val="0"/>
                        </a:spcAft>
                        <a:buClrTx/>
                        <a:buSzTx/>
                        <a:buFontTx/>
                        <a:buNone/>
                        <a:tabLst/>
                      </a:pPr>
                      <a:r>
                        <a:rPr kumimoji="1" lang="zh-TW" sz="1600" b="1" i="0" u="none" strike="noStrike" kern="1200" cap="none" normalizeH="0" baseline="0">
                          <a:ln>
                            <a:noFill/>
                          </a:ln>
                          <a:solidFill>
                            <a:srgbClr val="0000FF"/>
                          </a:solidFill>
                          <a:effectLst/>
                          <a:latin typeface="Times New Roman" pitchFamily="18" charset="0"/>
                          <a:ea typeface="標楷體" pitchFamily="65" charset="-120"/>
                          <a:cs typeface="Times New Roman" pitchFamily="18" charset="0"/>
                        </a:rPr>
                        <a:t>（含問題解答）</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蔣坤庭</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教官</a:t>
                      </a:r>
                    </a:p>
                  </a:txBody>
                  <a:tcPr marL="17780" marR="177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39605289"/>
                  </a:ext>
                </a:extLst>
              </a:tr>
              <a:tr h="777725">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5</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6" marR="17786"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19:00</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a:t>
                      </a: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19:</a:t>
                      </a: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50</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50</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分鐘</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sz="1600" b="1" i="0" u="none" strike="noStrike" kern="1200" cap="none" normalizeH="0" baseline="0">
                          <a:ln>
                            <a:noFill/>
                          </a:ln>
                          <a:solidFill>
                            <a:srgbClr val="0000FF"/>
                          </a:solidFill>
                          <a:effectLst/>
                          <a:latin typeface="Times New Roman" pitchFamily="18" charset="0"/>
                          <a:ea typeface="標楷體" pitchFamily="65" charset="-120"/>
                          <a:cs typeface="Times New Roman" pitchFamily="18" charset="0"/>
                        </a:rPr>
                        <a:t>業務報告</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張翌銨</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a:t>
                      </a:r>
                      <a:r>
                        <a:rPr kumimoji="1" lang="zh-TW" alt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林攸靜</a:t>
                      </a:r>
                      <a:endPar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p>
                      <a:pPr marL="0" marR="0" lvl="0" indent="41275"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陳怡慧</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、陳顗宇</a:t>
                      </a:r>
                    </a:p>
                  </a:txBody>
                  <a:tcPr marL="17780" marR="177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7997699"/>
                  </a:ext>
                </a:extLst>
              </a:tr>
              <a:tr h="777725">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6</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6" marR="17786"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19:</a:t>
                      </a: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50</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a:t>
                      </a: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2</a:t>
                      </a: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0</a:t>
                      </a: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a:t>
                      </a: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50</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60</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分鐘</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sz="1600" b="1" i="0" u="none" strike="noStrike" kern="1200" cap="none" normalizeH="0" baseline="0">
                          <a:ln>
                            <a:noFill/>
                          </a:ln>
                          <a:solidFill>
                            <a:srgbClr val="0000FF"/>
                          </a:solidFill>
                          <a:effectLst/>
                          <a:latin typeface="Times New Roman" pitchFamily="18" charset="0"/>
                          <a:ea typeface="標楷體" pitchFamily="65" charset="-120"/>
                          <a:cs typeface="Times New Roman" pitchFamily="18" charset="0"/>
                        </a:rPr>
                        <a:t>住宿生綜合座談</a:t>
                      </a:r>
                    </a:p>
                    <a:p>
                      <a:pPr marL="0" marR="0" lvl="0" indent="41275" algn="ctr" defTabSz="914400" rtl="0" eaLnBrk="0" fontAlgn="base" latinLnBrk="0" hangingPunct="0">
                        <a:lnSpc>
                          <a:spcPct val="100000"/>
                        </a:lnSpc>
                        <a:spcBef>
                          <a:spcPct val="0"/>
                        </a:spcBef>
                        <a:spcAft>
                          <a:spcPct val="0"/>
                        </a:spcAft>
                        <a:buClrTx/>
                        <a:buSzTx/>
                        <a:buFontTx/>
                        <a:buNone/>
                        <a:tabLst/>
                      </a:pPr>
                      <a:r>
                        <a:rPr kumimoji="1" lang="zh-TW" sz="1600" b="1" i="0" u="none" strike="noStrike" kern="1200" cap="none" normalizeH="0" baseline="0">
                          <a:ln>
                            <a:noFill/>
                          </a:ln>
                          <a:solidFill>
                            <a:srgbClr val="0000FF"/>
                          </a:solidFill>
                          <a:effectLst/>
                          <a:latin typeface="Times New Roman" pitchFamily="18" charset="0"/>
                          <a:ea typeface="標楷體" pitchFamily="65" charset="-120"/>
                          <a:cs typeface="Times New Roman" pitchFamily="18" charset="0"/>
                        </a:rPr>
                        <a:t>（含書面問題解答）</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全體行政同仁</a:t>
                      </a:r>
                    </a:p>
                  </a:txBody>
                  <a:tcPr marL="17780" marR="177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87219033"/>
                  </a:ext>
                </a:extLst>
              </a:tr>
              <a:tr h="545557">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7</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6" marR="17786"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20:</a:t>
                      </a: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50</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a:t>
                      </a: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2</a:t>
                      </a: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a:t>
                      </a: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a:t>
                      </a: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00</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10</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分鐘</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主席結論</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alt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蘇</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學務長</a:t>
                      </a:r>
                      <a:r>
                        <a:rPr kumimoji="1" lang="zh-TW" alt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暉凱</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20412437"/>
                  </a:ext>
                </a:extLst>
              </a:tr>
              <a:tr h="427495">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8</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6" marR="17786"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   2</a:t>
                      </a: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1</a:t>
                      </a: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a:t>
                      </a:r>
                      <a:r>
                        <a:rPr kumimoji="1" lang="en-US" alt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00</a:t>
                      </a: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 </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散</a:t>
                      </a: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  </a:t>
                      </a:r>
                      <a:r>
                        <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會</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09585" rtl="0" eaLnBrk="1" latinLnBrk="0" hangingPunct="1">
                        <a:defRPr sz="2400" kern="1200">
                          <a:solidFill>
                            <a:schemeClr val="tx1"/>
                          </a:solidFill>
                          <a:latin typeface="Arial Unicode MS"/>
                          <a:ea typeface="黑体"/>
                        </a:defRPr>
                      </a:lvl1pPr>
                      <a:lvl2pPr marL="609585" algn="l" defTabSz="609585" rtl="0" eaLnBrk="1" latinLnBrk="0" hangingPunct="1">
                        <a:defRPr sz="2400" kern="1200">
                          <a:solidFill>
                            <a:schemeClr val="tx1"/>
                          </a:solidFill>
                          <a:latin typeface="Arial Unicode MS"/>
                          <a:ea typeface="黑体"/>
                        </a:defRPr>
                      </a:lvl2pPr>
                      <a:lvl3pPr marL="1219170" algn="l" defTabSz="609585" rtl="0" eaLnBrk="1" latinLnBrk="0" hangingPunct="1">
                        <a:defRPr sz="2400" kern="1200">
                          <a:solidFill>
                            <a:schemeClr val="tx1"/>
                          </a:solidFill>
                          <a:latin typeface="Arial Unicode MS"/>
                          <a:ea typeface="黑体"/>
                        </a:defRPr>
                      </a:lvl3pPr>
                      <a:lvl4pPr marL="1828754" algn="l" defTabSz="609585" rtl="0" eaLnBrk="1" latinLnBrk="0" hangingPunct="1">
                        <a:defRPr sz="2400" kern="1200">
                          <a:solidFill>
                            <a:schemeClr val="tx1"/>
                          </a:solidFill>
                          <a:latin typeface="Arial Unicode MS"/>
                          <a:ea typeface="黑体"/>
                        </a:defRPr>
                      </a:lvl4pPr>
                      <a:lvl5pPr marL="2438339" algn="l" defTabSz="609585" rtl="0" eaLnBrk="1" latinLnBrk="0" hangingPunct="1">
                        <a:defRPr sz="2400" kern="1200">
                          <a:solidFill>
                            <a:schemeClr val="tx1"/>
                          </a:solidFill>
                          <a:latin typeface="Arial Unicode MS"/>
                          <a:ea typeface="黑体"/>
                        </a:defRPr>
                      </a:lvl5pPr>
                      <a:lvl6pPr marL="3047924" algn="l" defTabSz="609585" rtl="0" eaLnBrk="1" latinLnBrk="0" hangingPunct="1">
                        <a:defRPr sz="2400" kern="1200">
                          <a:solidFill>
                            <a:schemeClr val="tx1"/>
                          </a:solidFill>
                          <a:latin typeface="Arial Unicode MS"/>
                          <a:ea typeface="黑体"/>
                        </a:defRPr>
                      </a:lvl6pPr>
                      <a:lvl7pPr marL="3657509" algn="l" defTabSz="609585" rtl="0" eaLnBrk="1" latinLnBrk="0" hangingPunct="1">
                        <a:defRPr sz="2400" kern="1200">
                          <a:solidFill>
                            <a:schemeClr val="tx1"/>
                          </a:solidFill>
                          <a:latin typeface="Arial Unicode MS"/>
                          <a:ea typeface="黑体"/>
                        </a:defRPr>
                      </a:lvl7pPr>
                      <a:lvl8pPr marL="4267093" algn="l" defTabSz="609585" rtl="0" eaLnBrk="1" latinLnBrk="0" hangingPunct="1">
                        <a:defRPr sz="2400" kern="1200">
                          <a:solidFill>
                            <a:schemeClr val="tx1"/>
                          </a:solidFill>
                          <a:latin typeface="Arial Unicode MS"/>
                          <a:ea typeface="黑体"/>
                        </a:defRPr>
                      </a:lvl8pPr>
                      <a:lvl9pPr marL="4876678" algn="l" defTabSz="609585" rtl="0" eaLnBrk="1" latinLnBrk="0" hangingPunct="1">
                        <a:defRPr sz="2400" kern="1200">
                          <a:solidFill>
                            <a:schemeClr val="tx1"/>
                          </a:solidFill>
                          <a:latin typeface="Arial Unicode MS"/>
                          <a:ea typeface="黑体"/>
                        </a:defRPr>
                      </a:lvl9pPr>
                    </a:lstStyle>
                    <a:p>
                      <a:pPr marL="0" marR="0" lvl="0" indent="41275" algn="ctr" defTabSz="914400" rtl="0" eaLnBrk="0" fontAlgn="base" latinLnBrk="0" hangingPunct="0">
                        <a:lnSpc>
                          <a:spcPct val="100000"/>
                        </a:lnSpc>
                        <a:spcBef>
                          <a:spcPct val="0"/>
                        </a:spcBef>
                        <a:spcAft>
                          <a:spcPct val="0"/>
                        </a:spcAft>
                        <a:buClrTx/>
                        <a:buSzTx/>
                        <a:buFontTx/>
                        <a:buNone/>
                        <a:tabLst/>
                      </a:pPr>
                      <a:r>
                        <a:rPr kumimoji="1" lang="en-US"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 </a:t>
                      </a:r>
                      <a:endParaRPr kumimoji="1" lang="zh-TW" sz="16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77392266"/>
                  </a:ext>
                </a:extLst>
              </a:tr>
            </a:tbl>
          </a:graphicData>
        </a:graphic>
      </p:graphicFrame>
    </p:spTree>
    <p:extLst>
      <p:ext uri="{BB962C8B-B14F-4D97-AF65-F5344CB8AC3E}">
        <p14:creationId xmlns:p14="http://schemas.microsoft.com/office/powerpoint/2010/main" val="77964030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0"/>
            <a:ext cx="6809822" cy="3688400"/>
          </a:xfrm>
          <a:prstGeom prst="rect">
            <a:avLst/>
          </a:prstGeom>
        </p:spPr>
      </p:pic>
      <p:sp>
        <p:nvSpPr>
          <p:cNvPr id="3" name="Rectangle 11"/>
          <p:cNvSpPr>
            <a:spLocks noChangeArrowheads="1"/>
          </p:cNvSpPr>
          <p:nvPr/>
        </p:nvSpPr>
        <p:spPr bwMode="gray">
          <a:xfrm>
            <a:off x="2563388" y="2122748"/>
            <a:ext cx="6858013" cy="2431435"/>
          </a:xfrm>
          <a:prstGeom prst="rect">
            <a:avLst/>
          </a:prstGeom>
          <a:noFill/>
          <a:ln>
            <a:noFill/>
          </a:ln>
          <a:extLst/>
        </p:spPr>
        <p:txBody>
          <a:bodyPr wrap="square">
            <a:spAutoFit/>
          </a:bodyPr>
          <a:lstStyle/>
          <a:p>
            <a:pPr defTabSz="914400"/>
            <a:r>
              <a:rPr lang="zh-TW" altLang="en-US" sz="6600" b="1" dirty="0">
                <a:solidFill>
                  <a:schemeClr val="accent1">
                    <a:lumMod val="50000"/>
                  </a:schemeClr>
                </a:solidFill>
                <a:latin typeface="華康行楷體W5(P)" pitchFamily="66" charset="-120"/>
                <a:ea typeface="華康行楷體W5(P)" pitchFamily="66" charset="-120"/>
              </a:rPr>
              <a:t>宿舍業務報告</a:t>
            </a:r>
            <a:endParaRPr lang="en-US" altLang="zh-TW" sz="6600" b="1" dirty="0">
              <a:solidFill>
                <a:schemeClr val="accent1">
                  <a:lumMod val="50000"/>
                </a:schemeClr>
              </a:solidFill>
              <a:latin typeface="華康行楷體W5(P)" pitchFamily="66" charset="-120"/>
              <a:ea typeface="華康行楷體W5(P)" pitchFamily="66" charset="-120"/>
            </a:endParaRPr>
          </a:p>
          <a:p>
            <a:pPr defTabSz="914400"/>
            <a:r>
              <a:rPr lang="zh-TW" altLang="en-US" sz="6600" b="1" dirty="0">
                <a:solidFill>
                  <a:schemeClr val="accent1">
                    <a:lumMod val="50000"/>
                  </a:schemeClr>
                </a:solidFill>
                <a:latin typeface="華康行楷體W5(P)" pitchFamily="66" charset="-120"/>
                <a:ea typeface="華康行楷體W5(P)" pitchFamily="66" charset="-120"/>
              </a:rPr>
              <a:t>     （含問題解答）</a:t>
            </a:r>
          </a:p>
          <a:p>
            <a:pPr defTabSz="914400"/>
            <a:endParaRPr lang="zh-TW" altLang="en-US" sz="2000" b="1" dirty="0">
              <a:solidFill>
                <a:srgbClr val="778495"/>
              </a:solidFill>
              <a:latin typeface="方正兰亭中黑_GBK" pitchFamily="2" charset="-122"/>
              <a:ea typeface="方正兰亭中黑_GBK" pitchFamily="2" charset="-122"/>
            </a:endParaRPr>
          </a:p>
        </p:txBody>
      </p:sp>
    </p:spTree>
    <p:extLst>
      <p:ext uri="{BB962C8B-B14F-4D97-AF65-F5344CB8AC3E}">
        <p14:creationId xmlns:p14="http://schemas.microsoft.com/office/powerpoint/2010/main" val="4088146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14287" y="15875"/>
            <a:ext cx="4208391" cy="769441"/>
          </a:xfrm>
          <a:prstGeom prst="rect">
            <a:avLst/>
          </a:prstGeom>
          <a:noFill/>
          <a:ln>
            <a:noFill/>
          </a:ln>
          <a:extLst/>
        </p:spPr>
        <p:txBody>
          <a:bodyPr wrap="square">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4400" b="1" i="0" u="none" strike="noStrike" kern="0" cap="none" spc="0" normalizeH="0" baseline="0" noProof="0" dirty="0">
                <a:ln>
                  <a:noFill/>
                </a:ln>
                <a:solidFill>
                  <a:schemeClr val="tx2">
                    <a:lumMod val="75000"/>
                  </a:schemeClr>
                </a:solidFill>
                <a:effectLst>
                  <a:outerShdw blurRad="38100" dist="38100" dir="2700000" algn="tl">
                    <a:srgbClr val="C0C0C0"/>
                  </a:outerShdw>
                </a:effectLst>
                <a:uLnTx/>
                <a:uFillTx/>
                <a:latin typeface="Times New Roman" pitchFamily="18" charset="0"/>
                <a:ea typeface="標楷體" pitchFamily="65" charset="-120"/>
                <a:cs typeface="Times New Roman" pitchFamily="18" charset="0"/>
              </a:rPr>
              <a:t>宿舍業務</a:t>
            </a:r>
            <a:r>
              <a:rPr kumimoji="0" lang="zh-TW" altLang="en-US" sz="4400" b="1" i="0" u="none" strike="noStrike" kern="0" cap="none" spc="0" normalizeH="0" baseline="0" noProof="0" dirty="0">
                <a:ln>
                  <a:noFill/>
                </a:ln>
                <a:solidFill>
                  <a:schemeClr val="tx2">
                    <a:lumMod val="75000"/>
                  </a:schemeClr>
                </a:solidFill>
                <a:effectLst>
                  <a:outerShdw blurRad="38100" dist="38100" dir="2700000" algn="tl">
                    <a:srgbClr val="C0C0C0"/>
                  </a:outerShdw>
                </a:effectLst>
                <a:uLnTx/>
                <a:uFillTx/>
                <a:ea typeface="標楷體" pitchFamily="65" charset="-120"/>
                <a:cs typeface="Times New Roman" pitchFamily="18" charset="0"/>
              </a:rPr>
              <a:t>報告</a:t>
            </a:r>
            <a:endParaRPr kumimoji="0" lang="zh-TW" altLang="en-US" sz="3200" b="1" i="0" u="none" strike="noStrike" kern="0" cap="none" spc="0" normalizeH="0" baseline="0" noProof="0" dirty="0">
              <a:ln>
                <a:noFill/>
              </a:ln>
              <a:solidFill>
                <a:schemeClr val="tx2">
                  <a:lumMod val="75000"/>
                </a:schemeClr>
              </a:solidFill>
              <a:effectLst/>
              <a:uLnTx/>
              <a:uFillTx/>
              <a:latin typeface="標楷體" pitchFamily="65" charset="-120"/>
              <a:ea typeface="標楷體" pitchFamily="65" charset="-120"/>
              <a:cs typeface="Times New Roman" pitchFamily="18" charset="0"/>
            </a:endParaRPr>
          </a:p>
        </p:txBody>
      </p:sp>
      <p:sp>
        <p:nvSpPr>
          <p:cNvPr id="3" name="文字方塊 3"/>
          <p:cNvSpPr txBox="1">
            <a:spLocks noChangeArrowheads="1"/>
          </p:cNvSpPr>
          <p:nvPr/>
        </p:nvSpPr>
        <p:spPr bwMode="auto">
          <a:xfrm>
            <a:off x="507926" y="785316"/>
            <a:ext cx="11438012" cy="549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defTabSz="914400">
              <a:lnSpc>
                <a:spcPts val="4000"/>
              </a:lnSpc>
              <a:spcBef>
                <a:spcPts val="100"/>
              </a:spcBef>
              <a:spcAft>
                <a:spcPts val="600"/>
              </a:spcAft>
            </a:pPr>
            <a:r>
              <a:rPr lang="zh-TW" altLang="en-US" sz="4400" b="1" dirty="0">
                <a:solidFill>
                  <a:schemeClr val="accent6">
                    <a:lumMod val="50000"/>
                  </a:schemeClr>
                </a:solidFill>
                <a:latin typeface="Times New Roman" pitchFamily="18" charset="0"/>
                <a:ea typeface="標楷體" pitchFamily="65" charset="-120"/>
                <a:cs typeface="Times New Roman" pitchFamily="18" charset="0"/>
              </a:rPr>
              <a:t>一、宿舍管理業務： </a:t>
            </a:r>
            <a:endParaRPr lang="en-US" altLang="zh-TW" sz="4400" b="1" dirty="0">
              <a:solidFill>
                <a:schemeClr val="accent6">
                  <a:lumMod val="50000"/>
                </a:schemeClr>
              </a:solidFill>
              <a:latin typeface="Times New Roman" pitchFamily="18" charset="0"/>
              <a:ea typeface="標楷體" pitchFamily="65" charset="-120"/>
              <a:cs typeface="Times New Roman" pitchFamily="18" charset="0"/>
            </a:endParaRPr>
          </a:p>
          <a:p>
            <a:pPr defTabSz="914400">
              <a:lnSpc>
                <a:spcPts val="4000"/>
              </a:lnSpc>
              <a:spcBef>
                <a:spcPts val="100"/>
              </a:spcBef>
              <a:spcAft>
                <a:spcPts val="100"/>
              </a:spcAft>
            </a:pPr>
            <a:r>
              <a:rPr lang="en-US" altLang="zh-TW" sz="3200" b="1" dirty="0">
                <a:solidFill>
                  <a:srgbClr val="000000"/>
                </a:solidFill>
                <a:latin typeface="Times New Roman" pitchFamily="18" charset="0"/>
                <a:ea typeface="標楷體" pitchFamily="65" charset="-120"/>
                <a:cs typeface="Times New Roman" pitchFamily="18" charset="0"/>
              </a:rPr>
              <a:t>1</a:t>
            </a:r>
            <a:r>
              <a:rPr lang="zh-TW" altLang="en-US" sz="3200" b="1" dirty="0">
                <a:solidFill>
                  <a:srgbClr val="000000"/>
                </a:solidFill>
                <a:latin typeface="Times New Roman" pitchFamily="18" charset="0"/>
                <a:ea typeface="標楷體" pitchFamily="65" charset="-120"/>
                <a:cs typeface="Times New Roman" pitchFamily="18" charset="0"/>
              </a:rPr>
              <a:t>、</a:t>
            </a:r>
            <a:r>
              <a:rPr lang="en-US" altLang="zh-TW" sz="3200" b="1" dirty="0">
                <a:solidFill>
                  <a:srgbClr val="000000"/>
                </a:solidFill>
                <a:latin typeface="Times New Roman" pitchFamily="18" charset="0"/>
                <a:ea typeface="標楷體" pitchFamily="65" charset="-120"/>
                <a:cs typeface="Times New Roman" pitchFamily="18" charset="0"/>
              </a:rPr>
              <a:t>111</a:t>
            </a:r>
            <a:r>
              <a:rPr lang="zh-TW" altLang="en-US" sz="3200" b="1" dirty="0">
                <a:solidFill>
                  <a:srgbClr val="000000"/>
                </a:solidFill>
                <a:latin typeface="Times New Roman" pitchFamily="18" charset="0"/>
                <a:ea typeface="標楷體" pitchFamily="65" charset="-120"/>
                <a:cs typeface="Times New Roman" pitchFamily="18" charset="0"/>
              </a:rPr>
              <a:t>年</a:t>
            </a:r>
            <a:r>
              <a:rPr lang="en-US" altLang="zh-TW" sz="3200" b="1" dirty="0">
                <a:solidFill>
                  <a:srgbClr val="000000"/>
                </a:solidFill>
                <a:latin typeface="Times New Roman" pitchFamily="18" charset="0"/>
                <a:ea typeface="標楷體" pitchFamily="65" charset="-120"/>
                <a:cs typeface="Times New Roman" pitchFamily="18" charset="0"/>
              </a:rPr>
              <a:t>8</a:t>
            </a:r>
            <a:r>
              <a:rPr lang="zh-TW" altLang="en-US" sz="3200" b="1" dirty="0">
                <a:solidFill>
                  <a:srgbClr val="000000"/>
                </a:solidFill>
                <a:latin typeface="Times New Roman" pitchFamily="18" charset="0"/>
                <a:ea typeface="標楷體" pitchFamily="65" charset="-120"/>
                <a:cs typeface="Times New Roman" pitchFamily="18" charset="0"/>
              </a:rPr>
              <a:t>月</a:t>
            </a:r>
            <a:r>
              <a:rPr lang="en-US" altLang="zh-TW" sz="3200" b="1" dirty="0">
                <a:solidFill>
                  <a:srgbClr val="000000"/>
                </a:solidFill>
                <a:latin typeface="Times New Roman" pitchFamily="18" charset="0"/>
                <a:ea typeface="標楷體" pitchFamily="65" charset="-120"/>
                <a:cs typeface="Times New Roman" pitchFamily="18" charset="0"/>
              </a:rPr>
              <a:t>13</a:t>
            </a:r>
            <a:r>
              <a:rPr lang="zh-TW" altLang="en-US" sz="3200" b="1" dirty="0">
                <a:solidFill>
                  <a:srgbClr val="000000"/>
                </a:solidFill>
                <a:latin typeface="Times New Roman" pitchFamily="18" charset="0"/>
                <a:ea typeface="標楷體" pitchFamily="65" charset="-120"/>
                <a:cs typeface="Times New Roman" pitchFamily="18" charset="0"/>
              </a:rPr>
              <a:t>日</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六</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辦理「學生宿舍參觀暨校外租屋博覽會」。</a:t>
            </a:r>
            <a:endParaRPr lang="en-US" altLang="zh-TW" sz="3200" b="1" dirty="0">
              <a:solidFill>
                <a:srgbClr val="000000"/>
              </a:solidFill>
              <a:latin typeface="Times New Roman" pitchFamily="18" charset="0"/>
              <a:ea typeface="標楷體" pitchFamily="65" charset="-120"/>
              <a:cs typeface="Times New Roman" pitchFamily="18" charset="0"/>
            </a:endParaRPr>
          </a:p>
          <a:p>
            <a:pPr defTabSz="914400">
              <a:lnSpc>
                <a:spcPts val="4000"/>
              </a:lnSpc>
              <a:spcBef>
                <a:spcPts val="100"/>
              </a:spcBef>
              <a:spcAft>
                <a:spcPts val="100"/>
              </a:spcAft>
            </a:pPr>
            <a:r>
              <a:rPr lang="en-US" altLang="zh-TW" sz="3200" b="1" dirty="0">
                <a:solidFill>
                  <a:srgbClr val="000000"/>
                </a:solidFill>
                <a:latin typeface="Times New Roman" pitchFamily="18" charset="0"/>
                <a:ea typeface="標楷體" pitchFamily="65" charset="-120"/>
                <a:cs typeface="Times New Roman" pitchFamily="18" charset="0"/>
              </a:rPr>
              <a:t>2</a:t>
            </a:r>
            <a:r>
              <a:rPr lang="zh-TW" altLang="en-US" sz="3200" b="1" dirty="0">
                <a:solidFill>
                  <a:srgbClr val="000000"/>
                </a:solidFill>
                <a:latin typeface="Times New Roman" pitchFamily="18" charset="0"/>
                <a:ea typeface="標楷體" pitchFamily="65" charset="-120"/>
                <a:cs typeface="Times New Roman" pitchFamily="18" charset="0"/>
              </a:rPr>
              <a:t>、</a:t>
            </a:r>
            <a:r>
              <a:rPr lang="en-US" altLang="zh-TW" sz="3200" b="1" dirty="0">
                <a:solidFill>
                  <a:srgbClr val="000000"/>
                </a:solidFill>
                <a:latin typeface="Times New Roman" pitchFamily="18" charset="0"/>
                <a:ea typeface="標楷體" pitchFamily="65" charset="-120"/>
                <a:cs typeface="Times New Roman" pitchFamily="18" charset="0"/>
              </a:rPr>
              <a:t>111</a:t>
            </a:r>
            <a:r>
              <a:rPr lang="zh-TW" altLang="en-US" sz="3200" b="1" dirty="0">
                <a:solidFill>
                  <a:srgbClr val="000000"/>
                </a:solidFill>
                <a:latin typeface="Times New Roman" pitchFamily="18" charset="0"/>
                <a:ea typeface="標楷體" pitchFamily="65" charset="-120"/>
                <a:cs typeface="Times New Roman" pitchFamily="18" charset="0"/>
              </a:rPr>
              <a:t>年</a:t>
            </a:r>
            <a:r>
              <a:rPr lang="en-US" altLang="zh-TW" sz="3200" b="1" dirty="0">
                <a:solidFill>
                  <a:srgbClr val="000000"/>
                </a:solidFill>
                <a:latin typeface="Times New Roman" pitchFamily="18" charset="0"/>
                <a:ea typeface="標楷體" pitchFamily="65" charset="-120"/>
                <a:cs typeface="Times New Roman" pitchFamily="18" charset="0"/>
              </a:rPr>
              <a:t>8</a:t>
            </a:r>
            <a:r>
              <a:rPr lang="zh-TW" altLang="en-US" sz="3200" b="1" dirty="0">
                <a:solidFill>
                  <a:srgbClr val="000000"/>
                </a:solidFill>
                <a:latin typeface="Times New Roman" pitchFamily="18" charset="0"/>
                <a:ea typeface="標楷體" pitchFamily="65" charset="-120"/>
                <a:cs typeface="Times New Roman" pitchFamily="18" charset="0"/>
              </a:rPr>
              <a:t>月</a:t>
            </a:r>
            <a:r>
              <a:rPr lang="en-US" altLang="zh-TW" sz="3200" b="1" dirty="0">
                <a:solidFill>
                  <a:srgbClr val="000000"/>
                </a:solidFill>
                <a:latin typeface="Times New Roman" pitchFamily="18" charset="0"/>
                <a:ea typeface="標楷體" pitchFamily="65" charset="-120"/>
                <a:cs typeface="Times New Roman" pitchFamily="18" charset="0"/>
              </a:rPr>
              <a:t>22~24</a:t>
            </a:r>
            <a:r>
              <a:rPr lang="zh-TW" altLang="en-US" sz="3200" b="1" dirty="0">
                <a:solidFill>
                  <a:srgbClr val="000000"/>
                </a:solidFill>
                <a:latin typeface="Times New Roman" pitchFamily="18" charset="0"/>
                <a:ea typeface="標楷體" pitchFamily="65" charset="-120"/>
                <a:cs typeface="Times New Roman" pitchFamily="18" charset="0"/>
              </a:rPr>
              <a:t>日</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一、二、三</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辦理學生宿舍自治會幹部訓練。</a:t>
            </a:r>
          </a:p>
          <a:p>
            <a:pPr defTabSz="914400">
              <a:lnSpc>
                <a:spcPts val="4000"/>
              </a:lnSpc>
              <a:spcBef>
                <a:spcPts val="100"/>
              </a:spcBef>
              <a:spcAft>
                <a:spcPts val="100"/>
              </a:spcAft>
            </a:pPr>
            <a:r>
              <a:rPr lang="en-US" altLang="zh-TW" sz="3200" b="1" dirty="0">
                <a:solidFill>
                  <a:srgbClr val="000000"/>
                </a:solidFill>
                <a:latin typeface="Times New Roman" pitchFamily="18" charset="0"/>
                <a:ea typeface="標楷體" pitchFamily="65" charset="-120"/>
                <a:cs typeface="Times New Roman" pitchFamily="18" charset="0"/>
              </a:rPr>
              <a:t>3</a:t>
            </a:r>
            <a:r>
              <a:rPr lang="zh-TW" altLang="en-US" sz="3200" b="1" dirty="0">
                <a:solidFill>
                  <a:srgbClr val="000000"/>
                </a:solidFill>
                <a:latin typeface="Times New Roman" pitchFamily="18" charset="0"/>
                <a:ea typeface="標楷體" pitchFamily="65" charset="-120"/>
                <a:cs typeface="Times New Roman" pitchFamily="18" charset="0"/>
              </a:rPr>
              <a:t>、</a:t>
            </a:r>
            <a:r>
              <a:rPr lang="en-US" altLang="zh-TW" sz="3200" b="1" dirty="0">
                <a:solidFill>
                  <a:srgbClr val="000000"/>
                </a:solidFill>
                <a:latin typeface="Times New Roman" pitchFamily="18" charset="0"/>
                <a:ea typeface="標楷體" pitchFamily="65" charset="-120"/>
                <a:cs typeface="Times New Roman" pitchFamily="18" charset="0"/>
              </a:rPr>
              <a:t>111</a:t>
            </a:r>
            <a:r>
              <a:rPr lang="zh-TW" altLang="en-US" sz="3200" b="1" dirty="0">
                <a:solidFill>
                  <a:srgbClr val="000000"/>
                </a:solidFill>
                <a:latin typeface="Times New Roman" pitchFamily="18" charset="0"/>
                <a:ea typeface="標楷體" pitchFamily="65" charset="-120"/>
                <a:cs typeface="Times New Roman" pitchFamily="18" charset="0"/>
              </a:rPr>
              <a:t>年</a:t>
            </a:r>
            <a:r>
              <a:rPr lang="en-US" altLang="zh-TW" sz="3200" b="1" dirty="0">
                <a:solidFill>
                  <a:srgbClr val="000000"/>
                </a:solidFill>
                <a:latin typeface="Times New Roman" pitchFamily="18" charset="0"/>
                <a:ea typeface="標楷體" pitchFamily="65" charset="-120"/>
                <a:cs typeface="Times New Roman" pitchFamily="18" charset="0"/>
              </a:rPr>
              <a:t>8</a:t>
            </a:r>
            <a:r>
              <a:rPr lang="zh-TW" altLang="en-US" sz="3200" b="1" dirty="0">
                <a:solidFill>
                  <a:srgbClr val="000000"/>
                </a:solidFill>
                <a:latin typeface="Times New Roman" pitchFamily="18" charset="0"/>
                <a:ea typeface="標楷體" pitchFamily="65" charset="-120"/>
                <a:cs typeface="Times New Roman" pitchFamily="18" charset="0"/>
              </a:rPr>
              <a:t>月</a:t>
            </a:r>
            <a:r>
              <a:rPr lang="en-US" altLang="zh-TW" sz="3200" b="1" dirty="0">
                <a:solidFill>
                  <a:srgbClr val="000000"/>
                </a:solidFill>
                <a:latin typeface="Times New Roman" pitchFamily="18" charset="0"/>
                <a:ea typeface="標楷體" pitchFamily="65" charset="-120"/>
                <a:cs typeface="Times New Roman" pitchFamily="18" charset="0"/>
              </a:rPr>
              <a:t>26~28</a:t>
            </a:r>
            <a:r>
              <a:rPr lang="zh-TW" altLang="en-US" sz="3200" b="1" dirty="0">
                <a:solidFill>
                  <a:srgbClr val="000000"/>
                </a:solidFill>
                <a:latin typeface="Times New Roman" pitchFamily="18" charset="0"/>
                <a:ea typeface="標楷體" pitchFamily="65" charset="-120"/>
                <a:cs typeface="Times New Roman" pitchFamily="18" charset="0"/>
              </a:rPr>
              <a:t>日</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五、六、日</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辦理學生進住服務相關事宜。</a:t>
            </a:r>
            <a:endParaRPr lang="en-US" altLang="zh-TW" sz="3200" b="1" dirty="0">
              <a:solidFill>
                <a:srgbClr val="000000"/>
              </a:solidFill>
              <a:latin typeface="Times New Roman" pitchFamily="18" charset="0"/>
              <a:ea typeface="標楷體" pitchFamily="65" charset="-120"/>
              <a:cs typeface="Times New Roman" pitchFamily="18" charset="0"/>
            </a:endParaRPr>
          </a:p>
          <a:p>
            <a:pPr defTabSz="914400">
              <a:lnSpc>
                <a:spcPts val="4000"/>
              </a:lnSpc>
              <a:spcBef>
                <a:spcPts val="100"/>
              </a:spcBef>
              <a:spcAft>
                <a:spcPts val="100"/>
              </a:spcAft>
            </a:pPr>
            <a:r>
              <a:rPr lang="en-US" altLang="zh-TW" sz="3200" b="1" dirty="0">
                <a:solidFill>
                  <a:srgbClr val="000000"/>
                </a:solidFill>
                <a:latin typeface="Times New Roman" pitchFamily="18" charset="0"/>
                <a:ea typeface="標楷體" pitchFamily="65" charset="-120"/>
                <a:cs typeface="Times New Roman" pitchFamily="18" charset="0"/>
              </a:rPr>
              <a:t>4</a:t>
            </a:r>
            <a:r>
              <a:rPr lang="zh-TW" altLang="en-US" sz="3200" b="1" dirty="0">
                <a:solidFill>
                  <a:srgbClr val="000000"/>
                </a:solidFill>
                <a:latin typeface="Times New Roman" pitchFamily="18" charset="0"/>
                <a:ea typeface="標楷體" pitchFamily="65" charset="-120"/>
                <a:cs typeface="Times New Roman" pitchFamily="18" charset="0"/>
              </a:rPr>
              <a:t>、</a:t>
            </a:r>
            <a:r>
              <a:rPr lang="en-US" altLang="zh-TW" sz="3200" b="1" dirty="0">
                <a:solidFill>
                  <a:srgbClr val="000000"/>
                </a:solidFill>
                <a:latin typeface="Times New Roman" pitchFamily="18" charset="0"/>
                <a:ea typeface="標楷體" pitchFamily="65" charset="-120"/>
                <a:cs typeface="Times New Roman" pitchFamily="18" charset="0"/>
              </a:rPr>
              <a:t>111</a:t>
            </a:r>
            <a:r>
              <a:rPr lang="zh-TW" altLang="en-US" sz="3200" b="1" dirty="0">
                <a:solidFill>
                  <a:srgbClr val="000000"/>
                </a:solidFill>
                <a:latin typeface="Times New Roman" pitchFamily="18" charset="0"/>
                <a:ea typeface="標楷體" pitchFamily="65" charset="-120"/>
                <a:cs typeface="Times New Roman" pitchFamily="18" charset="0"/>
              </a:rPr>
              <a:t>年</a:t>
            </a:r>
            <a:r>
              <a:rPr lang="en-US" altLang="zh-TW" sz="3200" b="1" dirty="0">
                <a:solidFill>
                  <a:srgbClr val="000000"/>
                </a:solidFill>
                <a:latin typeface="Times New Roman" pitchFamily="18" charset="0"/>
                <a:ea typeface="標楷體" pitchFamily="65" charset="-120"/>
                <a:cs typeface="Times New Roman" pitchFamily="18" charset="0"/>
              </a:rPr>
              <a:t>9</a:t>
            </a:r>
            <a:r>
              <a:rPr lang="zh-TW" altLang="en-US" sz="3200" b="1" dirty="0">
                <a:solidFill>
                  <a:srgbClr val="000000"/>
                </a:solidFill>
                <a:latin typeface="Times New Roman" pitchFamily="18" charset="0"/>
                <a:ea typeface="標楷體" pitchFamily="65" charset="-120"/>
                <a:cs typeface="Times New Roman" pitchFamily="18" charset="0"/>
              </a:rPr>
              <a:t>月</a:t>
            </a:r>
            <a:r>
              <a:rPr lang="en-US" altLang="zh-TW" sz="3200" b="1" dirty="0">
                <a:solidFill>
                  <a:srgbClr val="000000"/>
                </a:solidFill>
                <a:latin typeface="Times New Roman" pitchFamily="18" charset="0"/>
                <a:ea typeface="標楷體" pitchFamily="65" charset="-120"/>
                <a:cs typeface="Times New Roman" pitchFamily="18" charset="0"/>
              </a:rPr>
              <a:t>22</a:t>
            </a:r>
            <a:r>
              <a:rPr lang="zh-TW" altLang="en-US" sz="3200" b="1" dirty="0">
                <a:solidFill>
                  <a:srgbClr val="000000"/>
                </a:solidFill>
                <a:latin typeface="Times New Roman" pitchFamily="18" charset="0"/>
                <a:ea typeface="標楷體" pitchFamily="65" charset="-120"/>
                <a:cs typeface="Times New Roman" pitchFamily="18" charset="0"/>
              </a:rPr>
              <a:t>日</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四</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辦理學生宿舍二手腳踏車拍賣活動。</a:t>
            </a:r>
            <a:endParaRPr lang="en-US" altLang="zh-TW" sz="3200" b="1" dirty="0">
              <a:solidFill>
                <a:srgbClr val="000000"/>
              </a:solidFill>
              <a:latin typeface="Times New Roman" pitchFamily="18" charset="0"/>
              <a:ea typeface="標楷體" pitchFamily="65" charset="-120"/>
              <a:cs typeface="Times New Roman" pitchFamily="18" charset="0"/>
            </a:endParaRPr>
          </a:p>
          <a:p>
            <a:pPr defTabSz="914400">
              <a:lnSpc>
                <a:spcPts val="4000"/>
              </a:lnSpc>
              <a:spcBef>
                <a:spcPts val="100"/>
              </a:spcBef>
              <a:spcAft>
                <a:spcPts val="100"/>
              </a:spcAft>
            </a:pPr>
            <a:r>
              <a:rPr lang="en-US" altLang="zh-TW" sz="3200" b="1" dirty="0">
                <a:solidFill>
                  <a:srgbClr val="000000"/>
                </a:solidFill>
                <a:latin typeface="Times New Roman" pitchFamily="18" charset="0"/>
                <a:ea typeface="標楷體" pitchFamily="65" charset="-120"/>
                <a:cs typeface="Times New Roman" pitchFamily="18" charset="0"/>
              </a:rPr>
              <a:t>5</a:t>
            </a:r>
            <a:r>
              <a:rPr lang="zh-TW" altLang="en-US" sz="3200" b="1" dirty="0">
                <a:solidFill>
                  <a:srgbClr val="000000"/>
                </a:solidFill>
                <a:latin typeface="Times New Roman" pitchFamily="18" charset="0"/>
                <a:ea typeface="標楷體" pitchFamily="65" charset="-120"/>
                <a:cs typeface="Times New Roman" pitchFamily="18" charset="0"/>
              </a:rPr>
              <a:t>、</a:t>
            </a:r>
            <a:r>
              <a:rPr lang="en-US" altLang="zh-TW" sz="3200" b="1" dirty="0">
                <a:solidFill>
                  <a:srgbClr val="000000"/>
                </a:solidFill>
                <a:latin typeface="Times New Roman" pitchFamily="18" charset="0"/>
                <a:ea typeface="標楷體" pitchFamily="65" charset="-120"/>
                <a:cs typeface="Times New Roman" pitchFamily="18" charset="0"/>
              </a:rPr>
              <a:t>111</a:t>
            </a:r>
            <a:r>
              <a:rPr lang="zh-TW" altLang="en-US" sz="3200" b="1" dirty="0">
                <a:solidFill>
                  <a:srgbClr val="000000"/>
                </a:solidFill>
                <a:latin typeface="Times New Roman" pitchFamily="18" charset="0"/>
                <a:ea typeface="標楷體" pitchFamily="65" charset="-120"/>
                <a:cs typeface="Times New Roman" pitchFamily="18" charset="0"/>
              </a:rPr>
              <a:t>年</a:t>
            </a:r>
            <a:r>
              <a:rPr lang="en-US" altLang="zh-TW" sz="3200" b="1" dirty="0">
                <a:solidFill>
                  <a:srgbClr val="000000"/>
                </a:solidFill>
                <a:latin typeface="Times New Roman" pitchFamily="18" charset="0"/>
                <a:ea typeface="標楷體" pitchFamily="65" charset="-120"/>
                <a:cs typeface="Times New Roman" pitchFamily="18" charset="0"/>
              </a:rPr>
              <a:t>9</a:t>
            </a:r>
            <a:r>
              <a:rPr lang="zh-TW" altLang="en-US" sz="3200" b="1" dirty="0">
                <a:solidFill>
                  <a:srgbClr val="000000"/>
                </a:solidFill>
                <a:latin typeface="Times New Roman" pitchFamily="18" charset="0"/>
                <a:ea typeface="標楷體" pitchFamily="65" charset="-120"/>
                <a:cs typeface="Times New Roman" pitchFamily="18" charset="0"/>
              </a:rPr>
              <a:t>月</a:t>
            </a:r>
            <a:r>
              <a:rPr lang="en-US" altLang="zh-TW" sz="3200" b="1" dirty="0">
                <a:solidFill>
                  <a:srgbClr val="000000"/>
                </a:solidFill>
                <a:latin typeface="Times New Roman" pitchFamily="18" charset="0"/>
                <a:ea typeface="標楷體" pitchFamily="65" charset="-120"/>
                <a:cs typeface="Times New Roman" pitchFamily="18" charset="0"/>
              </a:rPr>
              <a:t>28</a:t>
            </a:r>
            <a:r>
              <a:rPr lang="zh-TW" altLang="en-US" sz="3200" b="1" dirty="0">
                <a:solidFill>
                  <a:srgbClr val="000000"/>
                </a:solidFill>
                <a:latin typeface="Times New Roman" pitchFamily="18" charset="0"/>
                <a:ea typeface="標楷體" pitchFamily="65" charset="-120"/>
                <a:cs typeface="Times New Roman" pitchFamily="18" charset="0"/>
              </a:rPr>
              <a:t>日</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三</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辦理學生宿舍第</a:t>
            </a:r>
            <a:r>
              <a:rPr lang="en-US" altLang="zh-TW" sz="3200" b="1" dirty="0">
                <a:solidFill>
                  <a:srgbClr val="000000"/>
                </a:solidFill>
                <a:latin typeface="Times New Roman" pitchFamily="18" charset="0"/>
                <a:ea typeface="標楷體" pitchFamily="65" charset="-120"/>
                <a:cs typeface="Times New Roman" pitchFamily="18" charset="0"/>
              </a:rPr>
              <a:t>1</a:t>
            </a:r>
            <a:r>
              <a:rPr lang="zh-TW" altLang="en-US" sz="3200" b="1" dirty="0">
                <a:solidFill>
                  <a:srgbClr val="000000"/>
                </a:solidFill>
                <a:latin typeface="Times New Roman" pitchFamily="18" charset="0"/>
                <a:ea typeface="標楷體" pitchFamily="65" charset="-120"/>
                <a:cs typeface="Times New Roman" pitchFamily="18" charset="0"/>
              </a:rPr>
              <a:t>學期緊急疏散避難暨地震及消防演練。</a:t>
            </a:r>
            <a:endParaRPr lang="en-US" altLang="zh-TW" sz="3200" b="1" dirty="0">
              <a:solidFill>
                <a:srgbClr val="000000"/>
              </a:solidFill>
              <a:latin typeface="Times New Roman" pitchFamily="18" charset="0"/>
              <a:ea typeface="標楷體" pitchFamily="65" charset="-120"/>
              <a:cs typeface="Times New Roman" pitchFamily="18" charset="0"/>
            </a:endParaRPr>
          </a:p>
          <a:p>
            <a:pPr defTabSz="914400">
              <a:lnSpc>
                <a:spcPts val="4000"/>
              </a:lnSpc>
              <a:spcBef>
                <a:spcPts val="100"/>
              </a:spcBef>
              <a:spcAft>
                <a:spcPts val="100"/>
              </a:spcAft>
            </a:pPr>
            <a:r>
              <a:rPr lang="en-US" altLang="zh-TW" sz="3200" b="1" dirty="0">
                <a:solidFill>
                  <a:srgbClr val="000000"/>
                </a:solidFill>
                <a:latin typeface="Times New Roman" pitchFamily="18" charset="0"/>
                <a:ea typeface="標楷體" pitchFamily="65" charset="-120"/>
                <a:cs typeface="Times New Roman" pitchFamily="18" charset="0"/>
              </a:rPr>
              <a:t>6</a:t>
            </a:r>
            <a:r>
              <a:rPr lang="zh-TW" altLang="en-US" sz="3200" b="1" dirty="0">
                <a:solidFill>
                  <a:srgbClr val="000000"/>
                </a:solidFill>
                <a:latin typeface="Times New Roman" pitchFamily="18" charset="0"/>
                <a:ea typeface="標楷體" pitchFamily="65" charset="-120"/>
                <a:cs typeface="Times New Roman" pitchFamily="18" charset="0"/>
              </a:rPr>
              <a:t>、</a:t>
            </a:r>
            <a:r>
              <a:rPr lang="en-US" altLang="zh-TW" sz="3200" b="1" dirty="0">
                <a:solidFill>
                  <a:srgbClr val="000000"/>
                </a:solidFill>
                <a:latin typeface="Times New Roman" pitchFamily="18" charset="0"/>
                <a:ea typeface="標楷體" pitchFamily="65" charset="-120"/>
                <a:cs typeface="Times New Roman" pitchFamily="18" charset="0"/>
              </a:rPr>
              <a:t>111</a:t>
            </a:r>
            <a:r>
              <a:rPr lang="zh-TW" altLang="en-US" sz="3200" b="1" dirty="0">
                <a:solidFill>
                  <a:srgbClr val="000000"/>
                </a:solidFill>
                <a:latin typeface="Times New Roman" pitchFamily="18" charset="0"/>
                <a:ea typeface="標楷體" pitchFamily="65" charset="-120"/>
                <a:cs typeface="Times New Roman" pitchFamily="18" charset="0"/>
              </a:rPr>
              <a:t>年</a:t>
            </a:r>
            <a:r>
              <a:rPr lang="en-US" altLang="zh-TW" sz="3200" b="1" dirty="0">
                <a:solidFill>
                  <a:srgbClr val="000000"/>
                </a:solidFill>
                <a:latin typeface="Times New Roman" pitchFamily="18" charset="0"/>
                <a:ea typeface="標楷體" pitchFamily="65" charset="-120"/>
                <a:cs typeface="Times New Roman" pitchFamily="18" charset="0"/>
              </a:rPr>
              <a:t>11</a:t>
            </a:r>
            <a:r>
              <a:rPr lang="zh-TW" altLang="en-US" sz="3200" b="1" dirty="0">
                <a:solidFill>
                  <a:srgbClr val="000000"/>
                </a:solidFill>
                <a:latin typeface="Times New Roman" pitchFamily="18" charset="0"/>
                <a:ea typeface="標楷體" pitchFamily="65" charset="-120"/>
                <a:cs typeface="Times New Roman" pitchFamily="18" charset="0"/>
              </a:rPr>
              <a:t>月</a:t>
            </a:r>
            <a:r>
              <a:rPr lang="en-US" altLang="zh-TW" sz="3200" b="1" dirty="0">
                <a:solidFill>
                  <a:srgbClr val="000000"/>
                </a:solidFill>
                <a:latin typeface="Times New Roman" pitchFamily="18" charset="0"/>
                <a:ea typeface="標楷體" pitchFamily="65" charset="-120"/>
                <a:cs typeface="Times New Roman" pitchFamily="18" charset="0"/>
              </a:rPr>
              <a:t>10</a:t>
            </a:r>
            <a:r>
              <a:rPr lang="zh-TW" altLang="en-US" sz="3200" b="1" dirty="0">
                <a:solidFill>
                  <a:srgbClr val="000000"/>
                </a:solidFill>
                <a:latin typeface="Times New Roman" pitchFamily="18" charset="0"/>
                <a:ea typeface="標楷體" pitchFamily="65" charset="-120"/>
                <a:cs typeface="Times New Roman" pitchFamily="18" charset="0"/>
              </a:rPr>
              <a:t>日</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四</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辦理住宿生座談會。</a:t>
            </a:r>
            <a:endParaRPr lang="en-US" altLang="zh-TW" sz="3200" b="1" dirty="0">
              <a:solidFill>
                <a:srgbClr val="000000"/>
              </a:solidFill>
              <a:latin typeface="Times New Roman" pitchFamily="18" charset="0"/>
              <a:ea typeface="標楷體" pitchFamily="65" charset="-120"/>
              <a:cs typeface="Times New Roman" pitchFamily="18" charset="0"/>
            </a:endParaRPr>
          </a:p>
          <a:p>
            <a:pPr defTabSz="914400">
              <a:lnSpc>
                <a:spcPts val="4000"/>
              </a:lnSpc>
              <a:spcBef>
                <a:spcPts val="100"/>
              </a:spcBef>
              <a:spcAft>
                <a:spcPts val="100"/>
              </a:spcAft>
            </a:pPr>
            <a:r>
              <a:rPr lang="en-US" altLang="zh-TW" sz="3200" b="1" dirty="0">
                <a:solidFill>
                  <a:srgbClr val="000000"/>
                </a:solidFill>
                <a:latin typeface="Times New Roman" pitchFamily="18" charset="0"/>
                <a:ea typeface="標楷體" pitchFamily="65" charset="-120"/>
                <a:cs typeface="Times New Roman" pitchFamily="18" charset="0"/>
              </a:rPr>
              <a:t>7</a:t>
            </a:r>
            <a:r>
              <a:rPr lang="zh-TW" altLang="en-US" sz="3200" b="1" dirty="0">
                <a:solidFill>
                  <a:srgbClr val="000000"/>
                </a:solidFill>
                <a:latin typeface="Times New Roman" pitchFamily="18" charset="0"/>
                <a:ea typeface="標楷體" pitchFamily="65" charset="-120"/>
                <a:cs typeface="Times New Roman" pitchFamily="18" charset="0"/>
              </a:rPr>
              <a:t>、</a:t>
            </a:r>
            <a:r>
              <a:rPr lang="en-US" altLang="zh-TW" sz="3200" b="1" dirty="0">
                <a:solidFill>
                  <a:srgbClr val="000000"/>
                </a:solidFill>
                <a:latin typeface="Times New Roman" pitchFamily="18" charset="0"/>
                <a:ea typeface="標楷體" pitchFamily="65" charset="-120"/>
                <a:cs typeface="Times New Roman" pitchFamily="18" charset="0"/>
              </a:rPr>
              <a:t>111</a:t>
            </a:r>
            <a:r>
              <a:rPr lang="zh-TW" altLang="en-US" sz="3200" b="1" dirty="0">
                <a:solidFill>
                  <a:srgbClr val="000000"/>
                </a:solidFill>
                <a:latin typeface="Times New Roman" pitchFamily="18" charset="0"/>
                <a:ea typeface="標楷體" pitchFamily="65" charset="-120"/>
                <a:cs typeface="Times New Roman" pitchFamily="18" charset="0"/>
              </a:rPr>
              <a:t>年</a:t>
            </a:r>
            <a:r>
              <a:rPr lang="en-US" altLang="zh-TW" sz="3200" b="1" dirty="0">
                <a:solidFill>
                  <a:srgbClr val="000000"/>
                </a:solidFill>
                <a:latin typeface="Times New Roman" pitchFamily="18" charset="0"/>
                <a:ea typeface="標楷體" pitchFamily="65" charset="-120"/>
                <a:cs typeface="Times New Roman" pitchFamily="18" charset="0"/>
              </a:rPr>
              <a:t>11</a:t>
            </a:r>
            <a:r>
              <a:rPr lang="zh-TW" altLang="en-US" sz="3200" b="1" dirty="0">
                <a:solidFill>
                  <a:srgbClr val="000000"/>
                </a:solidFill>
                <a:latin typeface="Times New Roman" pitchFamily="18" charset="0"/>
                <a:ea typeface="標楷體" pitchFamily="65" charset="-120"/>
                <a:cs typeface="Times New Roman" pitchFamily="18" charset="0"/>
              </a:rPr>
              <a:t>月</a:t>
            </a:r>
            <a:r>
              <a:rPr lang="en-US" altLang="zh-TW" sz="3200" b="1" dirty="0">
                <a:solidFill>
                  <a:srgbClr val="000000"/>
                </a:solidFill>
                <a:latin typeface="Times New Roman" pitchFamily="18" charset="0"/>
                <a:ea typeface="標楷體" pitchFamily="65" charset="-120"/>
                <a:cs typeface="Times New Roman" pitchFamily="18" charset="0"/>
              </a:rPr>
              <a:t>30</a:t>
            </a:r>
            <a:r>
              <a:rPr lang="zh-TW" altLang="en-US" sz="3200" b="1" dirty="0">
                <a:solidFill>
                  <a:srgbClr val="000000"/>
                </a:solidFill>
                <a:latin typeface="Times New Roman" pitchFamily="18" charset="0"/>
                <a:ea typeface="標楷體" pitchFamily="65" charset="-120"/>
                <a:cs typeface="Times New Roman" pitchFamily="18" charset="0"/>
              </a:rPr>
              <a:t>日</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三</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欲辦理宿舍管理委員會。</a:t>
            </a:r>
            <a:endParaRPr lang="en-US" altLang="zh-TW" sz="3200" b="1" dirty="0">
              <a:solidFill>
                <a:srgbClr val="000000"/>
              </a:solidFill>
              <a:latin typeface="Times New Roman" pitchFamily="18" charset="0"/>
              <a:ea typeface="標楷體" pitchFamily="65" charset="-120"/>
              <a:cs typeface="Times New Roman" pitchFamily="18" charset="0"/>
            </a:endParaRPr>
          </a:p>
          <a:p>
            <a:pPr defTabSz="914400">
              <a:lnSpc>
                <a:spcPts val="4000"/>
              </a:lnSpc>
              <a:spcBef>
                <a:spcPts val="100"/>
              </a:spcBef>
              <a:spcAft>
                <a:spcPts val="100"/>
              </a:spcAft>
            </a:pPr>
            <a:r>
              <a:rPr lang="en-US" altLang="zh-TW" sz="3200" b="1" dirty="0">
                <a:solidFill>
                  <a:srgbClr val="000000"/>
                </a:solidFill>
                <a:latin typeface="Times New Roman" pitchFamily="18" charset="0"/>
                <a:ea typeface="標楷體" pitchFamily="65" charset="-120"/>
                <a:cs typeface="Times New Roman" pitchFamily="18" charset="0"/>
              </a:rPr>
              <a:t>8</a:t>
            </a:r>
            <a:r>
              <a:rPr lang="zh-TW" altLang="en-US" sz="3200" b="1" dirty="0">
                <a:solidFill>
                  <a:srgbClr val="000000"/>
                </a:solidFill>
                <a:latin typeface="Times New Roman" pitchFamily="18" charset="0"/>
                <a:ea typeface="標楷體" pitchFamily="65" charset="-120"/>
                <a:cs typeface="Times New Roman" pitchFamily="18" charset="0"/>
              </a:rPr>
              <a:t>、</a:t>
            </a:r>
            <a:r>
              <a:rPr lang="en-US" altLang="zh-TW" sz="3200" b="1" dirty="0">
                <a:solidFill>
                  <a:srgbClr val="000000"/>
                </a:solidFill>
                <a:latin typeface="Times New Roman" pitchFamily="18" charset="0"/>
                <a:ea typeface="標楷體" pitchFamily="65" charset="-120"/>
                <a:cs typeface="Times New Roman" pitchFamily="18" charset="0"/>
              </a:rPr>
              <a:t>111</a:t>
            </a:r>
            <a:r>
              <a:rPr lang="zh-TW" altLang="en-US" sz="3200" b="1" dirty="0">
                <a:solidFill>
                  <a:srgbClr val="000000"/>
                </a:solidFill>
                <a:latin typeface="Times New Roman" pitchFamily="18" charset="0"/>
                <a:ea typeface="標楷體" pitchFamily="65" charset="-120"/>
                <a:cs typeface="Times New Roman" pitchFamily="18" charset="0"/>
              </a:rPr>
              <a:t>年</a:t>
            </a:r>
            <a:r>
              <a:rPr lang="en-US" altLang="zh-TW" sz="3200" b="1" dirty="0">
                <a:solidFill>
                  <a:srgbClr val="000000"/>
                </a:solidFill>
                <a:latin typeface="Times New Roman" pitchFamily="18" charset="0"/>
                <a:ea typeface="標楷體" pitchFamily="65" charset="-120"/>
                <a:cs typeface="Times New Roman" pitchFamily="18" charset="0"/>
              </a:rPr>
              <a:t>12</a:t>
            </a:r>
            <a:r>
              <a:rPr lang="zh-TW" altLang="en-US" sz="3200" b="1" dirty="0">
                <a:solidFill>
                  <a:srgbClr val="000000"/>
                </a:solidFill>
                <a:latin typeface="Times New Roman" pitchFamily="18" charset="0"/>
                <a:ea typeface="標楷體" pitchFamily="65" charset="-120"/>
                <a:cs typeface="Times New Roman" pitchFamily="18" charset="0"/>
              </a:rPr>
              <a:t>月</a:t>
            </a:r>
            <a:r>
              <a:rPr lang="en-US" altLang="zh-TW" sz="3200" b="1" dirty="0">
                <a:solidFill>
                  <a:srgbClr val="000000"/>
                </a:solidFill>
                <a:latin typeface="Times New Roman" pitchFamily="18" charset="0"/>
                <a:ea typeface="標楷體" pitchFamily="65" charset="-120"/>
                <a:cs typeface="Times New Roman" pitchFamily="18" charset="0"/>
              </a:rPr>
              <a:t>22</a:t>
            </a:r>
            <a:r>
              <a:rPr lang="zh-TW" altLang="en-US" sz="3200" b="1" dirty="0">
                <a:solidFill>
                  <a:srgbClr val="000000"/>
                </a:solidFill>
                <a:latin typeface="Times New Roman" pitchFamily="18" charset="0"/>
                <a:ea typeface="標楷體" pitchFamily="65" charset="-120"/>
                <a:cs typeface="Times New Roman" pitchFamily="18" charset="0"/>
              </a:rPr>
              <a:t>號</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四</a:t>
            </a:r>
            <a:r>
              <a:rPr lang="en-US" altLang="zh-TW" sz="3200" b="1" dirty="0">
                <a:solidFill>
                  <a:srgbClr val="000000"/>
                </a:solidFill>
                <a:latin typeface="Times New Roman" pitchFamily="18" charset="0"/>
                <a:ea typeface="標楷體" pitchFamily="65" charset="-120"/>
                <a:cs typeface="Times New Roman" pitchFamily="18" charset="0"/>
              </a:rPr>
              <a:t>)</a:t>
            </a:r>
            <a:r>
              <a:rPr lang="zh-TW" altLang="en-US" sz="3200" b="1" dirty="0">
                <a:solidFill>
                  <a:srgbClr val="000000"/>
                </a:solidFill>
                <a:latin typeface="Times New Roman" pitchFamily="18" charset="0"/>
                <a:ea typeface="標楷體" pitchFamily="65" charset="-120"/>
                <a:cs typeface="Times New Roman" pitchFamily="18" charset="0"/>
              </a:rPr>
              <a:t>欲辦理宿舍聖誕晚會。</a:t>
            </a:r>
          </a:p>
        </p:txBody>
      </p:sp>
    </p:spTree>
    <p:extLst>
      <p:ext uri="{BB962C8B-B14F-4D97-AF65-F5344CB8AC3E}">
        <p14:creationId xmlns:p14="http://schemas.microsoft.com/office/powerpoint/2010/main" val="120168900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14287" y="15875"/>
            <a:ext cx="4208391" cy="769441"/>
          </a:xfrm>
          <a:prstGeom prst="rect">
            <a:avLst/>
          </a:prstGeom>
          <a:noFill/>
          <a:ln>
            <a:noFill/>
          </a:ln>
          <a:extLst/>
        </p:spPr>
        <p:txBody>
          <a:bodyPr wrap="square">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4400" b="1" i="0" u="none" strike="noStrike" kern="0" cap="none" spc="0" normalizeH="0" baseline="0" noProof="0" dirty="0">
                <a:ln>
                  <a:noFill/>
                </a:ln>
                <a:solidFill>
                  <a:schemeClr val="tx2">
                    <a:lumMod val="75000"/>
                  </a:schemeClr>
                </a:solidFill>
                <a:effectLst>
                  <a:outerShdw blurRad="38100" dist="38100" dir="2700000" algn="tl">
                    <a:srgbClr val="C0C0C0"/>
                  </a:outerShdw>
                </a:effectLst>
                <a:uLnTx/>
                <a:uFillTx/>
                <a:latin typeface="Times New Roman" pitchFamily="18" charset="0"/>
                <a:ea typeface="標楷體" pitchFamily="65" charset="-120"/>
                <a:cs typeface="Times New Roman" pitchFamily="18" charset="0"/>
              </a:rPr>
              <a:t>宿舍業務</a:t>
            </a:r>
            <a:r>
              <a:rPr kumimoji="0" lang="zh-TW" altLang="en-US" sz="4400" b="1" i="0" u="none" strike="noStrike" kern="0" cap="none" spc="0" normalizeH="0" baseline="0" noProof="0" dirty="0">
                <a:ln>
                  <a:noFill/>
                </a:ln>
                <a:solidFill>
                  <a:schemeClr val="tx2">
                    <a:lumMod val="75000"/>
                  </a:schemeClr>
                </a:solidFill>
                <a:effectLst>
                  <a:outerShdw blurRad="38100" dist="38100" dir="2700000" algn="tl">
                    <a:srgbClr val="C0C0C0"/>
                  </a:outerShdw>
                </a:effectLst>
                <a:uLnTx/>
                <a:uFillTx/>
                <a:ea typeface="標楷體" pitchFamily="65" charset="-120"/>
                <a:cs typeface="Times New Roman" pitchFamily="18" charset="0"/>
              </a:rPr>
              <a:t>報告</a:t>
            </a:r>
            <a:endParaRPr kumimoji="0" lang="zh-TW" altLang="en-US" sz="3200" b="1" i="0" u="none" strike="noStrike" kern="0" cap="none" spc="0" normalizeH="0" baseline="0" noProof="0" dirty="0">
              <a:ln>
                <a:noFill/>
              </a:ln>
              <a:solidFill>
                <a:schemeClr val="tx2">
                  <a:lumMod val="75000"/>
                </a:schemeClr>
              </a:solidFill>
              <a:effectLst/>
              <a:uLnTx/>
              <a:uFillTx/>
              <a:latin typeface="標楷體" pitchFamily="65" charset="-120"/>
              <a:ea typeface="標楷體" pitchFamily="65" charset="-120"/>
              <a:cs typeface="Times New Roman" pitchFamily="18" charset="0"/>
            </a:endParaRPr>
          </a:p>
        </p:txBody>
      </p:sp>
      <p:sp>
        <p:nvSpPr>
          <p:cNvPr id="3" name="文字方塊 3"/>
          <p:cNvSpPr txBox="1">
            <a:spLocks noChangeArrowheads="1"/>
          </p:cNvSpPr>
          <p:nvPr/>
        </p:nvSpPr>
        <p:spPr bwMode="auto">
          <a:xfrm>
            <a:off x="581453" y="982728"/>
            <a:ext cx="11420047" cy="574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defTabSz="914400">
              <a:lnSpc>
                <a:spcPts val="4000"/>
              </a:lnSpc>
              <a:spcBef>
                <a:spcPts val="100"/>
              </a:spcBef>
              <a:spcAft>
                <a:spcPts val="600"/>
              </a:spcAft>
            </a:pPr>
            <a:r>
              <a:rPr lang="zh-TW" altLang="en-US" sz="4400" b="1" dirty="0">
                <a:solidFill>
                  <a:schemeClr val="accent6">
                    <a:lumMod val="50000"/>
                  </a:schemeClr>
                </a:solidFill>
                <a:latin typeface="Times New Roman" pitchFamily="18" charset="0"/>
                <a:ea typeface="標楷體" pitchFamily="65" charset="-120"/>
                <a:cs typeface="Times New Roman" pitchFamily="18" charset="0"/>
              </a:rPr>
              <a:t>二、宿舍生活常規： </a:t>
            </a:r>
            <a:endParaRPr lang="en-US" altLang="zh-TW" sz="4400" b="1" dirty="0">
              <a:solidFill>
                <a:schemeClr val="accent6">
                  <a:lumMod val="50000"/>
                </a:schemeClr>
              </a:solidFill>
              <a:latin typeface="Times New Roman" pitchFamily="18" charset="0"/>
              <a:ea typeface="標楷體" pitchFamily="65" charset="-120"/>
              <a:cs typeface="Times New Roman" pitchFamily="18" charset="0"/>
            </a:endParaRPr>
          </a:p>
          <a:p>
            <a:pPr defTabSz="914400">
              <a:spcBef>
                <a:spcPts val="300"/>
              </a:spcBef>
              <a:spcAft>
                <a:spcPts val="100"/>
              </a:spcAft>
              <a:tabLst>
                <a:tab pos="809625" algn="l"/>
                <a:tab pos="990600" algn="l"/>
              </a:tabLst>
            </a:pPr>
            <a:r>
              <a:rPr lang="en-US" altLang="zh-TW" sz="4000" b="1" dirty="0">
                <a:solidFill>
                  <a:srgbClr val="000000"/>
                </a:solidFill>
                <a:latin typeface="標楷體" panose="03000509000000000000" pitchFamily="65" charset="-120"/>
                <a:ea typeface="標楷體" panose="03000509000000000000" pitchFamily="65" charset="-120"/>
                <a:cs typeface="Times New Roman" pitchFamily="18" charset="0"/>
              </a:rPr>
              <a:t>1</a:t>
            </a:r>
            <a:r>
              <a:rPr lang="zh-TW" altLang="en-US" sz="4000" b="1" dirty="0">
                <a:solidFill>
                  <a:srgbClr val="000000"/>
                </a:solidFill>
                <a:latin typeface="標楷體" panose="03000509000000000000" pitchFamily="65" charset="-120"/>
                <a:ea typeface="標楷體" panose="03000509000000000000" pitchFamily="65" charset="-120"/>
                <a:cs typeface="Times New Roman" pitchFamily="18" charset="0"/>
              </a:rPr>
              <a:t>、提醒同學共同養成節約能源觀念：籲請住宿生</a:t>
            </a:r>
            <a:r>
              <a:rPr lang="en-US" altLang="zh-TW" sz="4000" b="1" dirty="0">
                <a:solidFill>
                  <a:srgbClr val="000000"/>
                </a:solidFill>
                <a:latin typeface="標楷體" panose="03000509000000000000" pitchFamily="65" charset="-120"/>
                <a:ea typeface="標楷體" panose="03000509000000000000" pitchFamily="65" charset="-120"/>
                <a:cs typeface="Times New Roman" pitchFamily="18" charset="0"/>
              </a:rPr>
              <a:t>			</a:t>
            </a:r>
            <a:r>
              <a:rPr lang="zh-TW" altLang="en-US" sz="4000" b="1" dirty="0">
                <a:solidFill>
                  <a:srgbClr val="000000"/>
                </a:solidFill>
                <a:latin typeface="標楷體" panose="03000509000000000000" pitchFamily="65" charset="-120"/>
                <a:ea typeface="標楷體" panose="03000509000000000000" pitchFamily="65" charset="-120"/>
                <a:cs typeface="Times New Roman" pitchFamily="18" charset="0"/>
              </a:rPr>
              <a:t>相互提醒，隨手關閉宿舍公共區域不用之水源、</a:t>
            </a:r>
            <a:r>
              <a:rPr lang="en-US" altLang="zh-TW" sz="4000" b="1" dirty="0">
                <a:solidFill>
                  <a:srgbClr val="000000"/>
                </a:solidFill>
                <a:latin typeface="標楷體" panose="03000509000000000000" pitchFamily="65" charset="-120"/>
                <a:ea typeface="標楷體" panose="03000509000000000000" pitchFamily="65" charset="-120"/>
                <a:cs typeface="Times New Roman" pitchFamily="18" charset="0"/>
              </a:rPr>
              <a:t>	</a:t>
            </a:r>
            <a:r>
              <a:rPr lang="zh-TW" altLang="en-US" sz="4000" b="1" dirty="0">
                <a:solidFill>
                  <a:srgbClr val="000000"/>
                </a:solidFill>
                <a:latin typeface="標楷體" panose="03000509000000000000" pitchFamily="65" charset="-120"/>
                <a:ea typeface="標楷體" panose="03000509000000000000" pitchFamily="65" charset="-120"/>
                <a:cs typeface="Times New Roman" pitchFamily="18" charset="0"/>
              </a:rPr>
              <a:t>燈光。</a:t>
            </a:r>
            <a:endParaRPr lang="en-US" altLang="zh-TW" sz="4000" b="1" dirty="0">
              <a:solidFill>
                <a:srgbClr val="000000"/>
              </a:solidFill>
              <a:latin typeface="標楷體" panose="03000509000000000000" pitchFamily="65" charset="-120"/>
              <a:ea typeface="標楷體" panose="03000509000000000000" pitchFamily="65" charset="-120"/>
              <a:cs typeface="Times New Roman" pitchFamily="18" charset="0"/>
            </a:endParaRPr>
          </a:p>
          <a:p>
            <a:pPr defTabSz="914400">
              <a:spcBef>
                <a:spcPts val="300"/>
              </a:spcBef>
              <a:spcAft>
                <a:spcPts val="100"/>
              </a:spcAft>
            </a:pPr>
            <a:endParaRPr lang="en-US" altLang="zh-TW" sz="4000" b="1" dirty="0">
              <a:solidFill>
                <a:srgbClr val="000000"/>
              </a:solidFill>
              <a:latin typeface="Times New Roman" pitchFamily="18" charset="0"/>
              <a:ea typeface="標楷體" pitchFamily="65" charset="-120"/>
              <a:cs typeface="Times New Roman" pitchFamily="18" charset="0"/>
            </a:endParaRPr>
          </a:p>
          <a:p>
            <a:pPr defTabSz="914400">
              <a:spcBef>
                <a:spcPts val="300"/>
              </a:spcBef>
              <a:spcAft>
                <a:spcPts val="100"/>
              </a:spcAft>
              <a:tabLst>
                <a:tab pos="809625" algn="l"/>
              </a:tabLst>
            </a:pPr>
            <a:r>
              <a:rPr lang="en-US" altLang="zh-TW" sz="4000" b="1" dirty="0">
                <a:solidFill>
                  <a:srgbClr val="000000"/>
                </a:solidFill>
                <a:latin typeface="Times New Roman" pitchFamily="18" charset="0"/>
                <a:ea typeface="標楷體" pitchFamily="65" charset="-120"/>
                <a:cs typeface="Times New Roman" pitchFamily="18" charset="0"/>
              </a:rPr>
              <a:t>2</a:t>
            </a:r>
            <a:r>
              <a:rPr lang="zh-TW" altLang="en-US" sz="4000" b="1" dirty="0">
                <a:solidFill>
                  <a:srgbClr val="000000"/>
                </a:solidFill>
                <a:latin typeface="Times New Roman" pitchFamily="18" charset="0"/>
                <a:ea typeface="標楷體" pitchFamily="65" charset="-120"/>
                <a:cs typeface="Times New Roman" pitchFamily="18" charset="0"/>
              </a:rPr>
              <a:t>、為維護宿舍衛生及整潔，麻煩住宿生做好分類，</a:t>
            </a:r>
            <a:r>
              <a:rPr lang="en-US" altLang="zh-TW" sz="4000" b="1" dirty="0">
                <a:solidFill>
                  <a:srgbClr val="000000"/>
                </a:solidFill>
                <a:latin typeface="Times New Roman" pitchFamily="18" charset="0"/>
                <a:ea typeface="標楷體" pitchFamily="65" charset="-120"/>
                <a:cs typeface="Times New Roman" pitchFamily="18" charset="0"/>
              </a:rPr>
              <a:t>	</a:t>
            </a:r>
            <a:r>
              <a:rPr lang="zh-TW" altLang="en-US" sz="4000" b="1" dirty="0">
                <a:solidFill>
                  <a:srgbClr val="000000"/>
                </a:solidFill>
                <a:latin typeface="Times New Roman" pitchFamily="18" charset="0"/>
                <a:ea typeface="標楷體" pitchFamily="65" charset="-120"/>
                <a:cs typeface="Times New Roman" pitchFamily="18" charset="0"/>
              </a:rPr>
              <a:t>不要讓清潔人員要花很多時間整理，且體諒清</a:t>
            </a:r>
            <a:r>
              <a:rPr lang="en-US" altLang="zh-TW" sz="4000" b="1" dirty="0">
                <a:solidFill>
                  <a:srgbClr val="000000"/>
                </a:solidFill>
                <a:latin typeface="Times New Roman" pitchFamily="18" charset="0"/>
                <a:ea typeface="標楷體" pitchFamily="65" charset="-120"/>
                <a:cs typeface="Times New Roman" pitchFamily="18" charset="0"/>
              </a:rPr>
              <a:t>	</a:t>
            </a:r>
            <a:r>
              <a:rPr lang="zh-TW" altLang="en-US" sz="4000" b="1" dirty="0">
                <a:solidFill>
                  <a:srgbClr val="000000"/>
                </a:solidFill>
                <a:latin typeface="Times New Roman" pitchFamily="18" charset="0"/>
                <a:ea typeface="標楷體" pitchFamily="65" charset="-120"/>
                <a:cs typeface="Times New Roman" pitchFamily="18" charset="0"/>
              </a:rPr>
              <a:t>潔人員的辛勞，請勿在浴室內進行非洗澡之行</a:t>
            </a:r>
            <a:r>
              <a:rPr lang="en-US" altLang="zh-TW" sz="4000" b="1" dirty="0">
                <a:solidFill>
                  <a:srgbClr val="000000"/>
                </a:solidFill>
                <a:latin typeface="Times New Roman" pitchFamily="18" charset="0"/>
                <a:ea typeface="標楷體" pitchFamily="65" charset="-120"/>
                <a:cs typeface="Times New Roman" pitchFamily="18" charset="0"/>
              </a:rPr>
              <a:t>	</a:t>
            </a:r>
            <a:r>
              <a:rPr lang="zh-TW" altLang="en-US" sz="4000" b="1" dirty="0">
                <a:solidFill>
                  <a:srgbClr val="000000"/>
                </a:solidFill>
                <a:latin typeface="Times New Roman" pitchFamily="18" charset="0"/>
                <a:ea typeface="標楷體" pitchFamily="65" charset="-120"/>
                <a:cs typeface="Times New Roman" pitchFamily="18" charset="0"/>
              </a:rPr>
              <a:t>為。</a:t>
            </a:r>
            <a:r>
              <a:rPr lang="zh-TW" altLang="en-US" sz="4000" b="1" dirty="0">
                <a:solidFill>
                  <a:srgbClr val="FF0000"/>
                </a:solidFill>
                <a:latin typeface="Times New Roman" pitchFamily="18" charset="0"/>
                <a:ea typeface="標楷體" pitchFamily="65" charset="-120"/>
                <a:cs typeface="Times New Roman" pitchFamily="18" charset="0"/>
              </a:rPr>
              <a:t> </a:t>
            </a:r>
            <a:endParaRPr lang="en-US" altLang="zh-TW" sz="4000" b="1" dirty="0">
              <a:solidFill>
                <a:srgbClr val="FF0000"/>
              </a:solidFill>
              <a:latin typeface="Times New Roman" pitchFamily="18" charset="0"/>
              <a:ea typeface="標楷體" pitchFamily="65" charset="-120"/>
              <a:cs typeface="Times New Roman" pitchFamily="18" charset="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4510" y="77853"/>
            <a:ext cx="6209078" cy="904875"/>
          </a:xfrm>
          <a:prstGeom prst="rect">
            <a:avLst/>
          </a:prstGeom>
        </p:spPr>
      </p:pic>
    </p:spTree>
    <p:extLst>
      <p:ext uri="{BB962C8B-B14F-4D97-AF65-F5344CB8AC3E}">
        <p14:creationId xmlns:p14="http://schemas.microsoft.com/office/powerpoint/2010/main" val="428303801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14287" y="15875"/>
            <a:ext cx="4208391" cy="769441"/>
          </a:xfrm>
          <a:prstGeom prst="rect">
            <a:avLst/>
          </a:prstGeom>
          <a:noFill/>
          <a:ln>
            <a:noFill/>
          </a:ln>
          <a:extLst/>
        </p:spPr>
        <p:txBody>
          <a:bodyPr wrap="square">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4400" b="1" i="0" u="none" strike="noStrike" kern="0" cap="none" spc="0" normalizeH="0" baseline="0" noProof="0" dirty="0">
                <a:ln>
                  <a:noFill/>
                </a:ln>
                <a:solidFill>
                  <a:schemeClr val="tx2">
                    <a:lumMod val="75000"/>
                  </a:schemeClr>
                </a:solidFill>
                <a:effectLst>
                  <a:outerShdw blurRad="38100" dist="38100" dir="2700000" algn="tl">
                    <a:srgbClr val="C0C0C0"/>
                  </a:outerShdw>
                </a:effectLst>
                <a:uLnTx/>
                <a:uFillTx/>
                <a:latin typeface="Times New Roman" pitchFamily="18" charset="0"/>
                <a:ea typeface="標楷體" pitchFamily="65" charset="-120"/>
                <a:cs typeface="Times New Roman" pitchFamily="18" charset="0"/>
              </a:rPr>
              <a:t>宿舍業務</a:t>
            </a:r>
            <a:r>
              <a:rPr kumimoji="0" lang="zh-TW" altLang="en-US" sz="4400" b="1" i="0" u="none" strike="noStrike" kern="0" cap="none" spc="0" normalizeH="0" baseline="0" noProof="0" dirty="0">
                <a:ln>
                  <a:noFill/>
                </a:ln>
                <a:solidFill>
                  <a:schemeClr val="tx2">
                    <a:lumMod val="75000"/>
                  </a:schemeClr>
                </a:solidFill>
                <a:effectLst>
                  <a:outerShdw blurRad="38100" dist="38100" dir="2700000" algn="tl">
                    <a:srgbClr val="C0C0C0"/>
                  </a:outerShdw>
                </a:effectLst>
                <a:uLnTx/>
                <a:uFillTx/>
                <a:ea typeface="標楷體" pitchFamily="65" charset="-120"/>
                <a:cs typeface="Times New Roman" pitchFamily="18" charset="0"/>
              </a:rPr>
              <a:t>報告</a:t>
            </a:r>
            <a:endParaRPr kumimoji="0" lang="zh-TW" altLang="en-US" sz="3200" b="1" i="0" u="none" strike="noStrike" kern="0" cap="none" spc="0" normalizeH="0" baseline="0" noProof="0" dirty="0">
              <a:ln>
                <a:noFill/>
              </a:ln>
              <a:solidFill>
                <a:schemeClr val="tx2">
                  <a:lumMod val="75000"/>
                </a:schemeClr>
              </a:solidFill>
              <a:effectLst/>
              <a:uLnTx/>
              <a:uFillTx/>
              <a:latin typeface="標楷體" pitchFamily="65" charset="-120"/>
              <a:ea typeface="標楷體" pitchFamily="65" charset="-120"/>
              <a:cs typeface="Times New Roman" pitchFamily="18" charset="0"/>
            </a:endParaRPr>
          </a:p>
        </p:txBody>
      </p:sp>
      <p:sp>
        <p:nvSpPr>
          <p:cNvPr id="3" name="文字方塊 3"/>
          <p:cNvSpPr txBox="1">
            <a:spLocks noChangeArrowheads="1"/>
          </p:cNvSpPr>
          <p:nvPr/>
        </p:nvSpPr>
        <p:spPr bwMode="auto">
          <a:xfrm>
            <a:off x="434082" y="951245"/>
            <a:ext cx="11502455" cy="546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ts val="4000"/>
              </a:lnSpc>
              <a:spcBef>
                <a:spcPts val="100"/>
              </a:spcBef>
              <a:spcAft>
                <a:spcPts val="600"/>
              </a:spcAft>
            </a:pPr>
            <a:r>
              <a:rPr lang="zh-TW" altLang="en-US" sz="4400" b="1" dirty="0">
                <a:solidFill>
                  <a:schemeClr val="accent6">
                    <a:lumMod val="50000"/>
                  </a:schemeClr>
                </a:solidFill>
                <a:latin typeface="Times New Roman" pitchFamily="18" charset="0"/>
                <a:ea typeface="標楷體" pitchFamily="65" charset="-120"/>
                <a:cs typeface="Times New Roman" pitchFamily="18" charset="0"/>
              </a:rPr>
              <a:t>二、宿舍生活常規： </a:t>
            </a:r>
            <a:endParaRPr lang="en-US" altLang="zh-TW" sz="4400" b="1" dirty="0">
              <a:solidFill>
                <a:schemeClr val="accent6">
                  <a:lumMod val="50000"/>
                </a:schemeClr>
              </a:solidFill>
              <a:latin typeface="Times New Roman" pitchFamily="18" charset="0"/>
              <a:ea typeface="標楷體" pitchFamily="65" charset="-120"/>
              <a:cs typeface="Times New Roman" pitchFamily="18" charset="0"/>
            </a:endParaRPr>
          </a:p>
          <a:p>
            <a:pPr>
              <a:spcBef>
                <a:spcPts val="300"/>
              </a:spcBef>
              <a:spcAft>
                <a:spcPts val="100"/>
              </a:spcAft>
            </a:pPr>
            <a:r>
              <a:rPr lang="en-US" altLang="zh-TW" sz="4400" b="1" dirty="0">
                <a:latin typeface="Times New Roman" pitchFamily="18" charset="0"/>
                <a:ea typeface="標楷體" pitchFamily="65" charset="-120"/>
                <a:cs typeface="Times New Roman" pitchFamily="18" charset="0"/>
              </a:rPr>
              <a:t>3</a:t>
            </a:r>
            <a:r>
              <a:rPr lang="zh-TW" altLang="en-US" sz="4400" b="1" dirty="0">
                <a:latin typeface="Times New Roman" pitchFamily="18" charset="0"/>
                <a:ea typeface="標楷體" pitchFamily="65" charset="-120"/>
                <a:cs typeface="Times New Roman" pitchFamily="18" charset="0"/>
              </a:rPr>
              <a:t>、違規與未歸均依宿舍生活公約規定記點，</a:t>
            </a:r>
            <a:r>
              <a:rPr lang="zh-TW" altLang="en-US" sz="4400" b="1" dirty="0">
                <a:solidFill>
                  <a:srgbClr val="C00000"/>
                </a:solidFill>
                <a:latin typeface="Times New Roman" pitchFamily="18" charset="0"/>
                <a:ea typeface="標楷體" pitchFamily="65" charset="-120"/>
                <a:cs typeface="Times New Roman" pitchFamily="18" charset="0"/>
              </a:rPr>
              <a:t>違規一律都會連繫家長</a:t>
            </a:r>
            <a:r>
              <a:rPr lang="zh-TW" altLang="en-US" sz="4400" b="1" dirty="0">
                <a:latin typeface="Times New Roman" pitchFamily="18" charset="0"/>
                <a:ea typeface="標楷體" pitchFamily="65" charset="-120"/>
                <a:cs typeface="Times New Roman" pitchFamily="18" charset="0"/>
              </a:rPr>
              <a:t>，未歸</a:t>
            </a:r>
            <a:r>
              <a:rPr lang="en-US" altLang="zh-TW" sz="4400" b="1" dirty="0">
                <a:latin typeface="Times New Roman" pitchFamily="18" charset="0"/>
                <a:ea typeface="標楷體" pitchFamily="65" charset="-120"/>
                <a:cs typeface="Times New Roman" pitchFamily="18" charset="0"/>
              </a:rPr>
              <a:t>2</a:t>
            </a:r>
            <a:r>
              <a:rPr lang="zh-TW" altLang="en-US" sz="4400" b="1" dirty="0">
                <a:latin typeface="Times New Roman" pitchFamily="18" charset="0"/>
                <a:ea typeface="標楷體" pitchFamily="65" charset="-120"/>
                <a:cs typeface="Times New Roman" pitchFamily="18" charset="0"/>
              </a:rPr>
              <a:t>次記</a:t>
            </a:r>
            <a:r>
              <a:rPr lang="en-US" altLang="zh-TW" sz="4400" b="1" dirty="0">
                <a:latin typeface="Times New Roman" pitchFamily="18" charset="0"/>
                <a:ea typeface="標楷體" pitchFamily="65" charset="-120"/>
                <a:cs typeface="Times New Roman" pitchFamily="18" charset="0"/>
              </a:rPr>
              <a:t>1</a:t>
            </a:r>
            <a:r>
              <a:rPr lang="zh-TW" altLang="en-US" sz="4400" b="1" dirty="0">
                <a:latin typeface="Times New Roman" pitchFamily="18" charset="0"/>
                <a:ea typeface="標楷體" pitchFamily="65" charset="-120"/>
                <a:cs typeface="Times New Roman" pitchFamily="18" charset="0"/>
              </a:rPr>
              <a:t>點，總點數達３點後簡訊通知家長，</a:t>
            </a:r>
            <a:r>
              <a:rPr lang="zh-TW" altLang="en-US" sz="4400" b="1" dirty="0">
                <a:solidFill>
                  <a:srgbClr val="C00000"/>
                </a:solidFill>
                <a:latin typeface="標楷體" panose="03000509000000000000" pitchFamily="65" charset="-120"/>
                <a:ea typeface="標楷體" panose="03000509000000000000" pitchFamily="65" charset="-120"/>
              </a:rPr>
              <a:t>累計</a:t>
            </a:r>
            <a:r>
              <a:rPr lang="en-US" altLang="zh-TW" sz="4400" b="1" dirty="0">
                <a:solidFill>
                  <a:srgbClr val="C00000"/>
                </a:solidFill>
                <a:latin typeface="標楷體" panose="03000509000000000000" pitchFamily="65" charset="-120"/>
                <a:ea typeface="標楷體" panose="03000509000000000000" pitchFamily="65" charset="-120"/>
              </a:rPr>
              <a:t>5</a:t>
            </a:r>
            <a:r>
              <a:rPr lang="zh-TW" altLang="en-US" sz="4400" b="1" dirty="0">
                <a:solidFill>
                  <a:srgbClr val="C00000"/>
                </a:solidFill>
                <a:latin typeface="標楷體" panose="03000509000000000000" pitchFamily="65" charset="-120"/>
                <a:ea typeface="標楷體" panose="03000509000000000000" pitchFamily="65" charset="-120"/>
              </a:rPr>
              <a:t>點者，以電話通知家長，累計 </a:t>
            </a:r>
            <a:r>
              <a:rPr lang="en-US" altLang="zh-TW" sz="4400" b="1" dirty="0">
                <a:solidFill>
                  <a:srgbClr val="C00000"/>
                </a:solidFill>
                <a:latin typeface="標楷體" panose="03000509000000000000" pitchFamily="65" charset="-120"/>
                <a:ea typeface="標楷體" panose="03000509000000000000" pitchFamily="65" charset="-120"/>
              </a:rPr>
              <a:t>7 </a:t>
            </a:r>
            <a:r>
              <a:rPr lang="zh-TW" altLang="en-US" sz="4400" b="1" dirty="0">
                <a:solidFill>
                  <a:srgbClr val="C00000"/>
                </a:solidFill>
                <a:latin typeface="標楷體" panose="03000509000000000000" pitchFamily="65" charset="-120"/>
                <a:ea typeface="標楷體" panose="03000509000000000000" pitchFamily="65" charset="-120"/>
              </a:rPr>
              <a:t>點</a:t>
            </a:r>
            <a:r>
              <a:rPr lang="en-US" altLang="zh-TW" sz="4400" b="1" dirty="0">
                <a:solidFill>
                  <a:srgbClr val="C00000"/>
                </a:solidFill>
                <a:latin typeface="標楷體" panose="03000509000000000000" pitchFamily="65" charset="-120"/>
                <a:ea typeface="標楷體" panose="03000509000000000000" pitchFamily="65" charset="-120"/>
              </a:rPr>
              <a:t>(</a:t>
            </a:r>
            <a:r>
              <a:rPr lang="zh-TW" altLang="en-US" sz="4400" b="1" dirty="0">
                <a:solidFill>
                  <a:srgbClr val="C00000"/>
                </a:solidFill>
                <a:latin typeface="標楷體" panose="03000509000000000000" pitchFamily="65" charset="-120"/>
                <a:ea typeface="標楷體" panose="03000509000000000000" pitchFamily="65" charset="-120"/>
              </a:rPr>
              <a:t>含</a:t>
            </a:r>
            <a:r>
              <a:rPr lang="en-US" altLang="zh-TW" sz="4400" b="1" dirty="0">
                <a:solidFill>
                  <a:srgbClr val="C00000"/>
                </a:solidFill>
                <a:latin typeface="標楷體" panose="03000509000000000000" pitchFamily="65" charset="-120"/>
                <a:ea typeface="標楷體" panose="03000509000000000000" pitchFamily="65" charset="-120"/>
              </a:rPr>
              <a:t>) </a:t>
            </a:r>
            <a:r>
              <a:rPr lang="zh-TW" altLang="en-US" sz="4400" b="1" dirty="0">
                <a:solidFill>
                  <a:srgbClr val="C00000"/>
                </a:solidFill>
                <a:latin typeface="標楷體" panose="03000509000000000000" pitchFamily="65" charset="-120"/>
                <a:ea typeface="標楷體" panose="03000509000000000000" pitchFamily="65" charset="-120"/>
              </a:rPr>
              <a:t>以電話通知學生</a:t>
            </a:r>
            <a:r>
              <a:rPr lang="zh-TW" altLang="en-US" sz="4400" b="1" dirty="0">
                <a:latin typeface="Times New Roman" pitchFamily="18" charset="0"/>
                <a:ea typeface="標楷體" pitchFamily="65" charset="-120"/>
                <a:cs typeface="Times New Roman" pitchFamily="18" charset="0"/>
              </a:rPr>
              <a:t>，再次記點</a:t>
            </a:r>
            <a:r>
              <a:rPr lang="zh-TW" altLang="en-US" sz="4400" b="1" dirty="0">
                <a:solidFill>
                  <a:srgbClr val="C00000"/>
                </a:solidFill>
                <a:latin typeface="Times New Roman" pitchFamily="18" charset="0"/>
                <a:ea typeface="標楷體" pitchFamily="65" charset="-120"/>
                <a:cs typeface="Times New Roman" pitchFamily="18" charset="0"/>
              </a:rPr>
              <a:t>達１０點者</a:t>
            </a:r>
            <a:r>
              <a:rPr lang="zh-TW" altLang="en-US" sz="4400" b="1" dirty="0">
                <a:latin typeface="Times New Roman" pitchFamily="18" charset="0"/>
                <a:ea typeface="標楷體" pitchFamily="65" charset="-120"/>
                <a:cs typeface="Times New Roman" pitchFamily="18" charset="0"/>
              </a:rPr>
              <a:t>，召開違規審議小組審議是否退宿取消住宿資格，不得再申請住宿，並辦 理</a:t>
            </a:r>
            <a:r>
              <a:rPr lang="zh-TW" altLang="en-US" sz="4400" b="1" dirty="0">
                <a:solidFill>
                  <a:srgbClr val="C00000"/>
                </a:solidFill>
                <a:latin typeface="Times New Roman" pitchFamily="18" charset="0"/>
                <a:ea typeface="標楷體" pitchFamily="65" charset="-120"/>
                <a:cs typeface="Times New Roman" pitchFamily="18" charset="0"/>
              </a:rPr>
              <a:t>退宿處分，不予退費</a:t>
            </a:r>
            <a:r>
              <a:rPr lang="zh-TW" altLang="en-US" sz="4400" b="1" dirty="0">
                <a:latin typeface="Times New Roman" pitchFamily="18" charset="0"/>
                <a:ea typeface="標楷體" pitchFamily="65" charset="-120"/>
                <a:cs typeface="Times New Roman" pitchFamily="18" charset="0"/>
              </a:rPr>
              <a:t>。</a:t>
            </a:r>
            <a:endParaRPr lang="en-US" altLang="zh-TW" sz="4400" b="1"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326898091"/>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14287" y="15875"/>
            <a:ext cx="4208391" cy="769441"/>
          </a:xfrm>
          <a:prstGeom prst="rect">
            <a:avLst/>
          </a:prstGeom>
          <a:noFill/>
          <a:ln>
            <a:noFill/>
          </a:ln>
          <a:extLst/>
        </p:spPr>
        <p:txBody>
          <a:bodyPr wrap="square">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4400" b="1" i="0" u="none" strike="noStrike" kern="0" cap="none" spc="0" normalizeH="0" baseline="0" noProof="0" dirty="0">
                <a:ln>
                  <a:noFill/>
                </a:ln>
                <a:solidFill>
                  <a:schemeClr val="tx2">
                    <a:lumMod val="75000"/>
                  </a:schemeClr>
                </a:solidFill>
                <a:effectLst>
                  <a:outerShdw blurRad="38100" dist="38100" dir="2700000" algn="tl">
                    <a:srgbClr val="C0C0C0"/>
                  </a:outerShdw>
                </a:effectLst>
                <a:uLnTx/>
                <a:uFillTx/>
                <a:latin typeface="Times New Roman" pitchFamily="18" charset="0"/>
                <a:ea typeface="標楷體" pitchFamily="65" charset="-120"/>
                <a:cs typeface="Times New Roman" pitchFamily="18" charset="0"/>
              </a:rPr>
              <a:t>宿舍業務</a:t>
            </a:r>
            <a:r>
              <a:rPr kumimoji="0" lang="zh-TW" altLang="en-US" sz="4400" b="1" i="0" u="none" strike="noStrike" kern="0" cap="none" spc="0" normalizeH="0" baseline="0" noProof="0" dirty="0">
                <a:ln>
                  <a:noFill/>
                </a:ln>
                <a:solidFill>
                  <a:schemeClr val="tx2">
                    <a:lumMod val="75000"/>
                  </a:schemeClr>
                </a:solidFill>
                <a:effectLst>
                  <a:outerShdw blurRad="38100" dist="38100" dir="2700000" algn="tl">
                    <a:srgbClr val="C0C0C0"/>
                  </a:outerShdw>
                </a:effectLst>
                <a:uLnTx/>
                <a:uFillTx/>
                <a:ea typeface="標楷體" pitchFamily="65" charset="-120"/>
                <a:cs typeface="Times New Roman" pitchFamily="18" charset="0"/>
              </a:rPr>
              <a:t>報告</a:t>
            </a:r>
            <a:endParaRPr kumimoji="0" lang="zh-TW" altLang="en-US" sz="3200" b="1" i="0" u="none" strike="noStrike" kern="0" cap="none" spc="0" normalizeH="0" baseline="0" noProof="0" dirty="0">
              <a:ln>
                <a:noFill/>
              </a:ln>
              <a:solidFill>
                <a:schemeClr val="tx2">
                  <a:lumMod val="75000"/>
                </a:schemeClr>
              </a:solidFill>
              <a:effectLst/>
              <a:uLnTx/>
              <a:uFillTx/>
              <a:latin typeface="標楷體" pitchFamily="65" charset="-120"/>
              <a:ea typeface="標楷體" pitchFamily="65" charset="-120"/>
              <a:cs typeface="Times New Roman" pitchFamily="18" charset="0"/>
            </a:endParaRPr>
          </a:p>
        </p:txBody>
      </p:sp>
      <p:sp>
        <p:nvSpPr>
          <p:cNvPr id="3" name="矩形 2"/>
          <p:cNvSpPr/>
          <p:nvPr/>
        </p:nvSpPr>
        <p:spPr>
          <a:xfrm>
            <a:off x="602682" y="785316"/>
            <a:ext cx="11341668" cy="2890535"/>
          </a:xfrm>
          <a:prstGeom prst="rect">
            <a:avLst/>
          </a:prstGeom>
        </p:spPr>
        <p:txBody>
          <a:bodyPr wrap="square">
            <a:spAutoFit/>
          </a:bodyPr>
          <a:lstStyle/>
          <a:p>
            <a:pPr>
              <a:spcBef>
                <a:spcPts val="100"/>
              </a:spcBef>
              <a:spcAft>
                <a:spcPts val="600"/>
              </a:spcAft>
            </a:pPr>
            <a:r>
              <a:rPr lang="zh-TW" altLang="en-US" sz="4400" b="1" dirty="0">
                <a:solidFill>
                  <a:schemeClr val="accent6">
                    <a:lumMod val="50000"/>
                  </a:schemeClr>
                </a:solidFill>
                <a:latin typeface="Times New Roman" pitchFamily="18" charset="0"/>
                <a:ea typeface="標楷體" pitchFamily="65" charset="-120"/>
                <a:cs typeface="Times New Roman" pitchFamily="18" charset="0"/>
              </a:rPr>
              <a:t>二、宿舍未來規畫：</a:t>
            </a:r>
            <a:endParaRPr lang="en-US" altLang="zh-TW" sz="4400" b="1" dirty="0">
              <a:solidFill>
                <a:schemeClr val="accent6">
                  <a:lumMod val="50000"/>
                </a:schemeClr>
              </a:solidFill>
              <a:latin typeface="Times New Roman" pitchFamily="18" charset="0"/>
              <a:ea typeface="標楷體" pitchFamily="65" charset="-120"/>
              <a:cs typeface="Times New Roman" pitchFamily="18" charset="0"/>
            </a:endParaRPr>
          </a:p>
          <a:p>
            <a:pPr>
              <a:spcBef>
                <a:spcPts val="100"/>
              </a:spcBef>
              <a:spcAft>
                <a:spcPts val="600"/>
              </a:spcAft>
              <a:tabLst>
                <a:tab pos="895350" algn="l"/>
                <a:tab pos="1076325" algn="l"/>
                <a:tab pos="1257300" algn="l"/>
                <a:tab pos="1343025" algn="l"/>
              </a:tabLst>
            </a:pPr>
            <a:r>
              <a:rPr lang="zh-TW" altLang="en-US" sz="4400" b="1" dirty="0">
                <a:latin typeface="標楷體" panose="03000509000000000000" pitchFamily="65" charset="-120"/>
                <a:ea typeface="標楷體" panose="03000509000000000000" pitchFamily="65" charset="-120"/>
                <a:cs typeface="Times New Roman" pitchFamily="18" charset="0"/>
              </a:rPr>
              <a:t> </a:t>
            </a:r>
            <a:r>
              <a:rPr lang="en-US" altLang="zh-TW" sz="4400" b="1" dirty="0">
                <a:latin typeface="標楷體" panose="03000509000000000000" pitchFamily="65" charset="-120"/>
                <a:ea typeface="標楷體" panose="03000509000000000000" pitchFamily="65" charset="-120"/>
                <a:cs typeface="Times New Roman" pitchFamily="18" charset="0"/>
              </a:rPr>
              <a:t>4</a:t>
            </a:r>
            <a:r>
              <a:rPr lang="zh-TW" altLang="en-US" sz="4400" b="1" dirty="0">
                <a:latin typeface="標楷體" panose="03000509000000000000" pitchFamily="65" charset="-120"/>
                <a:ea typeface="標楷體" panose="03000509000000000000" pitchFamily="65" charset="-120"/>
                <a:cs typeface="Times New Roman" pitchFamily="18" charset="0"/>
              </a:rPr>
              <a:t>、關於腳踏車停放區問題，目前學校已有</a:t>
            </a:r>
            <a:r>
              <a:rPr lang="en-US" altLang="zh-TW" sz="4400" b="1" dirty="0">
                <a:latin typeface="標楷體" panose="03000509000000000000" pitchFamily="65" charset="-120"/>
                <a:ea typeface="標楷體" panose="03000509000000000000" pitchFamily="65" charset="-120"/>
                <a:cs typeface="Times New Roman" pitchFamily="18" charset="0"/>
              </a:rPr>
              <a:t>			</a:t>
            </a:r>
            <a:r>
              <a:rPr lang="zh-TW" altLang="en-US" sz="4400" b="1" dirty="0">
                <a:latin typeface="標楷體" panose="03000509000000000000" pitchFamily="65" charset="-120"/>
                <a:ea typeface="標楷體" panose="03000509000000000000" pitchFamily="65" charset="-120"/>
                <a:cs typeface="Times New Roman" pitchFamily="18" charset="0"/>
              </a:rPr>
              <a:t>規劃出可停放區域去做設計，後續也會</a:t>
            </a:r>
            <a:r>
              <a:rPr lang="en-US" altLang="zh-TW" sz="4400" b="1" dirty="0">
                <a:latin typeface="標楷體" panose="03000509000000000000" pitchFamily="65" charset="-120"/>
                <a:ea typeface="標楷體" panose="03000509000000000000" pitchFamily="65" charset="-120"/>
                <a:cs typeface="Times New Roman" pitchFamily="18" charset="0"/>
              </a:rPr>
              <a:t>			</a:t>
            </a:r>
            <a:r>
              <a:rPr lang="zh-TW" altLang="en-US" sz="4400" b="1" dirty="0">
                <a:latin typeface="標楷體" panose="03000509000000000000" pitchFamily="65" charset="-120"/>
                <a:ea typeface="標楷體" panose="03000509000000000000" pitchFamily="65" charset="-120"/>
                <a:cs typeface="Times New Roman" pitchFamily="18" charset="0"/>
              </a:rPr>
              <a:t>陸續規劃設置腳踏車架供住宿生停放。</a:t>
            </a:r>
            <a:endParaRPr lang="en-US" altLang="zh-TW" sz="4400" b="1" dirty="0">
              <a:latin typeface="標楷體" panose="03000509000000000000" pitchFamily="65" charset="-120"/>
              <a:ea typeface="標楷體" panose="03000509000000000000" pitchFamily="65" charset="-120"/>
              <a:cs typeface="Times New Roman" pitchFamily="18" charset="0"/>
            </a:endParaRPr>
          </a:p>
        </p:txBody>
      </p:sp>
      <p:sp>
        <p:nvSpPr>
          <p:cNvPr id="4" name="矩形 3"/>
          <p:cNvSpPr/>
          <p:nvPr/>
        </p:nvSpPr>
        <p:spPr>
          <a:xfrm>
            <a:off x="847375" y="3986494"/>
            <a:ext cx="10163525" cy="2123658"/>
          </a:xfrm>
          <a:prstGeom prst="rect">
            <a:avLst/>
          </a:prstGeom>
        </p:spPr>
        <p:txBody>
          <a:bodyPr wrap="square">
            <a:spAutoFit/>
          </a:bodyPr>
          <a:lstStyle/>
          <a:p>
            <a:pPr>
              <a:tabLst>
                <a:tab pos="266700" algn="l"/>
                <a:tab pos="361950" algn="l"/>
                <a:tab pos="447675" algn="l"/>
                <a:tab pos="542925" algn="l"/>
                <a:tab pos="622300" algn="l"/>
                <a:tab pos="719138" algn="l"/>
                <a:tab pos="809625" algn="l"/>
              </a:tabLst>
            </a:pPr>
            <a:r>
              <a:rPr lang="en-US" altLang="zh-TW" sz="4400" b="1" dirty="0">
                <a:latin typeface="標楷體" panose="03000509000000000000" pitchFamily="65" charset="-120"/>
                <a:ea typeface="標楷體" panose="03000509000000000000" pitchFamily="65" charset="-120"/>
              </a:rPr>
              <a:t>5</a:t>
            </a:r>
            <a:r>
              <a:rPr lang="zh-TW" altLang="en-US" sz="4400" b="1" dirty="0">
                <a:latin typeface="標楷體" panose="03000509000000000000" pitchFamily="65" charset="-120"/>
                <a:ea typeface="標楷體" panose="03000509000000000000" pitchFamily="65" charset="-120"/>
              </a:rPr>
              <a:t>、宿舍區預計於</a:t>
            </a:r>
            <a:r>
              <a:rPr lang="en-US" altLang="zh-TW" sz="4400" b="1" dirty="0">
                <a:latin typeface="標楷體" panose="03000509000000000000" pitchFamily="65" charset="-120"/>
                <a:ea typeface="標楷體" panose="03000509000000000000" pitchFamily="65" charset="-120"/>
              </a:rPr>
              <a:t>112</a:t>
            </a:r>
            <a:r>
              <a:rPr lang="zh-TW" altLang="en-US" sz="4400" b="1" dirty="0">
                <a:latin typeface="標楷體" panose="03000509000000000000" pitchFamily="65" charset="-120"/>
                <a:ea typeface="標楷體" panose="03000509000000000000" pitchFamily="65" charset="-120"/>
              </a:rPr>
              <a:t>年</a:t>
            </a:r>
            <a:r>
              <a:rPr lang="en-US" altLang="zh-TW" sz="4400" b="1" dirty="0">
                <a:latin typeface="標楷體" panose="03000509000000000000" pitchFamily="65" charset="-120"/>
                <a:ea typeface="標楷體" panose="03000509000000000000" pitchFamily="65" charset="-120"/>
              </a:rPr>
              <a:t>1</a:t>
            </a:r>
            <a:r>
              <a:rPr lang="zh-TW" altLang="en-US" sz="4400" b="1" dirty="0">
                <a:latin typeface="標楷體" panose="03000509000000000000" pitchFamily="65" charset="-120"/>
                <a:ea typeface="標楷體" panose="03000509000000000000" pitchFamily="65" charset="-120"/>
              </a:rPr>
              <a:t>月</a:t>
            </a:r>
            <a:r>
              <a:rPr lang="en-US" altLang="zh-TW" sz="4400" b="1" dirty="0">
                <a:latin typeface="標楷體" panose="03000509000000000000" pitchFamily="65" charset="-120"/>
                <a:ea typeface="標楷體" panose="03000509000000000000" pitchFamily="65" charset="-120"/>
              </a:rPr>
              <a:t>2</a:t>
            </a:r>
            <a:r>
              <a:rPr lang="zh-TW" altLang="en-US" sz="4400" b="1" dirty="0">
                <a:latin typeface="標楷體" panose="03000509000000000000" pitchFamily="65" charset="-120"/>
                <a:ea typeface="標楷體" panose="03000509000000000000" pitchFamily="65" charset="-120"/>
              </a:rPr>
              <a:t>號開始</a:t>
            </a:r>
            <a:r>
              <a:rPr lang="zh-TW" altLang="en-US" sz="4400" b="1" dirty="0">
                <a:solidFill>
                  <a:srgbClr val="C00000"/>
                </a:solidFill>
                <a:latin typeface="標楷體" panose="03000509000000000000" pitchFamily="65" charset="-120"/>
                <a:ea typeface="標楷體" panose="03000509000000000000" pitchFamily="65" charset="-120"/>
              </a:rPr>
              <a:t>試行</a:t>
            </a:r>
            <a:r>
              <a:rPr lang="en-US" altLang="zh-TW" sz="4400" b="1" dirty="0">
                <a:latin typeface="標楷體" panose="03000509000000000000" pitchFamily="65" charset="-120"/>
                <a:ea typeface="標楷體" panose="03000509000000000000" pitchFamily="65" charset="-120"/>
              </a:rPr>
              <a:t>								</a:t>
            </a:r>
            <a:r>
              <a:rPr lang="zh-TW" altLang="en-US" sz="4400" b="1" dirty="0">
                <a:latin typeface="標楷體" panose="03000509000000000000" pitchFamily="65" charset="-120"/>
                <a:ea typeface="標楷體" panose="03000509000000000000" pitchFamily="65" charset="-120"/>
              </a:rPr>
              <a:t>「不晚點名」，但請住宿生一樣遵守</a:t>
            </a:r>
            <a:r>
              <a:rPr lang="en-US" altLang="zh-TW" sz="4400" b="1" dirty="0">
                <a:latin typeface="標楷體" panose="03000509000000000000" pitchFamily="65" charset="-120"/>
                <a:ea typeface="標楷體" panose="03000509000000000000" pitchFamily="65" charset="-120"/>
              </a:rPr>
              <a:t>								</a:t>
            </a:r>
            <a:r>
              <a:rPr lang="zh-TW" altLang="en-US" sz="4400" b="1" dirty="0">
                <a:latin typeface="標楷體" panose="03000509000000000000" pitchFamily="65" charset="-120"/>
                <a:ea typeface="標楷體" panose="03000509000000000000" pitchFamily="65" charset="-120"/>
              </a:rPr>
              <a:t>宿舍生活常規。</a:t>
            </a:r>
            <a:endParaRPr lang="en-US" altLang="zh-TW" sz="44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77022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793" y="0"/>
            <a:ext cx="9143999" cy="6857999"/>
          </a:xfrm>
          <a:prstGeom prst="rect">
            <a:avLst/>
          </a:prstGeom>
        </p:spPr>
      </p:pic>
      <p:sp>
        <p:nvSpPr>
          <p:cNvPr id="3" name="矩形 2"/>
          <p:cNvSpPr/>
          <p:nvPr/>
        </p:nvSpPr>
        <p:spPr>
          <a:xfrm>
            <a:off x="0" y="0"/>
            <a:ext cx="5262979" cy="769441"/>
          </a:xfrm>
          <a:prstGeom prst="rect">
            <a:avLst/>
          </a:prstGeom>
        </p:spPr>
        <p:txBody>
          <a:bodyPr wrap="none">
            <a:spAutoFit/>
          </a:bodyPr>
          <a:lstStyle/>
          <a:p>
            <a:pPr>
              <a:spcBef>
                <a:spcPts val="100"/>
              </a:spcBef>
              <a:spcAft>
                <a:spcPts val="600"/>
              </a:spcAft>
            </a:pPr>
            <a:r>
              <a:rPr lang="zh-TW" altLang="en-US" sz="4400" b="1" dirty="0">
                <a:solidFill>
                  <a:schemeClr val="accent6">
                    <a:lumMod val="50000"/>
                  </a:schemeClr>
                </a:solidFill>
                <a:latin typeface="Times New Roman" pitchFamily="18" charset="0"/>
                <a:ea typeface="標楷體" pitchFamily="65" charset="-120"/>
                <a:cs typeface="Times New Roman" pitchFamily="18" charset="0"/>
              </a:rPr>
              <a:t>二、宿舍未來規畫：</a:t>
            </a:r>
            <a:endParaRPr lang="en-US" altLang="zh-TW" sz="4400" b="1" dirty="0">
              <a:solidFill>
                <a:schemeClr val="accent6">
                  <a:lumMod val="50000"/>
                </a:schemeClr>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692948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14288" y="15875"/>
            <a:ext cx="3570208" cy="769441"/>
          </a:xfrm>
          <a:prstGeom prst="rect">
            <a:avLst/>
          </a:prstGeom>
          <a:noFill/>
          <a:ln>
            <a:noFill/>
          </a:ln>
          <a:extLst/>
        </p:spPr>
        <p:txBody>
          <a:bodyPr wrap="none">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4400" b="1" i="0" u="none" strike="noStrike" kern="0" cap="none" spc="0" normalizeH="0" baseline="0" noProof="0" dirty="0">
                <a:ln>
                  <a:noFill/>
                </a:ln>
                <a:solidFill>
                  <a:schemeClr val="accent1">
                    <a:lumMod val="50000"/>
                  </a:schemeClr>
                </a:solidFill>
                <a:effectLst>
                  <a:outerShdw blurRad="38100" dist="38100" dir="2700000" algn="tl">
                    <a:srgbClr val="C0C0C0"/>
                  </a:outerShdw>
                </a:effectLst>
                <a:uLnTx/>
                <a:uFillTx/>
                <a:ea typeface="標楷體" pitchFamily="65" charset="-120"/>
                <a:cs typeface="Times New Roman" pitchFamily="18" charset="0"/>
              </a:rPr>
              <a:t>宿舍業務報告</a:t>
            </a:r>
            <a:endParaRPr kumimoji="0" lang="zh-TW" altLang="en-US" sz="3200" b="1" i="0" u="none" strike="noStrike" kern="0" cap="none" spc="0" normalizeH="0" baseline="0" noProof="0" dirty="0">
              <a:ln>
                <a:noFill/>
              </a:ln>
              <a:solidFill>
                <a:schemeClr val="accent1">
                  <a:lumMod val="50000"/>
                </a:schemeClr>
              </a:solidFill>
              <a:effectLst/>
              <a:uLnTx/>
              <a:uFillTx/>
              <a:latin typeface="標楷體" pitchFamily="65" charset="-120"/>
              <a:ea typeface="標楷體" pitchFamily="65" charset="-120"/>
              <a:cs typeface="Times New Roman" pitchFamily="18" charset="0"/>
            </a:endParaRPr>
          </a:p>
        </p:txBody>
      </p:sp>
      <p:pic>
        <p:nvPicPr>
          <p:cNvPr id="4" name="圖片 3"/>
          <p:cNvPicPr>
            <a:picLocks noChangeAspect="1"/>
          </p:cNvPicPr>
          <p:nvPr/>
        </p:nvPicPr>
        <p:blipFill>
          <a:blip r:embed="rId3"/>
          <a:stretch>
            <a:fillRect/>
          </a:stretch>
        </p:blipFill>
        <p:spPr>
          <a:xfrm>
            <a:off x="647700" y="1524001"/>
            <a:ext cx="11423692" cy="5575410"/>
          </a:xfrm>
          <a:prstGeom prst="rect">
            <a:avLst/>
          </a:prstGeom>
        </p:spPr>
      </p:pic>
      <p:pic>
        <p:nvPicPr>
          <p:cNvPr id="5" name="圖片 4"/>
          <p:cNvPicPr>
            <a:picLocks noChangeAspect="1"/>
          </p:cNvPicPr>
          <p:nvPr/>
        </p:nvPicPr>
        <p:blipFill>
          <a:blip r:embed="rId4"/>
          <a:stretch>
            <a:fillRect/>
          </a:stretch>
        </p:blipFill>
        <p:spPr>
          <a:xfrm>
            <a:off x="647700" y="870905"/>
            <a:ext cx="11058908" cy="1392072"/>
          </a:xfrm>
          <a:prstGeom prst="rect">
            <a:avLst/>
          </a:prstGeom>
        </p:spPr>
      </p:pic>
    </p:spTree>
    <p:extLst>
      <p:ext uri="{BB962C8B-B14F-4D97-AF65-F5344CB8AC3E}">
        <p14:creationId xmlns:p14="http://schemas.microsoft.com/office/powerpoint/2010/main" val="4260826425"/>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323850" y="-152400"/>
            <a:ext cx="4078577" cy="1231499"/>
          </a:xfrm>
          <a:prstGeom prst="rect">
            <a:avLst/>
          </a:prstGeom>
        </p:spPr>
      </p:pic>
      <p:pic>
        <p:nvPicPr>
          <p:cNvPr id="3" name="圖片 2"/>
          <p:cNvPicPr>
            <a:picLocks noChangeAspect="1"/>
          </p:cNvPicPr>
          <p:nvPr/>
        </p:nvPicPr>
        <p:blipFill>
          <a:blip r:embed="rId3"/>
          <a:stretch>
            <a:fillRect/>
          </a:stretch>
        </p:blipFill>
        <p:spPr>
          <a:xfrm>
            <a:off x="349682" y="823279"/>
            <a:ext cx="11284674" cy="1420491"/>
          </a:xfrm>
          <a:prstGeom prst="rect">
            <a:avLst/>
          </a:prstGeom>
        </p:spPr>
      </p:pic>
      <p:sp>
        <p:nvSpPr>
          <p:cNvPr id="5" name="內容版面配置區 2">
            <a:extLst>
              <a:ext uri="{FF2B5EF4-FFF2-40B4-BE49-F238E27FC236}">
                <a16:creationId xmlns:a16="http://schemas.microsoft.com/office/drawing/2014/main" id="{858F9C5E-EAB1-4B1B-ACFA-70834C6B34DC}"/>
              </a:ext>
            </a:extLst>
          </p:cNvPr>
          <p:cNvSpPr>
            <a:spLocks noGrp="1"/>
          </p:cNvSpPr>
          <p:nvPr/>
        </p:nvSpPr>
        <p:spPr bwMode="auto">
          <a:xfrm>
            <a:off x="341832" y="1861259"/>
            <a:ext cx="11851756" cy="538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Bef>
                <a:spcPts val="600"/>
              </a:spcBef>
            </a:pPr>
            <a:r>
              <a:rPr lang="en-US" altLang="zh-TW" sz="44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rPr>
              <a:t>7</a:t>
            </a:r>
            <a:r>
              <a:rPr lang="zh-TW" altLang="en-US" sz="44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rPr>
              <a:t>、學生宿舍區道路改善工程。</a:t>
            </a:r>
            <a:endParaRPr lang="en-US" altLang="zh-TW" sz="44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a:spcBef>
                <a:spcPts val="600"/>
              </a:spcBef>
            </a:pPr>
            <a:r>
              <a:rPr lang="en-US" altLang="zh-TW" sz="44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rPr>
              <a:t>8</a:t>
            </a:r>
            <a:r>
              <a:rPr lang="zh-TW" altLang="en-US" sz="44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rPr>
              <a:t>、學生宿舍逐年汰換定頻冷氣為變頻冷氣。</a:t>
            </a:r>
            <a:endParaRPr lang="en-US" altLang="zh-TW" sz="44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a:spcBef>
                <a:spcPts val="600"/>
              </a:spcBef>
            </a:pPr>
            <a:r>
              <a:rPr lang="en-US" altLang="zh-TW" sz="44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rPr>
              <a:t>9</a:t>
            </a:r>
            <a:r>
              <a:rPr lang="zh-TW" altLang="en-US" sz="44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rPr>
              <a:t>、學生宿舍區鼠害防治工作。</a:t>
            </a:r>
            <a:endParaRPr lang="en-US" altLang="zh-TW" sz="44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marL="109537" indent="0">
              <a:lnSpc>
                <a:spcPts val="3600"/>
              </a:lnSpc>
              <a:spcBef>
                <a:spcPts val="600"/>
              </a:spcBef>
              <a:buNone/>
            </a:pPr>
            <a:endParaRPr lang="en-US" altLang="zh-TW"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marL="109537" indent="0">
              <a:lnSpc>
                <a:spcPts val="3600"/>
              </a:lnSpc>
              <a:spcBef>
                <a:spcPts val="600"/>
              </a:spcBef>
              <a:buNone/>
            </a:pPr>
            <a:endParaRPr lang="en-US" altLang="zh-TW"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a:lnSpc>
                <a:spcPts val="3600"/>
              </a:lnSpc>
              <a:spcBef>
                <a:spcPts val="600"/>
              </a:spcBef>
            </a:pPr>
            <a:endParaRPr lang="en-US" altLang="zh-TW"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p:txBody>
      </p:sp>
    </p:spTree>
    <p:extLst>
      <p:ext uri="{BB962C8B-B14F-4D97-AF65-F5344CB8AC3E}">
        <p14:creationId xmlns:p14="http://schemas.microsoft.com/office/powerpoint/2010/main" val="18324482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14287" y="15875"/>
            <a:ext cx="4452937" cy="769441"/>
          </a:xfrm>
          <a:prstGeom prst="rect">
            <a:avLst/>
          </a:prstGeom>
          <a:noFill/>
          <a:ln>
            <a:noFill/>
          </a:ln>
          <a:extLst/>
        </p:spPr>
        <p:txBody>
          <a:bodyPr wrap="square">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4400" b="1" i="0" u="none" strike="noStrike" kern="0" cap="none" spc="0" normalizeH="0" baseline="0" noProof="0" dirty="0">
                <a:ln>
                  <a:noFill/>
                </a:ln>
                <a:solidFill>
                  <a:srgbClr val="0F6FC6">
                    <a:lumMod val="50000"/>
                  </a:srgbClr>
                </a:solidFill>
                <a:effectLst>
                  <a:outerShdw blurRad="38100" dist="38100" dir="2700000" algn="tl">
                    <a:srgbClr val="C0C0C0"/>
                  </a:outerShdw>
                </a:effectLst>
                <a:uLnTx/>
                <a:uFillTx/>
                <a:latin typeface="Times New Roman" pitchFamily="18" charset="0"/>
                <a:ea typeface="標楷體" pitchFamily="65" charset="-120"/>
                <a:cs typeface="Times New Roman" pitchFamily="18" charset="0"/>
              </a:rPr>
              <a:t>宿舍業務報告</a:t>
            </a:r>
            <a:endParaRPr kumimoji="0" lang="zh-TW" altLang="en-US" sz="3200" b="1" i="0" u="none" strike="noStrike" kern="0" cap="none" spc="0" normalizeH="0" baseline="0" noProof="0" dirty="0">
              <a:ln>
                <a:noFill/>
              </a:ln>
              <a:solidFill>
                <a:srgbClr val="0F6FC6">
                  <a:lumMod val="50000"/>
                </a:srgbClr>
              </a:solidFill>
              <a:effectLst/>
              <a:uLnTx/>
              <a:uFillTx/>
              <a:latin typeface="標楷體" pitchFamily="65" charset="-120"/>
              <a:ea typeface="標楷體" pitchFamily="65" charset="-120"/>
              <a:cs typeface="Times New Roman" pitchFamily="18" charset="0"/>
            </a:endParaRPr>
          </a:p>
        </p:txBody>
      </p:sp>
      <p:sp>
        <p:nvSpPr>
          <p:cNvPr id="3" name="文字方塊 2"/>
          <p:cNvSpPr txBox="1">
            <a:spLocks noChangeArrowheads="1"/>
          </p:cNvSpPr>
          <p:nvPr/>
        </p:nvSpPr>
        <p:spPr bwMode="auto">
          <a:xfrm>
            <a:off x="477774" y="808068"/>
            <a:ext cx="11070763" cy="120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auto" latinLnBrk="0" hangingPunct="1">
              <a:lnSpc>
                <a:spcPts val="4000"/>
              </a:lnSpc>
              <a:spcBef>
                <a:spcPts val="100"/>
              </a:spcBef>
              <a:spcAft>
                <a:spcPts val="600"/>
              </a:spcAft>
              <a:buClrTx/>
              <a:buSzTx/>
              <a:buFontTx/>
              <a:buNone/>
              <a:tabLst/>
              <a:defRPr/>
            </a:pPr>
            <a:r>
              <a:rPr kumimoji="1" lang="zh-TW" altLang="en-US"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三、學生宿舍修繕業務： </a:t>
            </a:r>
            <a:endParaRPr kumimoji="1" lang="en-US" altLang="zh-TW"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endParaRPr>
          </a:p>
          <a:p>
            <a:pPr marL="0" marR="0" lvl="0" indent="0" algn="l" defTabSz="914400" rtl="0" eaLnBrk="1" fontAlgn="auto" latinLnBrk="0" hangingPunct="1">
              <a:lnSpc>
                <a:spcPts val="4000"/>
              </a:lnSpc>
              <a:spcBef>
                <a:spcPts val="100"/>
              </a:spcBef>
              <a:spcAft>
                <a:spcPts val="600"/>
              </a:spcAft>
              <a:buClrTx/>
              <a:buSzTx/>
              <a:buFontTx/>
              <a:buNone/>
              <a:tabLst/>
              <a:defRPr/>
            </a:pPr>
            <a:endParaRPr kumimoji="1" lang="en-US" altLang="zh-TW"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endParaRPr>
          </a:p>
        </p:txBody>
      </p:sp>
      <p:sp>
        <p:nvSpPr>
          <p:cNvPr id="4" name="內容版面配置區 2">
            <a:extLst>
              <a:ext uri="{FF2B5EF4-FFF2-40B4-BE49-F238E27FC236}">
                <a16:creationId xmlns:a16="http://schemas.microsoft.com/office/drawing/2014/main" id="{858F9C5E-EAB1-4B1B-ACFA-70834C6B34DC}"/>
              </a:ext>
            </a:extLst>
          </p:cNvPr>
          <p:cNvSpPr>
            <a:spLocks noGrp="1"/>
          </p:cNvSpPr>
          <p:nvPr/>
        </p:nvSpPr>
        <p:spPr bwMode="auto">
          <a:xfrm>
            <a:off x="425874" y="1461296"/>
            <a:ext cx="11427143" cy="538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125" marR="0" lvl="0" indent="-255588" algn="l" defTabSz="609630" rtl="0" eaLnBrk="0" fontAlgn="base" latinLnBrk="0" hangingPunct="0">
              <a:lnSpc>
                <a:spcPts val="3600"/>
              </a:lnSpc>
              <a:spcBef>
                <a:spcPts val="600"/>
              </a:spcBef>
              <a:spcAft>
                <a:spcPct val="0"/>
              </a:spcAft>
              <a:buClr>
                <a:srgbClr val="0F6FC6"/>
              </a:buClr>
              <a:buSzPct val="68000"/>
              <a:buFont typeface="Wingdings 3" pitchFamily="18" charset="2"/>
              <a:buChar char=""/>
              <a:tabLst/>
              <a:defRPr/>
            </a:pPr>
            <a:r>
              <a:rPr lang="en-US" altLang="zh-TW" sz="44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10</a:t>
            </a:r>
            <a:r>
              <a:rPr kumimoji="0" lang="zh-TW" altLang="en-US" sz="44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、女一舍</a:t>
            </a:r>
            <a:endParaRPr kumimoji="0" lang="en-US" altLang="zh-TW" sz="44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kumimoji="0" lang="zh-TW" altLang="en-US" sz="44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kumimoji="0" lang="en-US" altLang="zh-TW" sz="44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(1)</a:t>
            </a:r>
            <a:r>
              <a:rPr kumimoji="0" lang="zh-TW" altLang="en-US" sz="44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lang="zh-TW" altLang="en-US" sz="44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公共浴廁整修工程</a:t>
            </a:r>
            <a:endParaRPr kumimoji="0" lang="en-US" altLang="zh-TW" sz="44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a:t>
            </a:r>
            <a:endPar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p:txBody>
      </p:sp>
      <p:pic>
        <p:nvPicPr>
          <p:cNvPr id="5" name="圖片 4"/>
          <p:cNvPicPr>
            <a:picLocks noChangeAspect="1"/>
          </p:cNvPicPr>
          <p:nvPr/>
        </p:nvPicPr>
        <p:blipFill>
          <a:blip r:embed="rId2"/>
          <a:stretch>
            <a:fillRect/>
          </a:stretch>
        </p:blipFill>
        <p:spPr>
          <a:xfrm>
            <a:off x="1445013" y="2669319"/>
            <a:ext cx="3493311" cy="3962743"/>
          </a:xfrm>
          <a:prstGeom prst="rect">
            <a:avLst/>
          </a:prstGeom>
        </p:spPr>
      </p:pic>
      <p:pic>
        <p:nvPicPr>
          <p:cNvPr id="6" name="圖片 5">
            <a:extLst>
              <a:ext uri="{FF2B5EF4-FFF2-40B4-BE49-F238E27FC236}">
                <a16:creationId xmlns:a16="http://schemas.microsoft.com/office/drawing/2014/main" id="{B71CB34C-9C1C-47EF-91F7-DC80D301D071}"/>
              </a:ext>
            </a:extLst>
          </p:cNvPr>
          <p:cNvPicPr>
            <a:picLocks noChangeAspect="1"/>
          </p:cNvPicPr>
          <p:nvPr/>
        </p:nvPicPr>
        <p:blipFill>
          <a:blip r:embed="rId3"/>
          <a:stretch>
            <a:fillRect/>
          </a:stretch>
        </p:blipFill>
        <p:spPr>
          <a:xfrm>
            <a:off x="5957463" y="2641721"/>
            <a:ext cx="4526564" cy="3990341"/>
          </a:xfrm>
          <a:prstGeom prst="rect">
            <a:avLst/>
          </a:prstGeom>
          <a:effectLst>
            <a:glow>
              <a:schemeClr val="accent1">
                <a:alpha val="48000"/>
              </a:schemeClr>
            </a:glow>
          </a:effectLst>
        </p:spPr>
      </p:pic>
    </p:spTree>
    <p:extLst>
      <p:ext uri="{BB962C8B-B14F-4D97-AF65-F5344CB8AC3E}">
        <p14:creationId xmlns:p14="http://schemas.microsoft.com/office/powerpoint/2010/main" val="2735453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14288" y="15875"/>
            <a:ext cx="3570208" cy="769441"/>
          </a:xfrm>
          <a:prstGeom prst="rect">
            <a:avLst/>
          </a:prstGeom>
          <a:noFill/>
          <a:ln>
            <a:noFill/>
          </a:ln>
          <a:extLst/>
        </p:spPr>
        <p:txBody>
          <a:bodyPr wrap="none">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4400" b="1" i="0" u="none" strike="noStrike" kern="0" cap="none" spc="0" normalizeH="0" baseline="0" noProof="0" dirty="0">
                <a:ln>
                  <a:noFill/>
                </a:ln>
                <a:solidFill>
                  <a:srgbClr val="0F6FC6">
                    <a:lumMod val="50000"/>
                  </a:srgbClr>
                </a:solidFill>
                <a:effectLst>
                  <a:outerShdw blurRad="38100" dist="38100" dir="2700000" algn="tl">
                    <a:srgbClr val="C0C0C0"/>
                  </a:outerShdw>
                </a:effectLst>
                <a:uLnTx/>
                <a:uFillTx/>
                <a:latin typeface="Times New Roman" pitchFamily="18" charset="0"/>
                <a:ea typeface="標楷體" pitchFamily="65" charset="-120"/>
                <a:cs typeface="Times New Roman" pitchFamily="18" charset="0"/>
              </a:rPr>
              <a:t>宿舍業務報告</a:t>
            </a:r>
            <a:endParaRPr kumimoji="0" lang="zh-TW" altLang="en-US" sz="3200" b="1" i="0" u="none" strike="noStrike" kern="0" cap="none" spc="0" normalizeH="0" baseline="0" noProof="0" dirty="0">
              <a:ln>
                <a:noFill/>
              </a:ln>
              <a:solidFill>
                <a:srgbClr val="0F6FC6">
                  <a:lumMod val="50000"/>
                </a:srgbClr>
              </a:solidFill>
              <a:effectLst/>
              <a:uLnTx/>
              <a:uFillTx/>
              <a:latin typeface="標楷體" pitchFamily="65" charset="-120"/>
              <a:ea typeface="標楷體" pitchFamily="65" charset="-120"/>
              <a:cs typeface="Times New Roman" pitchFamily="18" charset="0"/>
            </a:endParaRPr>
          </a:p>
        </p:txBody>
      </p:sp>
      <p:sp>
        <p:nvSpPr>
          <p:cNvPr id="3" name="文字方塊 2"/>
          <p:cNvSpPr txBox="1">
            <a:spLocks noChangeArrowheads="1"/>
          </p:cNvSpPr>
          <p:nvPr/>
        </p:nvSpPr>
        <p:spPr bwMode="auto">
          <a:xfrm>
            <a:off x="477774" y="808068"/>
            <a:ext cx="11070763" cy="120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auto" latinLnBrk="0" hangingPunct="1">
              <a:lnSpc>
                <a:spcPts val="4000"/>
              </a:lnSpc>
              <a:spcBef>
                <a:spcPts val="100"/>
              </a:spcBef>
              <a:spcAft>
                <a:spcPts val="600"/>
              </a:spcAft>
              <a:buClrTx/>
              <a:buSzTx/>
              <a:buFontTx/>
              <a:buNone/>
              <a:tabLst/>
              <a:defRPr/>
            </a:pPr>
            <a:r>
              <a:rPr kumimoji="1" lang="zh-TW" altLang="en-US"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三、學生宿舍修繕業務： </a:t>
            </a:r>
            <a:endParaRPr kumimoji="1" lang="en-US" altLang="zh-TW"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endParaRPr>
          </a:p>
          <a:p>
            <a:pPr marL="0" marR="0" lvl="0" indent="0" algn="l" defTabSz="914400" rtl="0" eaLnBrk="1" fontAlgn="auto" latinLnBrk="0" hangingPunct="1">
              <a:lnSpc>
                <a:spcPts val="4000"/>
              </a:lnSpc>
              <a:spcBef>
                <a:spcPts val="100"/>
              </a:spcBef>
              <a:spcAft>
                <a:spcPts val="600"/>
              </a:spcAft>
              <a:buClrTx/>
              <a:buSzTx/>
              <a:buFontTx/>
              <a:buNone/>
              <a:tabLst/>
              <a:defRPr/>
            </a:pPr>
            <a:endParaRPr kumimoji="1" lang="en-US" altLang="zh-TW"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endParaRPr>
          </a:p>
        </p:txBody>
      </p:sp>
      <p:sp>
        <p:nvSpPr>
          <p:cNvPr id="4" name="內容版面配置區 2">
            <a:extLst>
              <a:ext uri="{FF2B5EF4-FFF2-40B4-BE49-F238E27FC236}">
                <a16:creationId xmlns:a16="http://schemas.microsoft.com/office/drawing/2014/main" id="{858F9C5E-EAB1-4B1B-ACFA-70834C6B34DC}"/>
              </a:ext>
            </a:extLst>
          </p:cNvPr>
          <p:cNvSpPr>
            <a:spLocks noGrp="1"/>
          </p:cNvSpPr>
          <p:nvPr/>
        </p:nvSpPr>
        <p:spPr bwMode="auto">
          <a:xfrm>
            <a:off x="425874" y="1461296"/>
            <a:ext cx="11427143" cy="538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125" marR="0" lvl="0" indent="-255588" algn="l" defTabSz="609630" rtl="0" eaLnBrk="0" fontAlgn="base" latinLnBrk="0" hangingPunct="0">
              <a:lnSpc>
                <a:spcPts val="3600"/>
              </a:lnSpc>
              <a:spcBef>
                <a:spcPts val="600"/>
              </a:spcBef>
              <a:spcAft>
                <a:spcPct val="0"/>
              </a:spcAft>
              <a:buClr>
                <a:srgbClr val="0F6FC6"/>
              </a:buClr>
              <a:buSzPct val="68000"/>
              <a:buFont typeface="Wingdings 3" pitchFamily="18" charset="2"/>
              <a:buChar char=""/>
              <a:tabLst/>
              <a:defRPr/>
            </a:pPr>
            <a:r>
              <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11</a:t>
            </a: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、女一舍</a:t>
            </a: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(2)</a:t>
            </a: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1</a:t>
            </a: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樓鋁製隔屏</a:t>
            </a:r>
            <a:endPar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（因應防疫設置照護及隔離宿舍）</a:t>
            </a:r>
            <a:endPar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a:p>
            <a:pPr marL="109537" indent="0">
              <a:lnSpc>
                <a:spcPts val="3600"/>
              </a:lnSpc>
              <a:spcBef>
                <a:spcPts val="600"/>
              </a:spcBef>
              <a:buClr>
                <a:srgbClr val="0F6FC6"/>
              </a:buClr>
              <a:buNone/>
            </a:pP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(3)</a:t>
            </a: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窗戶玻璃破裂、桌上型抬燈損壞更換</a:t>
            </a:r>
            <a:endPar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a:p>
            <a:pPr marL="109537" indent="0">
              <a:lnSpc>
                <a:spcPts val="3600"/>
              </a:lnSpc>
              <a:spcBef>
                <a:spcPts val="600"/>
              </a:spcBef>
              <a:buClr>
                <a:srgbClr val="0F6FC6"/>
              </a:buClr>
              <a:buNone/>
            </a:pP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a:t>
            </a:r>
            <a:r>
              <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(4)</a:t>
            </a: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更換桌面、床邊板及衣櫃等</a:t>
            </a:r>
            <a:endPar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a:p>
            <a:pPr marL="109537" indent="0">
              <a:lnSpc>
                <a:spcPts val="3600"/>
              </a:lnSpc>
              <a:spcBef>
                <a:spcPts val="600"/>
              </a:spcBef>
              <a:buClr>
                <a:srgbClr val="0F6FC6"/>
              </a:buClr>
              <a:buNone/>
            </a:pP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a:t>
            </a:r>
            <a:r>
              <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(5)</a:t>
            </a: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增設消防探測器及曬衣間增設電風扇</a:t>
            </a:r>
            <a:endPar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p:txBody>
      </p:sp>
      <p:pic>
        <p:nvPicPr>
          <p:cNvPr id="5" name="圖片 4">
            <a:extLst>
              <a:ext uri="{FF2B5EF4-FFF2-40B4-BE49-F238E27FC236}">
                <a16:creationId xmlns:a16="http://schemas.microsoft.com/office/drawing/2014/main" id="{5F646A6F-D171-41D6-AAA7-0D98D2D9FE24}"/>
              </a:ext>
            </a:extLst>
          </p:cNvPr>
          <p:cNvPicPr>
            <a:picLocks noChangeAspect="1"/>
          </p:cNvPicPr>
          <p:nvPr/>
        </p:nvPicPr>
        <p:blipFill>
          <a:blip r:embed="rId2"/>
          <a:stretch>
            <a:fillRect/>
          </a:stretch>
        </p:blipFill>
        <p:spPr>
          <a:xfrm>
            <a:off x="490729" y="4723865"/>
            <a:ext cx="2617326" cy="1965085"/>
          </a:xfrm>
          <a:prstGeom prst="rect">
            <a:avLst/>
          </a:prstGeom>
        </p:spPr>
      </p:pic>
      <p:pic>
        <p:nvPicPr>
          <p:cNvPr id="6" name="圖片 5"/>
          <p:cNvPicPr>
            <a:picLocks noChangeAspect="1"/>
          </p:cNvPicPr>
          <p:nvPr/>
        </p:nvPicPr>
        <p:blipFill>
          <a:blip r:embed="rId3"/>
          <a:stretch>
            <a:fillRect/>
          </a:stretch>
        </p:blipFill>
        <p:spPr>
          <a:xfrm>
            <a:off x="3370359" y="4736058"/>
            <a:ext cx="2615411" cy="1969179"/>
          </a:xfrm>
          <a:prstGeom prst="rect">
            <a:avLst/>
          </a:prstGeom>
        </p:spPr>
      </p:pic>
      <p:pic>
        <p:nvPicPr>
          <p:cNvPr id="7" name="圖片 6"/>
          <p:cNvPicPr>
            <a:picLocks noChangeAspect="1"/>
          </p:cNvPicPr>
          <p:nvPr/>
        </p:nvPicPr>
        <p:blipFill>
          <a:blip r:embed="rId4"/>
          <a:stretch>
            <a:fillRect/>
          </a:stretch>
        </p:blipFill>
        <p:spPr>
          <a:xfrm>
            <a:off x="6248074" y="4736058"/>
            <a:ext cx="2206943" cy="1956986"/>
          </a:xfrm>
          <a:prstGeom prst="rect">
            <a:avLst/>
          </a:prstGeom>
        </p:spPr>
      </p:pic>
      <p:pic>
        <p:nvPicPr>
          <p:cNvPr id="8" name="圖片 7"/>
          <p:cNvPicPr>
            <a:picLocks noChangeAspect="1"/>
          </p:cNvPicPr>
          <p:nvPr/>
        </p:nvPicPr>
        <p:blipFill>
          <a:blip r:embed="rId5"/>
          <a:stretch>
            <a:fillRect/>
          </a:stretch>
        </p:blipFill>
        <p:spPr>
          <a:xfrm>
            <a:off x="8717321" y="1254941"/>
            <a:ext cx="3060457" cy="5450296"/>
          </a:xfrm>
          <a:prstGeom prst="rect">
            <a:avLst/>
          </a:prstGeom>
        </p:spPr>
      </p:pic>
    </p:spTree>
    <p:extLst>
      <p:ext uri="{BB962C8B-B14F-4D97-AF65-F5344CB8AC3E}">
        <p14:creationId xmlns:p14="http://schemas.microsoft.com/office/powerpoint/2010/main" val="31087050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2890837" y="2657475"/>
            <a:ext cx="6410325" cy="1323439"/>
          </a:xfrm>
          <a:prstGeom prst="rect">
            <a:avLst/>
          </a:prstGeom>
          <a:noFill/>
        </p:spPr>
        <p:txBody>
          <a:bodyPr wrap="square" rtlCol="0">
            <a:spAutoFit/>
          </a:bodyPr>
          <a:lstStyle/>
          <a:p>
            <a:pPr algn="ctr"/>
            <a:r>
              <a:rPr lang="zh-TW" altLang="en-US" sz="8000" dirty="0">
                <a:latin typeface="華康行書體" panose="03000509000000000000" pitchFamily="65" charset="-120"/>
                <a:ea typeface="華康行書體" panose="03000509000000000000" pitchFamily="65" charset="-120"/>
              </a:rPr>
              <a:t>主席致詞</a:t>
            </a:r>
          </a:p>
        </p:txBody>
      </p:sp>
      <p:pic>
        <p:nvPicPr>
          <p:cNvPr id="4" name="圖片 3"/>
          <p:cNvPicPr>
            <a:picLocks noChangeAspect="1"/>
          </p:cNvPicPr>
          <p:nvPr/>
        </p:nvPicPr>
        <p:blipFill>
          <a:blip r:embed="rId2"/>
          <a:stretch>
            <a:fillRect/>
          </a:stretch>
        </p:blipFill>
        <p:spPr>
          <a:xfrm>
            <a:off x="0" y="0"/>
            <a:ext cx="6809822" cy="3688400"/>
          </a:xfrm>
          <a:prstGeom prst="rect">
            <a:avLst/>
          </a:prstGeom>
        </p:spPr>
      </p:pic>
      <p:pic>
        <p:nvPicPr>
          <p:cNvPr id="2" name="圖片 1"/>
          <p:cNvPicPr>
            <a:picLocks noChangeAspect="1"/>
          </p:cNvPicPr>
          <p:nvPr/>
        </p:nvPicPr>
        <p:blipFill>
          <a:blip r:embed="rId3"/>
          <a:stretch>
            <a:fillRect/>
          </a:stretch>
        </p:blipFill>
        <p:spPr>
          <a:xfrm>
            <a:off x="8383258" y="4797373"/>
            <a:ext cx="3810330" cy="2060627"/>
          </a:xfrm>
          <a:prstGeom prst="rect">
            <a:avLst/>
          </a:prstGeom>
        </p:spPr>
      </p:pic>
      <p:pic>
        <p:nvPicPr>
          <p:cNvPr id="5" name="圖片 4"/>
          <p:cNvPicPr>
            <a:picLocks noChangeAspect="1"/>
          </p:cNvPicPr>
          <p:nvPr/>
        </p:nvPicPr>
        <p:blipFill>
          <a:blip r:embed="rId4"/>
          <a:stretch>
            <a:fillRect/>
          </a:stretch>
        </p:blipFill>
        <p:spPr>
          <a:xfrm>
            <a:off x="2355257" y="2389526"/>
            <a:ext cx="7645648" cy="1925299"/>
          </a:xfrm>
          <a:prstGeom prst="rect">
            <a:avLst/>
          </a:prstGeom>
        </p:spPr>
      </p:pic>
    </p:spTree>
    <p:extLst>
      <p:ext uri="{BB962C8B-B14F-4D97-AF65-F5344CB8AC3E}">
        <p14:creationId xmlns:p14="http://schemas.microsoft.com/office/powerpoint/2010/main" val="354470196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14288" y="15875"/>
            <a:ext cx="3570208" cy="769441"/>
          </a:xfrm>
          <a:prstGeom prst="rect">
            <a:avLst/>
          </a:prstGeom>
          <a:noFill/>
          <a:ln>
            <a:noFill/>
          </a:ln>
          <a:extLst/>
        </p:spPr>
        <p:txBody>
          <a:bodyPr wrap="none">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4400" b="1" i="0" u="none" strike="noStrike" kern="0" cap="none" spc="0" normalizeH="0" baseline="0" noProof="0" dirty="0">
                <a:ln>
                  <a:noFill/>
                </a:ln>
                <a:solidFill>
                  <a:srgbClr val="0F6FC6">
                    <a:lumMod val="50000"/>
                  </a:srgbClr>
                </a:solidFill>
                <a:effectLst>
                  <a:outerShdw blurRad="38100" dist="38100" dir="2700000" algn="tl">
                    <a:srgbClr val="C0C0C0"/>
                  </a:outerShdw>
                </a:effectLst>
                <a:uLnTx/>
                <a:uFillTx/>
                <a:latin typeface="Times New Roman" pitchFamily="18" charset="0"/>
                <a:ea typeface="標楷體" pitchFamily="65" charset="-120"/>
                <a:cs typeface="Times New Roman" pitchFamily="18" charset="0"/>
              </a:rPr>
              <a:t>宿舍業務報告</a:t>
            </a:r>
            <a:endParaRPr kumimoji="0" lang="zh-TW" altLang="en-US" sz="3200" b="1" i="0" u="none" strike="noStrike" kern="0" cap="none" spc="0" normalizeH="0" baseline="0" noProof="0" dirty="0">
              <a:ln>
                <a:noFill/>
              </a:ln>
              <a:solidFill>
                <a:srgbClr val="0F6FC6">
                  <a:lumMod val="50000"/>
                </a:srgbClr>
              </a:solidFill>
              <a:effectLst/>
              <a:uLnTx/>
              <a:uFillTx/>
              <a:latin typeface="標楷體" pitchFamily="65" charset="-120"/>
              <a:ea typeface="標楷體" pitchFamily="65" charset="-120"/>
              <a:cs typeface="Times New Roman" pitchFamily="18" charset="0"/>
            </a:endParaRPr>
          </a:p>
        </p:txBody>
      </p:sp>
      <p:sp>
        <p:nvSpPr>
          <p:cNvPr id="3" name="文字方塊 2"/>
          <p:cNvSpPr txBox="1">
            <a:spLocks noChangeArrowheads="1"/>
          </p:cNvSpPr>
          <p:nvPr/>
        </p:nvSpPr>
        <p:spPr bwMode="auto">
          <a:xfrm>
            <a:off x="477774" y="808068"/>
            <a:ext cx="11070763" cy="120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auto" latinLnBrk="0" hangingPunct="1">
              <a:lnSpc>
                <a:spcPts val="4000"/>
              </a:lnSpc>
              <a:spcBef>
                <a:spcPts val="100"/>
              </a:spcBef>
              <a:spcAft>
                <a:spcPts val="600"/>
              </a:spcAft>
              <a:buClrTx/>
              <a:buSzTx/>
              <a:buFontTx/>
              <a:buNone/>
              <a:tabLst/>
              <a:defRPr/>
            </a:pPr>
            <a:r>
              <a:rPr kumimoji="1" lang="zh-TW" altLang="en-US"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三、學生宿舍修繕業務： </a:t>
            </a:r>
            <a:endParaRPr kumimoji="1" lang="en-US" altLang="zh-TW"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endParaRPr>
          </a:p>
          <a:p>
            <a:pPr marL="0" marR="0" lvl="0" indent="0" algn="l" defTabSz="914400" rtl="0" eaLnBrk="1" fontAlgn="auto" latinLnBrk="0" hangingPunct="1">
              <a:lnSpc>
                <a:spcPts val="4000"/>
              </a:lnSpc>
              <a:spcBef>
                <a:spcPts val="100"/>
              </a:spcBef>
              <a:spcAft>
                <a:spcPts val="600"/>
              </a:spcAft>
              <a:buClrTx/>
              <a:buSzTx/>
              <a:buFontTx/>
              <a:buNone/>
              <a:tabLst/>
              <a:defRPr/>
            </a:pPr>
            <a:endParaRPr kumimoji="1" lang="en-US" altLang="zh-TW"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endParaRPr>
          </a:p>
        </p:txBody>
      </p:sp>
      <p:sp>
        <p:nvSpPr>
          <p:cNvPr id="4" name="內容版面配置區 2">
            <a:extLst>
              <a:ext uri="{FF2B5EF4-FFF2-40B4-BE49-F238E27FC236}">
                <a16:creationId xmlns:a16="http://schemas.microsoft.com/office/drawing/2014/main" id="{858F9C5E-EAB1-4B1B-ACFA-70834C6B34DC}"/>
              </a:ext>
            </a:extLst>
          </p:cNvPr>
          <p:cNvSpPr>
            <a:spLocks noGrp="1"/>
          </p:cNvSpPr>
          <p:nvPr/>
        </p:nvSpPr>
        <p:spPr bwMode="auto">
          <a:xfrm>
            <a:off x="14288" y="1471008"/>
            <a:ext cx="9484284" cy="538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125" marR="0" lvl="0" indent="-255588" algn="l" defTabSz="609630" rtl="0" eaLnBrk="0" fontAlgn="base" latinLnBrk="0" hangingPunct="0">
              <a:lnSpc>
                <a:spcPts val="3600"/>
              </a:lnSpc>
              <a:spcBef>
                <a:spcPts val="600"/>
              </a:spcBef>
              <a:spcAft>
                <a:spcPct val="0"/>
              </a:spcAft>
              <a:buClr>
                <a:srgbClr val="0F6FC6"/>
              </a:buClr>
              <a:buSzPct val="68000"/>
              <a:buFont typeface="Wingdings 3" pitchFamily="18" charset="2"/>
              <a:buChar char=""/>
              <a:tabLst/>
              <a:defRPr/>
            </a:pPr>
            <a:r>
              <a:rPr lang="en-US" altLang="zh-TW" sz="3600" noProof="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12</a:t>
            </a:r>
            <a:r>
              <a:rPr kumimoji="0" lang="zh-TW" altLang="en-US" sz="36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、男二舍</a:t>
            </a:r>
            <a:endParaRPr kumimoji="0" lang="en-US" altLang="zh-TW" sz="36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kumimoji="0" lang="zh-TW" altLang="en-US" sz="36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kumimoji="0" lang="en-US" altLang="zh-TW" sz="36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(1)</a:t>
            </a:r>
            <a:r>
              <a:rPr kumimoji="0" lang="zh-TW" altLang="en-US" sz="36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變電站</a:t>
            </a:r>
            <a:r>
              <a:rPr lang="en-US" altLang="zh-TW"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LBS</a:t>
            </a: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高壓電因火災事故設備更換</a:t>
            </a:r>
            <a:endParaRPr kumimoji="0" lang="en-US" altLang="zh-TW" sz="36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a:t>
            </a:r>
            <a:r>
              <a:rPr kumimoji="0" lang="en-US" altLang="zh-TW" sz="36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(2)</a:t>
            </a: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鍋爐加壓馬達維修及管線漏水維修</a:t>
            </a:r>
            <a:endParaRPr lang="en-US" altLang="zh-TW"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a:t>
            </a:r>
            <a:r>
              <a:rPr lang="en-US" altLang="zh-TW"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(3)</a:t>
            </a: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大燈系統維修</a:t>
            </a:r>
            <a:endParaRPr lang="en-US" altLang="zh-TW"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kumimoji="0" lang="zh-TW" altLang="en-US" sz="36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kumimoji="0" lang="en-US" altLang="zh-TW" sz="36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(4)</a:t>
            </a:r>
            <a:r>
              <a:rPr kumimoji="0" lang="zh-TW" altLang="en-US" sz="36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頂樓變電站防水漆施作重新粉刷</a:t>
            </a:r>
            <a:endParaRPr kumimoji="0" lang="en-US" altLang="zh-TW" sz="36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a:t>
            </a:r>
            <a:r>
              <a:rPr lang="en-US" altLang="zh-TW"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(5)</a:t>
            </a: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浴室地板磁磚破裂打除更換</a:t>
            </a:r>
            <a:endParaRPr lang="en-US" altLang="zh-TW"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kumimoji="0" lang="zh-TW" altLang="en-US" sz="36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kumimoji="0" lang="en-US" altLang="zh-TW" sz="36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(6)</a:t>
            </a:r>
            <a:r>
              <a:rPr lang="en-US" altLang="zh-TW"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2</a:t>
            </a: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樓廁所天花板銹蝕損壞更換天花板</a:t>
            </a:r>
            <a:endParaRPr lang="en-US" altLang="zh-TW"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a:t>
            </a:r>
            <a:r>
              <a:rPr lang="en-US" altLang="zh-TW"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(7)</a:t>
            </a: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地下室樓梯整修</a:t>
            </a:r>
            <a:endParaRPr lang="en-US" altLang="zh-TW"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a:t>
            </a:r>
            <a:r>
              <a:rPr lang="en-US" altLang="zh-TW"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(8)</a:t>
            </a:r>
            <a:r>
              <a:rPr lang="zh-TW" altLang="en-US"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水溝改善工程</a:t>
            </a:r>
            <a:r>
              <a:rPr lang="en-US" altLang="zh-TW" sz="36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a:t>
            </a:r>
          </a:p>
          <a:p>
            <a:pPr marL="109537" lvl="0" indent="0">
              <a:lnSpc>
                <a:spcPts val="3600"/>
              </a:lnSpc>
              <a:spcBef>
                <a:spcPts val="600"/>
              </a:spcBef>
              <a:buClr>
                <a:srgbClr val="0F6FC6"/>
              </a:buClr>
              <a:buNone/>
            </a:pPr>
            <a:endPar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marR="0" lvl="0" indent="0" algn="l" defTabSz="609630" rtl="0" eaLnBrk="0" fontAlgn="base" latinLnBrk="0" hangingPunct="0">
              <a:lnSpc>
                <a:spcPts val="3600"/>
              </a:lnSpc>
              <a:spcBef>
                <a:spcPts val="600"/>
              </a:spcBef>
              <a:spcAft>
                <a:spcPct val="0"/>
              </a:spcAft>
              <a:buClr>
                <a:srgbClr val="0F6FC6"/>
              </a:buClr>
              <a:buSzPct val="68000"/>
              <a:buFont typeface="Wingdings 3" pitchFamily="18" charset="2"/>
              <a:buNone/>
              <a:tabLst/>
              <a:defRPr/>
            </a:pP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marR="0" lvl="0" indent="0" algn="l" defTabSz="609630" rtl="0" eaLnBrk="0" fontAlgn="base" latinLnBrk="0" hangingPunct="0">
              <a:lnSpc>
                <a:spcPts val="3600"/>
              </a:lnSpc>
              <a:spcBef>
                <a:spcPts val="600"/>
              </a:spcBef>
              <a:spcAft>
                <a:spcPct val="0"/>
              </a:spcAft>
              <a:buClr>
                <a:srgbClr val="0F6FC6"/>
              </a:buClr>
              <a:buSzPct val="68000"/>
              <a:buNone/>
              <a:tabLst/>
              <a:defRPr/>
            </a:pP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p:txBody>
      </p:sp>
      <p:pic>
        <p:nvPicPr>
          <p:cNvPr id="5" name="圖片 4">
            <a:extLst>
              <a:ext uri="{FF2B5EF4-FFF2-40B4-BE49-F238E27FC236}">
                <a16:creationId xmlns:a16="http://schemas.microsoft.com/office/drawing/2014/main" id="{6A6B8610-7CE0-4106-8161-79900ADDAA54}"/>
              </a:ext>
            </a:extLst>
          </p:cNvPr>
          <p:cNvPicPr>
            <a:picLocks noChangeAspect="1"/>
          </p:cNvPicPr>
          <p:nvPr/>
        </p:nvPicPr>
        <p:blipFill>
          <a:blip r:embed="rId2"/>
          <a:stretch>
            <a:fillRect/>
          </a:stretch>
        </p:blipFill>
        <p:spPr>
          <a:xfrm>
            <a:off x="9122491" y="3608695"/>
            <a:ext cx="2958835" cy="3047749"/>
          </a:xfrm>
          <a:prstGeom prst="rect">
            <a:avLst/>
          </a:prstGeom>
        </p:spPr>
      </p:pic>
      <p:pic>
        <p:nvPicPr>
          <p:cNvPr id="6" name="圖片 5">
            <a:extLst>
              <a:ext uri="{FF2B5EF4-FFF2-40B4-BE49-F238E27FC236}">
                <a16:creationId xmlns:a16="http://schemas.microsoft.com/office/drawing/2014/main" id="{FD01A336-F421-44A7-9452-582A88D768D2}"/>
              </a:ext>
            </a:extLst>
          </p:cNvPr>
          <p:cNvPicPr>
            <a:picLocks noChangeAspect="1"/>
          </p:cNvPicPr>
          <p:nvPr/>
        </p:nvPicPr>
        <p:blipFill>
          <a:blip r:embed="rId3"/>
          <a:stretch>
            <a:fillRect/>
          </a:stretch>
        </p:blipFill>
        <p:spPr>
          <a:xfrm>
            <a:off x="9498572" y="162102"/>
            <a:ext cx="2582754" cy="3251200"/>
          </a:xfrm>
          <a:prstGeom prst="rect">
            <a:avLst/>
          </a:prstGeom>
        </p:spPr>
      </p:pic>
    </p:spTree>
    <p:extLst>
      <p:ext uri="{BB962C8B-B14F-4D97-AF65-F5344CB8AC3E}">
        <p14:creationId xmlns:p14="http://schemas.microsoft.com/office/powerpoint/2010/main" val="42765433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14288" y="15875"/>
            <a:ext cx="3570208" cy="769441"/>
          </a:xfrm>
          <a:prstGeom prst="rect">
            <a:avLst/>
          </a:prstGeom>
          <a:noFill/>
          <a:ln>
            <a:noFill/>
          </a:ln>
          <a:extLst/>
        </p:spPr>
        <p:txBody>
          <a:bodyPr wrap="none">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4400" b="1" i="0" u="none" strike="noStrike" kern="0" cap="none" spc="0" normalizeH="0" baseline="0" noProof="0" dirty="0">
                <a:ln>
                  <a:noFill/>
                </a:ln>
                <a:solidFill>
                  <a:srgbClr val="0F6FC6">
                    <a:lumMod val="50000"/>
                  </a:srgbClr>
                </a:solidFill>
                <a:effectLst>
                  <a:outerShdw blurRad="38100" dist="38100" dir="2700000" algn="tl">
                    <a:srgbClr val="C0C0C0"/>
                  </a:outerShdw>
                </a:effectLst>
                <a:uLnTx/>
                <a:uFillTx/>
                <a:latin typeface="Times New Roman" pitchFamily="18" charset="0"/>
                <a:ea typeface="標楷體" pitchFamily="65" charset="-120"/>
                <a:cs typeface="Times New Roman" pitchFamily="18" charset="0"/>
              </a:rPr>
              <a:t>宿舍業務報告</a:t>
            </a:r>
            <a:endParaRPr kumimoji="0" lang="zh-TW" altLang="en-US" sz="3200" b="1" i="0" u="none" strike="noStrike" kern="0" cap="none" spc="0" normalizeH="0" baseline="0" noProof="0" dirty="0">
              <a:ln>
                <a:noFill/>
              </a:ln>
              <a:solidFill>
                <a:srgbClr val="0F6FC6">
                  <a:lumMod val="50000"/>
                </a:srgbClr>
              </a:solidFill>
              <a:effectLst/>
              <a:uLnTx/>
              <a:uFillTx/>
              <a:latin typeface="標楷體" pitchFamily="65" charset="-120"/>
              <a:ea typeface="標楷體" pitchFamily="65" charset="-120"/>
              <a:cs typeface="Times New Roman" pitchFamily="18" charset="0"/>
            </a:endParaRPr>
          </a:p>
        </p:txBody>
      </p:sp>
      <p:sp>
        <p:nvSpPr>
          <p:cNvPr id="4" name="內容版面配置區 2">
            <a:extLst>
              <a:ext uri="{FF2B5EF4-FFF2-40B4-BE49-F238E27FC236}">
                <a16:creationId xmlns:a16="http://schemas.microsoft.com/office/drawing/2014/main" id="{858F9C5E-EAB1-4B1B-ACFA-70834C6B34DC}"/>
              </a:ext>
            </a:extLst>
          </p:cNvPr>
          <p:cNvSpPr>
            <a:spLocks noGrp="1"/>
          </p:cNvSpPr>
          <p:nvPr/>
        </p:nvSpPr>
        <p:spPr bwMode="auto">
          <a:xfrm>
            <a:off x="422703" y="1471008"/>
            <a:ext cx="11340671" cy="538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lvl="0" indent="0">
              <a:lnSpc>
                <a:spcPts val="3600"/>
              </a:lnSpc>
              <a:spcBef>
                <a:spcPts val="600"/>
              </a:spcBef>
              <a:buClr>
                <a:srgbClr val="0F6FC6"/>
              </a:buClr>
              <a:buNone/>
            </a:pPr>
            <a:endPar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marR="0" lvl="0" indent="0" algn="l" defTabSz="609630" rtl="0" eaLnBrk="0" fontAlgn="base" latinLnBrk="0" hangingPunct="0">
              <a:lnSpc>
                <a:spcPts val="3600"/>
              </a:lnSpc>
              <a:spcBef>
                <a:spcPts val="600"/>
              </a:spcBef>
              <a:spcAft>
                <a:spcPct val="0"/>
              </a:spcAft>
              <a:buClr>
                <a:srgbClr val="0F6FC6"/>
              </a:buClr>
              <a:buSzPct val="68000"/>
              <a:buFont typeface="Wingdings 3" pitchFamily="18" charset="2"/>
              <a:buNone/>
              <a:tabLst/>
              <a:defRPr/>
            </a:pP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marR="0" lvl="0" indent="0" algn="l" defTabSz="609630" rtl="0" eaLnBrk="0" fontAlgn="base" latinLnBrk="0" hangingPunct="0">
              <a:lnSpc>
                <a:spcPts val="3600"/>
              </a:lnSpc>
              <a:spcBef>
                <a:spcPts val="600"/>
              </a:spcBef>
              <a:spcAft>
                <a:spcPct val="0"/>
              </a:spcAft>
              <a:buClr>
                <a:srgbClr val="0F6FC6"/>
              </a:buClr>
              <a:buSzPct val="68000"/>
              <a:buNone/>
              <a:tabLst/>
              <a:defRPr/>
            </a:pP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p:txBody>
      </p:sp>
      <p:sp>
        <p:nvSpPr>
          <p:cNvPr id="5" name="文字方塊 4"/>
          <p:cNvSpPr txBox="1">
            <a:spLocks noChangeArrowheads="1"/>
          </p:cNvSpPr>
          <p:nvPr/>
        </p:nvSpPr>
        <p:spPr bwMode="auto">
          <a:xfrm>
            <a:off x="477774" y="808068"/>
            <a:ext cx="11070763" cy="120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auto" latinLnBrk="0" hangingPunct="1">
              <a:lnSpc>
                <a:spcPts val="4000"/>
              </a:lnSpc>
              <a:spcBef>
                <a:spcPts val="100"/>
              </a:spcBef>
              <a:spcAft>
                <a:spcPts val="600"/>
              </a:spcAft>
              <a:buClrTx/>
              <a:buSzTx/>
              <a:buFontTx/>
              <a:buNone/>
              <a:tabLst/>
              <a:defRPr/>
            </a:pPr>
            <a:r>
              <a:rPr kumimoji="1" lang="zh-TW" altLang="en-US"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三、學生宿舍修繕業務： </a:t>
            </a:r>
            <a:endParaRPr kumimoji="1" lang="en-US" altLang="zh-TW"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endParaRPr>
          </a:p>
          <a:p>
            <a:pPr marL="0" marR="0" lvl="0" indent="0" algn="l" defTabSz="914400" rtl="0" eaLnBrk="1" fontAlgn="auto" latinLnBrk="0" hangingPunct="1">
              <a:lnSpc>
                <a:spcPts val="4000"/>
              </a:lnSpc>
              <a:spcBef>
                <a:spcPts val="100"/>
              </a:spcBef>
              <a:spcAft>
                <a:spcPts val="600"/>
              </a:spcAft>
              <a:buClrTx/>
              <a:buSzTx/>
              <a:buFontTx/>
              <a:buNone/>
              <a:tabLst/>
              <a:defRPr/>
            </a:pPr>
            <a:endParaRPr kumimoji="1" lang="en-US" altLang="zh-TW"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endParaRPr>
          </a:p>
        </p:txBody>
      </p:sp>
      <p:sp>
        <p:nvSpPr>
          <p:cNvPr id="6" name="內容版面配置區 2">
            <a:extLst>
              <a:ext uri="{FF2B5EF4-FFF2-40B4-BE49-F238E27FC236}">
                <a16:creationId xmlns:a16="http://schemas.microsoft.com/office/drawing/2014/main" id="{858F9C5E-EAB1-4B1B-ACFA-70834C6B34DC}"/>
              </a:ext>
            </a:extLst>
          </p:cNvPr>
          <p:cNvSpPr>
            <a:spLocks noGrp="1"/>
          </p:cNvSpPr>
          <p:nvPr/>
        </p:nvSpPr>
        <p:spPr bwMode="auto">
          <a:xfrm>
            <a:off x="38225" y="1477171"/>
            <a:ext cx="8162710" cy="538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125" marR="0" lvl="0" indent="-255588" algn="l" defTabSz="609630" rtl="0" eaLnBrk="0" fontAlgn="base" latinLnBrk="0" hangingPunct="0">
              <a:lnSpc>
                <a:spcPts val="3600"/>
              </a:lnSpc>
              <a:spcBef>
                <a:spcPts val="600"/>
              </a:spcBef>
              <a:spcAft>
                <a:spcPct val="0"/>
              </a:spcAft>
              <a:buClr>
                <a:srgbClr val="0F6FC6"/>
              </a:buClr>
              <a:buSzPct val="68000"/>
              <a:buFont typeface="Wingdings 3" pitchFamily="18" charset="2"/>
              <a:buChar char=""/>
              <a:tabLst/>
              <a:defRPr/>
            </a:pPr>
            <a:r>
              <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13</a:t>
            </a: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、男三舍</a:t>
            </a: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(1)</a:t>
            </a: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1-2</a:t>
            </a: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樓浴廁改善工程</a:t>
            </a: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a:t>
            </a:r>
            <a:r>
              <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(2)</a:t>
            </a: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油漆粉刷工程</a:t>
            </a:r>
            <a:endPar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(3)</a:t>
            </a: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鍋爐間循環馬達及迴水馬達故障更換</a:t>
            </a: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a:t>
            </a:r>
            <a:r>
              <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(4)</a:t>
            </a:r>
            <a:r>
              <a:rPr kumimoji="0" lang="zh-TW" altLang="en-US"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 </a:t>
            </a:r>
            <a:r>
              <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4</a:t>
            </a: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樓</a:t>
            </a:r>
            <a:r>
              <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C</a:t>
            </a: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側樓梯牆壁壁癌修復</a:t>
            </a: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lvl="0" indent="0">
              <a:lnSpc>
                <a:spcPts val="3600"/>
              </a:lnSpc>
              <a:spcBef>
                <a:spcPts val="600"/>
              </a:spcBef>
              <a:buClr>
                <a:srgbClr val="0F6FC6"/>
              </a:buClr>
              <a:buNone/>
            </a:pP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a:t>
            </a:r>
            <a:r>
              <a:rPr lang="en-US" altLang="zh-TW"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(5)</a:t>
            </a:r>
            <a:r>
              <a:rPr lang="zh-TW" altLang="en-US" sz="3200" dirty="0">
                <a:solidFill>
                  <a:prstClr val="black">
                    <a:lumMod val="95000"/>
                    <a:lumOff val="5000"/>
                  </a:prstClr>
                </a:solidFill>
                <a:latin typeface="華康行楷體W5(P)" panose="03000500000000000000" pitchFamily="66" charset="-120"/>
                <a:ea typeface="華康行楷體W5(P)" panose="03000500000000000000" pitchFamily="66" charset="-120"/>
                <a:cs typeface="華康中黑體(P)"/>
              </a:rPr>
              <a:t> 走廊燈及公共浴廁房門插座線路異常、查修、廁所小便斗漏水及檢修疏通</a:t>
            </a: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marR="0" lvl="0" indent="0" algn="l" defTabSz="609630" rtl="0" eaLnBrk="0" fontAlgn="base" latinLnBrk="0" hangingPunct="0">
              <a:lnSpc>
                <a:spcPts val="3600"/>
              </a:lnSpc>
              <a:spcBef>
                <a:spcPts val="600"/>
              </a:spcBef>
              <a:spcAft>
                <a:spcPct val="0"/>
              </a:spcAft>
              <a:buClr>
                <a:srgbClr val="0F6FC6"/>
              </a:buClr>
              <a:buSzPct val="68000"/>
              <a:buFont typeface="Wingdings 3" pitchFamily="18" charset="2"/>
              <a:buNone/>
              <a:tabLst/>
              <a:defRPr/>
            </a:pP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marR="0" lvl="0" indent="0" algn="l" defTabSz="609630" rtl="0" eaLnBrk="0" fontAlgn="base" latinLnBrk="0" hangingPunct="0">
              <a:lnSpc>
                <a:spcPts val="3600"/>
              </a:lnSpc>
              <a:spcBef>
                <a:spcPts val="600"/>
              </a:spcBef>
              <a:spcAft>
                <a:spcPct val="0"/>
              </a:spcAft>
              <a:buClr>
                <a:srgbClr val="0F6FC6"/>
              </a:buClr>
              <a:buSzPct val="68000"/>
              <a:buNone/>
              <a:tabLst/>
              <a:defRPr/>
            </a:pP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p:txBody>
      </p:sp>
      <p:pic>
        <p:nvPicPr>
          <p:cNvPr id="7" name="圖片 6">
            <a:extLst>
              <a:ext uri="{FF2B5EF4-FFF2-40B4-BE49-F238E27FC236}">
                <a16:creationId xmlns:a16="http://schemas.microsoft.com/office/drawing/2014/main" id="{C9C4BECC-B777-418C-89EC-48F305CD91CC}"/>
              </a:ext>
            </a:extLst>
          </p:cNvPr>
          <p:cNvPicPr>
            <a:picLocks noChangeAspect="1"/>
          </p:cNvPicPr>
          <p:nvPr/>
        </p:nvPicPr>
        <p:blipFill>
          <a:blip r:embed="rId2"/>
          <a:stretch>
            <a:fillRect/>
          </a:stretch>
        </p:blipFill>
        <p:spPr>
          <a:xfrm>
            <a:off x="8189022" y="1412079"/>
            <a:ext cx="3808804" cy="5077259"/>
          </a:xfrm>
          <a:prstGeom prst="rect">
            <a:avLst/>
          </a:prstGeom>
        </p:spPr>
      </p:pic>
    </p:spTree>
    <p:extLst>
      <p:ext uri="{BB962C8B-B14F-4D97-AF65-F5344CB8AC3E}">
        <p14:creationId xmlns:p14="http://schemas.microsoft.com/office/powerpoint/2010/main" val="33777356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14288" y="15875"/>
            <a:ext cx="3570208" cy="769441"/>
          </a:xfrm>
          <a:prstGeom prst="rect">
            <a:avLst/>
          </a:prstGeom>
          <a:noFill/>
          <a:ln>
            <a:noFill/>
          </a:ln>
          <a:extLst/>
        </p:spPr>
        <p:txBody>
          <a:bodyPr wrap="none">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4400" b="1" i="0" u="none" strike="noStrike" kern="0" cap="none" spc="0" normalizeH="0" baseline="0" noProof="0" dirty="0">
                <a:ln>
                  <a:noFill/>
                </a:ln>
                <a:solidFill>
                  <a:srgbClr val="0F6FC6">
                    <a:lumMod val="50000"/>
                  </a:srgbClr>
                </a:solidFill>
                <a:effectLst>
                  <a:outerShdw blurRad="38100" dist="38100" dir="2700000" algn="tl">
                    <a:srgbClr val="C0C0C0"/>
                  </a:outerShdw>
                </a:effectLst>
                <a:uLnTx/>
                <a:uFillTx/>
                <a:latin typeface="Times New Roman" pitchFamily="18" charset="0"/>
                <a:ea typeface="標楷體" pitchFamily="65" charset="-120"/>
                <a:cs typeface="Times New Roman" pitchFamily="18" charset="0"/>
              </a:rPr>
              <a:t>宿舍業務報告</a:t>
            </a:r>
            <a:endParaRPr kumimoji="0" lang="zh-TW" altLang="en-US" sz="3200" b="1" i="0" u="none" strike="noStrike" kern="0" cap="none" spc="0" normalizeH="0" baseline="0" noProof="0" dirty="0">
              <a:ln>
                <a:noFill/>
              </a:ln>
              <a:solidFill>
                <a:srgbClr val="0F6FC6">
                  <a:lumMod val="50000"/>
                </a:srgbClr>
              </a:solidFill>
              <a:effectLst/>
              <a:uLnTx/>
              <a:uFillTx/>
              <a:latin typeface="標楷體" pitchFamily="65" charset="-120"/>
              <a:ea typeface="標楷體" pitchFamily="65" charset="-120"/>
              <a:cs typeface="Times New Roman" pitchFamily="18" charset="0"/>
            </a:endParaRPr>
          </a:p>
        </p:txBody>
      </p:sp>
      <p:sp>
        <p:nvSpPr>
          <p:cNvPr id="3" name="文字方塊 2"/>
          <p:cNvSpPr txBox="1">
            <a:spLocks noChangeArrowheads="1"/>
          </p:cNvSpPr>
          <p:nvPr/>
        </p:nvSpPr>
        <p:spPr bwMode="auto">
          <a:xfrm>
            <a:off x="469387" y="808068"/>
            <a:ext cx="11070763" cy="120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auto" latinLnBrk="0" hangingPunct="1">
              <a:lnSpc>
                <a:spcPts val="4000"/>
              </a:lnSpc>
              <a:spcBef>
                <a:spcPts val="100"/>
              </a:spcBef>
              <a:spcAft>
                <a:spcPts val="600"/>
              </a:spcAft>
              <a:buClrTx/>
              <a:buSzTx/>
              <a:buFontTx/>
              <a:buNone/>
              <a:tabLst/>
              <a:defRPr/>
            </a:pPr>
            <a:r>
              <a:rPr kumimoji="1" lang="zh-TW" altLang="en-US"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三、學生宿舍修繕業務： </a:t>
            </a:r>
            <a:endParaRPr kumimoji="1" lang="en-US" altLang="zh-TW"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endParaRPr>
          </a:p>
          <a:p>
            <a:pPr marL="0" marR="0" lvl="0" indent="0" algn="l" defTabSz="914400" rtl="0" eaLnBrk="1" fontAlgn="auto" latinLnBrk="0" hangingPunct="1">
              <a:lnSpc>
                <a:spcPts val="4000"/>
              </a:lnSpc>
              <a:spcBef>
                <a:spcPts val="100"/>
              </a:spcBef>
              <a:spcAft>
                <a:spcPts val="600"/>
              </a:spcAft>
              <a:buClrTx/>
              <a:buSzTx/>
              <a:buFontTx/>
              <a:buNone/>
              <a:tabLst/>
              <a:defRPr/>
            </a:pPr>
            <a:endParaRPr kumimoji="1" lang="en-US" altLang="zh-TW"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endParaRPr>
          </a:p>
        </p:txBody>
      </p:sp>
      <p:sp>
        <p:nvSpPr>
          <p:cNvPr id="4" name="內容版面配置區 2">
            <a:extLst>
              <a:ext uri="{FF2B5EF4-FFF2-40B4-BE49-F238E27FC236}">
                <a16:creationId xmlns:a16="http://schemas.microsoft.com/office/drawing/2014/main" id="{858F9C5E-EAB1-4B1B-ACFA-70834C6B34DC}"/>
              </a:ext>
            </a:extLst>
          </p:cNvPr>
          <p:cNvSpPr>
            <a:spLocks noGrp="1"/>
          </p:cNvSpPr>
          <p:nvPr/>
        </p:nvSpPr>
        <p:spPr bwMode="auto">
          <a:xfrm>
            <a:off x="0" y="1471009"/>
            <a:ext cx="8715375" cy="56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125" marR="0" lvl="0" indent="-255588" algn="l" defTabSz="609630" rtl="0" eaLnBrk="0" fontAlgn="base" latinLnBrk="0" hangingPunct="0">
              <a:lnSpc>
                <a:spcPts val="3600"/>
              </a:lnSpc>
              <a:spcBef>
                <a:spcPts val="600"/>
              </a:spcBef>
              <a:spcAft>
                <a:spcPct val="0"/>
              </a:spcAft>
              <a:buClr>
                <a:srgbClr val="0F6FC6"/>
              </a:buClr>
              <a:buSzPct val="68000"/>
              <a:buFont typeface="Wingdings 3" pitchFamily="18" charset="2"/>
              <a:buChar char=""/>
              <a:tabLst/>
              <a:defRPr/>
            </a:pPr>
            <a:r>
              <a:rPr kumimoji="0" lang="en-US" altLang="zh-TW" sz="28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14</a:t>
            </a:r>
            <a:r>
              <a:rPr kumimoji="0" lang="zh-TW" altLang="en-US" sz="28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rPr>
              <a:t>、新一舍</a:t>
            </a: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marR="0" lvl="0" indent="0" algn="l" defTabSz="609630" rtl="0" eaLnBrk="0" fontAlgn="base" latinLnBrk="0" hangingPunct="0">
              <a:lnSpc>
                <a:spcPts val="3600"/>
              </a:lnSpc>
              <a:spcBef>
                <a:spcPts val="600"/>
              </a:spcBef>
              <a:spcAft>
                <a:spcPct val="0"/>
              </a:spcAft>
              <a:buClr>
                <a:srgbClr val="0F6FC6"/>
              </a:buClr>
              <a:buSzPct val="68000"/>
              <a:buFont typeface="Wingdings 3" pitchFamily="18" charset="2"/>
              <a:buNone/>
              <a:tabLst/>
              <a:defRPr/>
            </a:pP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marR="0" lvl="0" indent="0" algn="l" defTabSz="609630" rtl="0" eaLnBrk="0" fontAlgn="base" latinLnBrk="0" hangingPunct="0">
              <a:lnSpc>
                <a:spcPts val="3600"/>
              </a:lnSpc>
              <a:spcBef>
                <a:spcPts val="600"/>
              </a:spcBef>
              <a:spcAft>
                <a:spcPct val="0"/>
              </a:spcAft>
              <a:buClr>
                <a:srgbClr val="0F6FC6"/>
              </a:buClr>
              <a:buSzPct val="68000"/>
              <a:buNone/>
              <a:tabLst/>
              <a:defRPr/>
            </a:pP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p:txBody>
      </p:sp>
      <p:graphicFrame>
        <p:nvGraphicFramePr>
          <p:cNvPr id="5" name="表格 4"/>
          <p:cNvGraphicFramePr>
            <a:graphicFrameLocks noGrp="1"/>
          </p:cNvGraphicFramePr>
          <p:nvPr>
            <p:extLst>
              <p:ext uri="{D42A27DB-BD31-4B8C-83A1-F6EECF244321}">
                <p14:modId xmlns:p14="http://schemas.microsoft.com/office/powerpoint/2010/main" val="3226283438"/>
              </p:ext>
            </p:extLst>
          </p:nvPr>
        </p:nvGraphicFramePr>
        <p:xfrm>
          <a:off x="190501" y="2113547"/>
          <a:ext cx="5657848" cy="4639680"/>
        </p:xfrm>
        <a:graphic>
          <a:graphicData uri="http://schemas.openxmlformats.org/drawingml/2006/table">
            <a:tbl>
              <a:tblPr firstRow="1" bandRow="1">
                <a:tableStyleId>{5C22544A-7EE6-4342-B048-85BDC9FD1C3A}</a:tableStyleId>
              </a:tblPr>
              <a:tblGrid>
                <a:gridCol w="623187">
                  <a:extLst>
                    <a:ext uri="{9D8B030D-6E8A-4147-A177-3AD203B41FA5}">
                      <a16:colId xmlns:a16="http://schemas.microsoft.com/office/drawing/2014/main" val="37453199"/>
                    </a:ext>
                  </a:extLst>
                </a:gridCol>
                <a:gridCol w="1433363">
                  <a:extLst>
                    <a:ext uri="{9D8B030D-6E8A-4147-A177-3AD203B41FA5}">
                      <a16:colId xmlns:a16="http://schemas.microsoft.com/office/drawing/2014/main" val="1313044913"/>
                    </a:ext>
                  </a:extLst>
                </a:gridCol>
                <a:gridCol w="2114611">
                  <a:extLst>
                    <a:ext uri="{9D8B030D-6E8A-4147-A177-3AD203B41FA5}">
                      <a16:colId xmlns:a16="http://schemas.microsoft.com/office/drawing/2014/main" val="4210483211"/>
                    </a:ext>
                  </a:extLst>
                </a:gridCol>
                <a:gridCol w="1486687">
                  <a:extLst>
                    <a:ext uri="{9D8B030D-6E8A-4147-A177-3AD203B41FA5}">
                      <a16:colId xmlns:a16="http://schemas.microsoft.com/office/drawing/2014/main" val="2647765339"/>
                    </a:ext>
                  </a:extLst>
                </a:gridCol>
              </a:tblGrid>
              <a:tr h="296150">
                <a:tc>
                  <a:txBody>
                    <a:bodyPr/>
                    <a:lstStyle/>
                    <a:p>
                      <a:pPr algn="ctr"/>
                      <a:r>
                        <a:rPr lang="zh-TW" altLang="en-US" sz="1200" dirty="0">
                          <a:latin typeface="Arial" panose="020B0604020202020204" pitchFamily="34" charset="0"/>
                          <a:ea typeface="微軟正黑體" panose="020B0604030504040204" pitchFamily="34" charset="-120"/>
                          <a:cs typeface="Arial" panose="020B0604020202020204" pitchFamily="34" charset="0"/>
                        </a:rPr>
                        <a:t>項次</a:t>
                      </a:r>
                    </a:p>
                  </a:txBody>
                  <a:tcPr anchor="ctr"/>
                </a:tc>
                <a:tc>
                  <a:txBody>
                    <a:bodyPr/>
                    <a:lstStyle/>
                    <a:p>
                      <a:pPr algn="ctr"/>
                      <a:r>
                        <a:rPr lang="zh-TW" altLang="en-US" sz="1200" dirty="0">
                          <a:latin typeface="Arial" panose="020B0604020202020204" pitchFamily="34" charset="0"/>
                          <a:ea typeface="微軟正黑體" panose="020B0604030504040204" pitchFamily="34" charset="-120"/>
                          <a:cs typeface="Arial" panose="020B0604020202020204" pitchFamily="34" charset="0"/>
                        </a:rPr>
                        <a:t>項目</a:t>
                      </a:r>
                    </a:p>
                  </a:txBody>
                  <a:tcPr anchor="ctr"/>
                </a:tc>
                <a:tc>
                  <a:txBody>
                    <a:bodyPr/>
                    <a:lstStyle/>
                    <a:p>
                      <a:pPr algn="ctr"/>
                      <a:r>
                        <a:rPr lang="zh-TW" altLang="en-US" sz="1200" dirty="0">
                          <a:latin typeface="Arial" panose="020B0604020202020204" pitchFamily="34" charset="0"/>
                          <a:ea typeface="微軟正黑體" panose="020B0604030504040204" pitchFamily="34" charset="-120"/>
                          <a:cs typeface="Arial" panose="020B0604020202020204" pitchFamily="34" charset="0"/>
                        </a:rPr>
                        <a:t>辦理現況</a:t>
                      </a:r>
                    </a:p>
                  </a:txBody>
                  <a:tcPr anchor="ctr"/>
                </a:tc>
                <a:tc>
                  <a:txBody>
                    <a:bodyPr/>
                    <a:lstStyle/>
                    <a:p>
                      <a:pPr algn="ctr"/>
                      <a:r>
                        <a:rPr lang="zh-TW" altLang="en-US" sz="1200" dirty="0">
                          <a:latin typeface="Arial" panose="020B0604020202020204" pitchFamily="34" charset="0"/>
                          <a:ea typeface="微軟正黑體" panose="020B0604030504040204" pitchFamily="34" charset="-120"/>
                          <a:cs typeface="Arial" panose="020B0604020202020204" pitchFamily="34" charset="0"/>
                        </a:rPr>
                        <a:t>完工日期</a:t>
                      </a:r>
                    </a:p>
                  </a:txBody>
                  <a:tcPr anchor="ctr"/>
                </a:tc>
                <a:extLst>
                  <a:ext uri="{0D108BD9-81ED-4DB2-BD59-A6C34878D82A}">
                    <a16:rowId xmlns:a16="http://schemas.microsoft.com/office/drawing/2014/main" val="192857734"/>
                  </a:ext>
                </a:extLst>
              </a:tr>
              <a:tr h="493583">
                <a:tc>
                  <a:txBody>
                    <a:bodyPr/>
                    <a:lstStyle/>
                    <a:p>
                      <a:pPr algn="ctr"/>
                      <a:r>
                        <a:rPr lang="en-US" altLang="zh-TW" sz="1200" dirty="0">
                          <a:latin typeface="Arial" panose="020B0604020202020204" pitchFamily="34" charset="0"/>
                          <a:ea typeface="微軟正黑體" panose="020B0604030504040204" pitchFamily="34" charset="-120"/>
                          <a:cs typeface="Arial" panose="020B0604020202020204" pitchFamily="34" charset="0"/>
                        </a:rPr>
                        <a:t>1</a:t>
                      </a:r>
                      <a:endParaRPr lang="zh-TW" altLang="en-US" sz="1200" dirty="0">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l"/>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學生宿舍新建工程</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新一舍</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a:t>
                      </a:r>
                      <a:endPar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營造廠已申報完工，</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8</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15</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日取得使用執照</a:t>
                      </a:r>
                    </a:p>
                  </a:txBody>
                  <a:tcPr anchor="ctr"/>
                </a:tc>
                <a:tc>
                  <a:txBody>
                    <a:bodyPr/>
                    <a:lstStyle/>
                    <a:p>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8</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15</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日</a:t>
                      </a:r>
                    </a:p>
                  </a:txBody>
                  <a:tcPr anchor="ctr"/>
                </a:tc>
                <a:extLst>
                  <a:ext uri="{0D108BD9-81ED-4DB2-BD59-A6C34878D82A}">
                    <a16:rowId xmlns:a16="http://schemas.microsoft.com/office/drawing/2014/main" val="3882072641"/>
                  </a:ext>
                </a:extLst>
              </a:tr>
              <a:tr h="493583">
                <a:tc>
                  <a:txBody>
                    <a:bodyPr/>
                    <a:lstStyle/>
                    <a:p>
                      <a:pPr algn="ctr"/>
                      <a:r>
                        <a:rPr lang="en-US" altLang="zh-TW" sz="1200" dirty="0">
                          <a:latin typeface="Arial" panose="020B0604020202020204" pitchFamily="34" charset="0"/>
                          <a:ea typeface="微軟正黑體" panose="020B0604030504040204" pitchFamily="34" charset="-120"/>
                          <a:cs typeface="Arial" panose="020B0604020202020204" pitchFamily="34" charset="0"/>
                        </a:rPr>
                        <a:t>2</a:t>
                      </a:r>
                      <a:endParaRPr lang="zh-TW" altLang="en-US" sz="1200" dirty="0">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l"/>
                      <a:r>
                        <a:rPr lang="zh-TW" altLang="en-US" sz="1200" dirty="0">
                          <a:latin typeface="Arial" panose="020B0604020202020204" pitchFamily="34" charset="0"/>
                          <a:ea typeface="微軟正黑體" panose="020B0604030504040204" pitchFamily="34" charset="-120"/>
                          <a:cs typeface="Arial" panose="020B0604020202020204" pitchFamily="34" charset="0"/>
                        </a:rPr>
                        <a:t>新一舍</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寢室座椅、飲水機裝設</a:t>
                      </a:r>
                    </a:p>
                  </a:txBody>
                  <a:tcPr anchor="ctr"/>
                </a:tc>
                <a:tc>
                  <a:txBody>
                    <a:bodyPr/>
                    <a:lstStyle/>
                    <a:p>
                      <a:pPr algn="l"/>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座椅</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31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萬</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8,600</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元、飲水機</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23</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萬</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6,847</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元，已共約採購</a:t>
                      </a:r>
                      <a:endPar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l"/>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8</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25</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日</a:t>
                      </a:r>
                      <a:endPar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76582703"/>
                  </a:ext>
                </a:extLst>
              </a:tr>
              <a:tr h="493583">
                <a:tc>
                  <a:txBody>
                    <a:bodyPr/>
                    <a:lstStyle/>
                    <a:p>
                      <a:pPr algn="ctr"/>
                      <a:r>
                        <a:rPr lang="en-US" altLang="zh-TW" sz="1200" dirty="0">
                          <a:latin typeface="Arial" panose="020B0604020202020204" pitchFamily="34" charset="0"/>
                          <a:ea typeface="微軟正黑體" panose="020B0604030504040204" pitchFamily="34" charset="-120"/>
                          <a:cs typeface="Arial" panose="020B0604020202020204" pitchFamily="34" charset="0"/>
                        </a:rPr>
                        <a:t>3</a:t>
                      </a:r>
                      <a:endParaRPr lang="zh-TW" altLang="en-US" sz="1200" dirty="0">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l"/>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新一舍自助洗烘衣機服務租用</a:t>
                      </a:r>
                    </a:p>
                  </a:txBody>
                  <a:tcPr anchor="ctr"/>
                </a:tc>
                <a:tc>
                  <a:txBody>
                    <a:bodyPr/>
                    <a:lstStyle/>
                    <a:p>
                      <a:pPr algn="l"/>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契約變更案已於</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8</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10</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日上簽</a:t>
                      </a:r>
                      <a:endPar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l"/>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8</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31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日</a:t>
                      </a:r>
                      <a:endPar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3313354093"/>
                  </a:ext>
                </a:extLst>
              </a:tr>
              <a:tr h="4935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latin typeface="Arial" panose="020B0604020202020204" pitchFamily="34" charset="0"/>
                          <a:ea typeface="微軟正黑體" panose="020B0604030504040204" pitchFamily="34" charset="-120"/>
                          <a:cs typeface="Arial" panose="020B0604020202020204" pitchFamily="34" charset="0"/>
                        </a:rPr>
                        <a:t>4</a:t>
                      </a:r>
                      <a:endParaRPr lang="zh-TW" altLang="en-US" sz="1200" dirty="0">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l"/>
                      <a:r>
                        <a:rPr lang="zh-TW" altLang="en-US" sz="1200" dirty="0">
                          <a:latin typeface="Arial" panose="020B0604020202020204" pitchFamily="34" charset="0"/>
                          <a:ea typeface="微軟正黑體" panose="020B0604030504040204" pitchFamily="34" charset="-120"/>
                          <a:cs typeface="Arial" panose="020B0604020202020204" pitchFamily="34" charset="0"/>
                        </a:rPr>
                        <a:t>新一舍網路建置工程</a:t>
                      </a:r>
                    </a:p>
                  </a:txBody>
                  <a:tcPr anchor="ctr"/>
                </a:tc>
                <a:tc>
                  <a:txBody>
                    <a:bodyPr/>
                    <a:lstStyle/>
                    <a:p>
                      <a:pPr algn="l"/>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學網已建置完成</a:t>
                      </a:r>
                    </a:p>
                  </a:txBody>
                  <a:tcPr anchor="ctr"/>
                </a:tc>
                <a:tc>
                  <a:txBody>
                    <a:bodyPr/>
                    <a:lstStyle/>
                    <a:p>
                      <a:pPr algn="l"/>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8</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31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日</a:t>
                      </a:r>
                      <a:endPar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p>
                      <a:pPr algn="l"/>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學網建置完成</a:t>
                      </a:r>
                    </a:p>
                  </a:txBody>
                  <a:tcPr anchor="ctr"/>
                </a:tc>
                <a:extLst>
                  <a:ext uri="{0D108BD9-81ED-4DB2-BD59-A6C34878D82A}">
                    <a16:rowId xmlns:a16="http://schemas.microsoft.com/office/drawing/2014/main" val="1559525492"/>
                  </a:ext>
                </a:extLst>
              </a:tr>
              <a:tr h="6910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latin typeface="Arial" panose="020B0604020202020204" pitchFamily="34" charset="0"/>
                          <a:ea typeface="微軟正黑體" panose="020B0604030504040204" pitchFamily="34" charset="-120"/>
                          <a:cs typeface="Arial" panose="020B0604020202020204" pitchFamily="34" charset="0"/>
                        </a:rPr>
                        <a:t>5</a:t>
                      </a:r>
                      <a:endParaRPr lang="zh-TW" altLang="en-US" sz="1200" dirty="0">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l"/>
                      <a:r>
                        <a:rPr lang="zh-TW" altLang="en-US" sz="1200" dirty="0">
                          <a:latin typeface="Arial" panose="020B0604020202020204" pitchFamily="34" charset="0"/>
                          <a:ea typeface="微軟正黑體" panose="020B0604030504040204" pitchFamily="34" charset="-120"/>
                          <a:cs typeface="Arial" panose="020B0604020202020204" pitchFamily="34" charset="0"/>
                        </a:rPr>
                        <a:t>學生宿舍大樓</a:t>
                      </a:r>
                      <a:r>
                        <a:rPr lang="en-US" altLang="zh-TW" sz="1200" dirty="0">
                          <a:latin typeface="Arial" panose="020B0604020202020204" pitchFamily="34" charset="0"/>
                          <a:ea typeface="微軟正黑體" panose="020B0604030504040204" pitchFamily="34" charset="-120"/>
                          <a:cs typeface="Arial" panose="020B0604020202020204" pitchFamily="34" charset="0"/>
                        </a:rPr>
                        <a:t>(</a:t>
                      </a:r>
                      <a:r>
                        <a:rPr lang="zh-TW" altLang="en-US" sz="1200" dirty="0">
                          <a:latin typeface="Arial" panose="020B0604020202020204" pitchFamily="34" charset="0"/>
                          <a:ea typeface="微軟正黑體" panose="020B0604030504040204" pitchFamily="34" charset="-120"/>
                          <a:cs typeface="Arial" panose="020B0604020202020204" pitchFamily="34" charset="0"/>
                        </a:rPr>
                        <a:t>新一舍</a:t>
                      </a:r>
                      <a:r>
                        <a:rPr lang="en-US" altLang="zh-TW" sz="1200" dirty="0">
                          <a:latin typeface="Arial" panose="020B0604020202020204" pitchFamily="34" charset="0"/>
                          <a:ea typeface="微軟正黑體" panose="020B0604030504040204" pitchFamily="34" charset="-120"/>
                          <a:cs typeface="Arial" panose="020B0604020202020204" pitchFamily="34" charset="0"/>
                        </a:rPr>
                        <a:t>)</a:t>
                      </a:r>
                      <a:r>
                        <a:rPr lang="zh-TW" altLang="en-US" sz="1200" dirty="0">
                          <a:latin typeface="Arial" panose="020B0604020202020204" pitchFamily="34" charset="0"/>
                          <a:ea typeface="微軟正黑體" panose="020B0604030504040204" pitchFamily="34" charset="-120"/>
                          <a:cs typeface="Arial" panose="020B0604020202020204" pitchFamily="34" charset="0"/>
                        </a:rPr>
                        <a:t>環境提升裝修統包工程</a:t>
                      </a:r>
                    </a:p>
                  </a:txBody>
                  <a:tcPr anchor="ctr"/>
                </a:tc>
                <a:tc>
                  <a:txBody>
                    <a:bodyPr/>
                    <a:lstStyle/>
                    <a:p>
                      <a:pPr algn="l"/>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已完工驗收，待保管組辦理財產列管</a:t>
                      </a:r>
                    </a:p>
                  </a:txBody>
                  <a:tcPr anchor="ctr"/>
                </a:tc>
                <a:tc>
                  <a:txBody>
                    <a:bodyPr/>
                    <a:lstStyle/>
                    <a:p>
                      <a:pPr algn="l"/>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9</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30</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日</a:t>
                      </a:r>
                      <a:endPar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1998935105"/>
                  </a:ext>
                </a:extLst>
              </a:tr>
              <a:tr h="6910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latin typeface="Arial" panose="020B0604020202020204" pitchFamily="34" charset="0"/>
                          <a:ea typeface="微軟正黑體" panose="020B0604030504040204" pitchFamily="34" charset="-120"/>
                          <a:cs typeface="Arial" panose="020B0604020202020204" pitchFamily="34" charset="0"/>
                        </a:rPr>
                        <a:t>6</a:t>
                      </a:r>
                      <a:endParaRPr lang="zh-TW" altLang="en-US" sz="1200" dirty="0">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「學生宿舍一對一分離式冷氣機</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366</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台」採購案</a:t>
                      </a:r>
                    </a:p>
                  </a:txBody>
                  <a:tcPr anchor="ctr"/>
                </a:tc>
                <a:tc>
                  <a:txBody>
                    <a:bodyPr/>
                    <a:lstStyle/>
                    <a:p>
                      <a:pPr algn="l"/>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已於</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10</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2</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日安裝完成，</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10</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17</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日辦理驗收合格</a:t>
                      </a:r>
                      <a:endPar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l"/>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10</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17</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日</a:t>
                      </a:r>
                      <a:endPar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2824046133"/>
                  </a:ext>
                </a:extLst>
              </a:tr>
              <a:tr h="4935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latin typeface="Arial" panose="020B0604020202020204" pitchFamily="34" charset="0"/>
                          <a:ea typeface="微軟正黑體" panose="020B0604030504040204" pitchFamily="34" charset="-120"/>
                          <a:cs typeface="Arial" panose="020B0604020202020204" pitchFamily="34" charset="0"/>
                        </a:rPr>
                        <a:t>7</a:t>
                      </a:r>
                      <a:endParaRPr lang="zh-TW" altLang="en-US" sz="1200" dirty="0">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l"/>
                      <a:r>
                        <a:rPr lang="zh-TW" altLang="en-US" sz="1200" dirty="0">
                          <a:latin typeface="Arial" panose="020B0604020202020204" pitchFamily="34" charset="0"/>
                          <a:ea typeface="微軟正黑體" panose="020B0604030504040204" pitchFamily="34" charset="-120"/>
                          <a:cs typeface="Arial" panose="020B0604020202020204" pitchFamily="34" charset="0"/>
                        </a:rPr>
                        <a:t>新一舍</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寢室窗簾</a:t>
                      </a:r>
                    </a:p>
                  </a:txBody>
                  <a:tcPr anchor="ctr"/>
                </a:tc>
                <a:tc>
                  <a:txBody>
                    <a:bodyPr/>
                    <a:lstStyle/>
                    <a:p>
                      <a:pPr algn="l"/>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採購案已於</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9</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15</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日決標，安裝工期</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2</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個月</a:t>
                      </a:r>
                      <a:endPar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l"/>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預計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a:t>
                      </a:r>
                      <a:endPar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4075145439"/>
                  </a:ext>
                </a:extLst>
              </a:tr>
              <a:tr h="4935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latin typeface="Arial" panose="020B0604020202020204" pitchFamily="34" charset="0"/>
                          <a:ea typeface="微軟正黑體" panose="020B0604030504040204" pitchFamily="34" charset="-120"/>
                          <a:cs typeface="Arial" panose="020B0604020202020204" pitchFamily="34" charset="0"/>
                        </a:rPr>
                        <a:t>8</a:t>
                      </a:r>
                      <a:endParaRPr lang="zh-TW" altLang="en-US" sz="1200" dirty="0">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l"/>
                      <a:r>
                        <a:rPr lang="zh-TW" altLang="en-US" sz="1200" dirty="0">
                          <a:latin typeface="Arial" panose="020B0604020202020204" pitchFamily="34" charset="0"/>
                          <a:ea typeface="微軟正黑體" panose="020B0604030504040204" pitchFamily="34" charset="-120"/>
                          <a:cs typeface="Arial" panose="020B0604020202020204" pitchFamily="34" charset="0"/>
                        </a:rPr>
                        <a:t>新一舍</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寢室陽台曬衣架</a:t>
                      </a:r>
                      <a:endPar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l"/>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採購案已於</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3</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日決標，安裝工期</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56</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日</a:t>
                      </a:r>
                      <a:endPar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l"/>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預計</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111</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12</a:t>
                      </a:r>
                      <a:r>
                        <a:rPr lang="zh-TW" altLang="en-US"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rPr>
                        <a:t>月底</a:t>
                      </a:r>
                      <a:endParaRPr lang="en-US" altLang="zh-TW" sz="1200" kern="1200" dirty="0">
                        <a:solidFill>
                          <a:schemeClr val="dk1"/>
                        </a:solidFill>
                        <a:latin typeface="Arial" panose="020B0604020202020204" pitchFamily="34" charset="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802569889"/>
                  </a:ext>
                </a:extLst>
              </a:tr>
            </a:tbl>
          </a:graphicData>
        </a:graphic>
      </p:graphicFrame>
      <p:sp>
        <p:nvSpPr>
          <p:cNvPr id="6" name="文字方塊 5"/>
          <p:cNvSpPr txBox="1"/>
          <p:nvPr/>
        </p:nvSpPr>
        <p:spPr>
          <a:xfrm>
            <a:off x="5972175" y="1594834"/>
            <a:ext cx="6091714" cy="5016758"/>
          </a:xfrm>
          <a:prstGeom prst="rect">
            <a:avLst/>
          </a:prstGeom>
          <a:noFill/>
        </p:spPr>
        <p:txBody>
          <a:bodyPr wrap="square" rtlCol="0">
            <a:spAutoFit/>
          </a:bodyPr>
          <a:lstStyle/>
          <a:p>
            <a:r>
              <a:rPr lang="zh-TW" altLang="en-US" sz="2000" dirty="0">
                <a:latin typeface="微軟正黑體 Light" panose="020B0304030504040204" pitchFamily="34" charset="-120"/>
                <a:ea typeface="華康行楷體W5(P)" panose="03000500000000000000"/>
              </a:rPr>
              <a:t>截至至</a:t>
            </a:r>
            <a:r>
              <a:rPr lang="en-US" altLang="zh-TW" sz="2000" dirty="0">
                <a:latin typeface="微軟正黑體 Light" panose="020B0304030504040204" pitchFamily="34" charset="-120"/>
                <a:ea typeface="華康行楷體W5(P)" panose="03000500000000000000"/>
              </a:rPr>
              <a:t>111</a:t>
            </a:r>
            <a:r>
              <a:rPr lang="zh-TW" altLang="en-US" sz="2000" dirty="0">
                <a:latin typeface="微軟正黑體 Light" panose="020B0304030504040204" pitchFamily="34" charset="-120"/>
                <a:ea typeface="華康行楷體W5(P)" panose="03000500000000000000"/>
              </a:rPr>
              <a:t>年</a:t>
            </a:r>
            <a:r>
              <a:rPr lang="en-US" altLang="zh-TW" sz="2000" dirty="0">
                <a:latin typeface="微軟正黑體 Light" panose="020B0304030504040204" pitchFamily="34" charset="-120"/>
                <a:ea typeface="華康行楷體W5(P)" panose="03000500000000000000"/>
              </a:rPr>
              <a:t>10</a:t>
            </a:r>
            <a:r>
              <a:rPr lang="zh-TW" altLang="en-US" sz="2000" dirty="0">
                <a:latin typeface="微軟正黑體 Light" panose="020B0304030504040204" pitchFamily="34" charset="-120"/>
                <a:ea typeface="華康行楷體W5(P)" panose="03000500000000000000"/>
              </a:rPr>
              <a:t>月</a:t>
            </a:r>
            <a:r>
              <a:rPr lang="en-US" altLang="zh-TW" sz="2000" dirty="0">
                <a:latin typeface="微軟正黑體 Light" panose="020B0304030504040204" pitchFamily="34" charset="-120"/>
                <a:ea typeface="華康行楷體W5(P)" panose="03000500000000000000"/>
              </a:rPr>
              <a:t>24</a:t>
            </a:r>
            <a:r>
              <a:rPr lang="zh-TW" altLang="en-US" sz="2000" dirty="0">
                <a:latin typeface="微軟正黑體 Light" panose="020B0304030504040204" pitchFamily="34" charset="-120"/>
                <a:ea typeface="華康行楷體W5(P)" panose="03000500000000000000"/>
              </a:rPr>
              <a:t>日止總報修件數共計有</a:t>
            </a:r>
            <a:r>
              <a:rPr lang="en-US" altLang="zh-TW" sz="2000" dirty="0">
                <a:latin typeface="微軟正黑體 Light" panose="020B0304030504040204" pitchFamily="34" charset="-120"/>
                <a:ea typeface="華康行楷體W5(P)" panose="03000500000000000000"/>
              </a:rPr>
              <a:t>97</a:t>
            </a:r>
            <a:r>
              <a:rPr lang="zh-TW" altLang="en-US" sz="2000" dirty="0">
                <a:latin typeface="微軟正黑體 Light" panose="020B0304030504040204" pitchFamily="34" charset="-120"/>
                <a:ea typeface="華康行楷體W5(P)" panose="03000500000000000000"/>
              </a:rPr>
              <a:t>件</a:t>
            </a:r>
            <a:r>
              <a:rPr lang="en-US" altLang="zh-TW" sz="2000" dirty="0">
                <a:latin typeface="微軟正黑體 Light" panose="020B0304030504040204" pitchFamily="34" charset="-120"/>
                <a:ea typeface="華康行楷體W5(P)" panose="03000500000000000000"/>
              </a:rPr>
              <a:t>(</a:t>
            </a:r>
            <a:r>
              <a:rPr lang="zh-TW" altLang="en-US" sz="2000" dirty="0">
                <a:latin typeface="微軟正黑體 Light" panose="020B0304030504040204" pitchFamily="34" charset="-120"/>
                <a:ea typeface="華康行楷體W5(P)" panose="03000500000000000000"/>
              </a:rPr>
              <a:t>不含網路報修</a:t>
            </a:r>
            <a:r>
              <a:rPr lang="en-US" altLang="zh-TW" sz="2000" dirty="0">
                <a:latin typeface="微軟正黑體 Light" panose="020B0304030504040204" pitchFamily="34" charset="-120"/>
                <a:ea typeface="華康行楷體W5(P)" panose="03000500000000000000"/>
              </a:rPr>
              <a:t>)</a:t>
            </a:r>
            <a:r>
              <a:rPr lang="zh-TW" altLang="en-US" sz="2000" dirty="0">
                <a:latin typeface="微軟正黑體 Light" panose="020B0304030504040204" pitchFamily="34" charset="-120"/>
                <a:ea typeface="華康行楷體W5(P)" panose="03000500000000000000"/>
              </a:rPr>
              <a:t>，平均</a:t>
            </a:r>
            <a:r>
              <a:rPr lang="en-US" altLang="zh-TW" sz="2000" dirty="0">
                <a:latin typeface="微軟正黑體 Light" panose="020B0304030504040204" pitchFamily="34" charset="-120"/>
                <a:ea typeface="華康行楷體W5(P)" panose="03000500000000000000"/>
              </a:rPr>
              <a:t>1</a:t>
            </a:r>
            <a:r>
              <a:rPr lang="zh-TW" altLang="en-US" sz="2000" dirty="0">
                <a:latin typeface="微軟正黑體 Light" panose="020B0304030504040204" pitchFamily="34" charset="-120"/>
                <a:ea typeface="華康行楷體W5(P)" panose="03000500000000000000"/>
              </a:rPr>
              <a:t>天</a:t>
            </a:r>
            <a:r>
              <a:rPr lang="en-US" altLang="zh-TW" sz="2000" dirty="0">
                <a:latin typeface="微軟正黑體 Light" panose="020B0304030504040204" pitchFamily="34" charset="-120"/>
                <a:ea typeface="華康行楷體W5(P)" panose="03000500000000000000"/>
              </a:rPr>
              <a:t>1.5</a:t>
            </a:r>
            <a:r>
              <a:rPr lang="zh-TW" altLang="en-US" sz="2000" dirty="0">
                <a:latin typeface="微軟正黑體 Light" panose="020B0304030504040204" pitchFamily="34" charset="-120"/>
                <a:ea typeface="華康行楷體W5(P)" panose="03000500000000000000"/>
              </a:rPr>
              <a:t>件，均已修繕完成；目前惟有：</a:t>
            </a:r>
            <a:endParaRPr lang="en-US" altLang="zh-TW" sz="2000" dirty="0">
              <a:latin typeface="微軟正黑體 Light" panose="020B0304030504040204" pitchFamily="34" charset="-120"/>
              <a:ea typeface="華康行楷體W5(P)" panose="03000500000000000000"/>
            </a:endParaRPr>
          </a:p>
          <a:p>
            <a:r>
              <a:rPr lang="en-US" altLang="zh-TW" sz="2000" dirty="0">
                <a:latin typeface="微軟正黑體 Light" panose="020B0304030504040204" pitchFamily="34" charset="-120"/>
                <a:ea typeface="華康行楷體W5(P)" panose="03000500000000000000"/>
              </a:rPr>
              <a:t>(1)</a:t>
            </a:r>
            <a:r>
              <a:rPr lang="zh-TW" altLang="en-US" sz="2000" dirty="0">
                <a:latin typeface="微軟正黑體 Light" panose="020B0304030504040204" pitchFamily="34" charset="-120"/>
                <a:ea typeface="華康行楷體W5(P)" panose="03000500000000000000"/>
              </a:rPr>
              <a:t> 汙水系統堵塞：</a:t>
            </a:r>
            <a:endParaRPr lang="en-US" altLang="zh-TW" sz="2000" dirty="0">
              <a:latin typeface="微軟正黑體 Light" panose="020B0304030504040204" pitchFamily="34" charset="-120"/>
              <a:ea typeface="華康行楷體W5(P)" panose="03000500000000000000"/>
            </a:endParaRPr>
          </a:p>
          <a:p>
            <a:r>
              <a:rPr lang="zh-TW" altLang="en-US" sz="2000" dirty="0">
                <a:latin typeface="微軟正黑體 Light" panose="020B0304030504040204" pitchFamily="34" charset="-120"/>
                <a:ea typeface="華康行楷體W5(P)" panose="03000500000000000000"/>
              </a:rPr>
              <a:t>因為汙水處理系統前端抽水泵浦經常堵塞</a:t>
            </a:r>
            <a:r>
              <a:rPr lang="en-US" altLang="zh-TW" sz="2000" dirty="0">
                <a:latin typeface="微軟正黑體 Light" panose="020B0304030504040204" pitchFamily="34" charset="-120"/>
                <a:ea typeface="華康行楷體W5(P)" panose="03000500000000000000"/>
              </a:rPr>
              <a:t>(</a:t>
            </a:r>
            <a:r>
              <a:rPr lang="zh-TW" altLang="en-US" sz="2000" dirty="0">
                <a:latin typeface="微軟正黑體 Light" panose="020B0304030504040204" pitchFamily="34" charset="-120"/>
                <a:ea typeface="華康行楷體W5(P)" panose="03000500000000000000"/>
              </a:rPr>
              <a:t>堵塞物主要為濕紙巾、口罩及較大型固體食物殘渣</a:t>
            </a:r>
            <a:r>
              <a:rPr lang="en-US" altLang="zh-TW" sz="2000" dirty="0">
                <a:latin typeface="微軟正黑體 Light" panose="020B0304030504040204" pitchFamily="34" charset="-120"/>
                <a:ea typeface="華康行楷體W5(P)" panose="03000500000000000000"/>
              </a:rPr>
              <a:t>)</a:t>
            </a:r>
            <a:r>
              <a:rPr lang="zh-TW" altLang="en-US" sz="2000" dirty="0">
                <a:latin typeface="微軟正黑體 Light" panose="020B0304030504040204" pitchFamily="34" charset="-120"/>
                <a:ea typeface="華康行楷體W5(P)" panose="03000500000000000000"/>
              </a:rPr>
              <a:t>，造成後方管線及人孔蓋溢流，總務處營繕組已經協助辦理改善作業</a:t>
            </a:r>
            <a:r>
              <a:rPr lang="en-US" altLang="zh-TW" sz="2000" dirty="0">
                <a:latin typeface="微軟正黑體 Light" panose="020B0304030504040204" pitchFamily="34" charset="-120"/>
                <a:ea typeface="華康行楷體W5(P)" panose="03000500000000000000"/>
              </a:rPr>
              <a:t>(</a:t>
            </a:r>
            <a:r>
              <a:rPr lang="zh-TW" altLang="en-US" sz="2000" dirty="0">
                <a:latin typeface="微軟正黑體 Light" panose="020B0304030504040204" pitchFamily="34" charset="-120"/>
                <a:ea typeface="華康行楷體W5(P)" panose="03000500000000000000"/>
              </a:rPr>
              <a:t>更換效率較佳之抽水泵浦</a:t>
            </a:r>
            <a:r>
              <a:rPr lang="en-US" altLang="zh-TW" sz="2000" dirty="0">
                <a:latin typeface="微軟正黑體 Light" panose="020B0304030504040204" pitchFamily="34" charset="-120"/>
                <a:ea typeface="華康行楷體W5(P)" panose="03000500000000000000"/>
              </a:rPr>
              <a:t>)</a:t>
            </a:r>
            <a:r>
              <a:rPr lang="zh-TW" altLang="en-US" sz="2000" dirty="0">
                <a:latin typeface="微軟正黑體 Light" panose="020B0304030504040204" pitchFamily="34" charset="-120"/>
                <a:ea typeface="華康行楷體W5(P)" panose="03000500000000000000"/>
              </a:rPr>
              <a:t>；也希望所有住宿生能配合校方宣導，衛生紙及其他雜物不要再往馬桶丟。</a:t>
            </a:r>
            <a:endParaRPr lang="en-US" altLang="zh-TW" sz="2000" dirty="0">
              <a:latin typeface="微軟正黑體 Light" panose="020B0304030504040204" pitchFamily="34" charset="-120"/>
              <a:ea typeface="華康行楷體W5(P)" panose="03000500000000000000"/>
            </a:endParaRPr>
          </a:p>
          <a:p>
            <a:endParaRPr lang="en-US" altLang="zh-TW" sz="2000" dirty="0">
              <a:latin typeface="微軟正黑體 Light" panose="020B0304030504040204" pitchFamily="34" charset="-120"/>
              <a:ea typeface="華康行楷體W5(P)" panose="03000500000000000000"/>
            </a:endParaRPr>
          </a:p>
          <a:p>
            <a:r>
              <a:rPr lang="en-US" altLang="zh-TW" sz="2000" dirty="0">
                <a:latin typeface="微軟正黑體 Light" panose="020B0304030504040204" pitchFamily="34" charset="-120"/>
                <a:ea typeface="華康行楷體W5(P)" panose="03000500000000000000"/>
              </a:rPr>
              <a:t>(2)</a:t>
            </a:r>
            <a:r>
              <a:rPr lang="zh-TW" altLang="en-US" sz="2000" dirty="0">
                <a:latin typeface="微軟正黑體 Light" panose="020B0304030504040204" pitchFamily="34" charset="-120"/>
                <a:ea typeface="華康行楷體W5(P)" panose="03000500000000000000"/>
              </a:rPr>
              <a:t> 熱水不足：</a:t>
            </a:r>
            <a:endParaRPr lang="en-US" altLang="zh-TW" sz="2000" dirty="0">
              <a:latin typeface="微軟正黑體 Light" panose="020B0304030504040204" pitchFamily="34" charset="-120"/>
              <a:ea typeface="華康行楷體W5(P)" panose="03000500000000000000"/>
            </a:endParaRPr>
          </a:p>
          <a:p>
            <a:r>
              <a:rPr lang="zh-TW" altLang="en-US" sz="2000" dirty="0">
                <a:latin typeface="微軟正黑體 Light" panose="020B0304030504040204" pitchFamily="34" charset="-120"/>
                <a:ea typeface="華康行楷體W5(P)" panose="03000500000000000000"/>
              </a:rPr>
              <a:t>新一舍熱泵系統設計是</a:t>
            </a:r>
            <a:r>
              <a:rPr lang="en-US" altLang="zh-TW" sz="2000" dirty="0">
                <a:latin typeface="微軟正黑體 Light" panose="020B0304030504040204" pitchFamily="34" charset="-120"/>
                <a:ea typeface="華康行楷體W5(P)" panose="03000500000000000000"/>
              </a:rPr>
              <a:t>1000</a:t>
            </a:r>
            <a:r>
              <a:rPr lang="zh-TW" altLang="en-US" sz="2000" dirty="0">
                <a:latin typeface="微軟正黑體 Light" panose="020B0304030504040204" pitchFamily="34" charset="-120"/>
                <a:ea typeface="華康行楷體W5(P)" panose="03000500000000000000"/>
              </a:rPr>
              <a:t>人份的熱水供應量，</a:t>
            </a:r>
            <a:r>
              <a:rPr lang="en-US" altLang="zh-TW" sz="2000" dirty="0">
                <a:latin typeface="微軟正黑體 Light" panose="020B0304030504040204" pitchFamily="34" charset="-120"/>
                <a:ea typeface="華康行楷體W5(P)" panose="03000500000000000000"/>
              </a:rPr>
              <a:t>24</a:t>
            </a:r>
            <a:r>
              <a:rPr lang="zh-TW" altLang="en-US" sz="2000" dirty="0">
                <a:latin typeface="微軟正黑體 Light" panose="020B0304030504040204" pitchFamily="34" charset="-120"/>
                <a:ea typeface="華康行楷體W5(P)" panose="03000500000000000000"/>
              </a:rPr>
              <a:t>小時都會加熱。</a:t>
            </a:r>
            <a:endParaRPr lang="en-US" altLang="zh-TW" sz="2000" dirty="0">
              <a:latin typeface="微軟正黑體 Light" panose="020B0304030504040204" pitchFamily="34" charset="-120"/>
              <a:ea typeface="華康行楷體W5(P)" panose="03000500000000000000"/>
            </a:endParaRPr>
          </a:p>
          <a:p>
            <a:r>
              <a:rPr lang="en-US" altLang="zh-TW" sz="2000" dirty="0">
                <a:latin typeface="微軟正黑體 Light" panose="020B0304030504040204" pitchFamily="34" charset="-120"/>
                <a:ea typeface="華康行楷體W5(P)" panose="03000500000000000000"/>
              </a:rPr>
              <a:t>A.</a:t>
            </a:r>
            <a:r>
              <a:rPr lang="zh-TW" altLang="en-US" sz="2000" dirty="0">
                <a:latin typeface="微軟正黑體 Light" panose="020B0304030504040204" pitchFamily="34" charset="-120"/>
                <a:ea typeface="華康行楷體W5(P)" panose="03000500000000000000"/>
              </a:rPr>
              <a:t>希望同學節約用熱水，不要用熱水洗衣服。</a:t>
            </a:r>
          </a:p>
          <a:p>
            <a:r>
              <a:rPr lang="en-US" altLang="zh-TW" sz="2000" dirty="0">
                <a:latin typeface="微軟正黑體 Light" panose="020B0304030504040204" pitchFamily="34" charset="-120"/>
                <a:ea typeface="華康行楷體W5(P)" panose="03000500000000000000"/>
              </a:rPr>
              <a:t>B.</a:t>
            </a:r>
            <a:r>
              <a:rPr lang="zh-TW" altLang="en-US" sz="2000" dirty="0">
                <a:latin typeface="微軟正黑體 Light" panose="020B0304030504040204" pitchFamily="34" charset="-120"/>
                <a:ea typeface="華康行楷體W5(P)" panose="03000500000000000000"/>
              </a:rPr>
              <a:t>也請同學盡量避開尖峰時段洗澡，多利用離峰時段。</a:t>
            </a:r>
          </a:p>
          <a:p>
            <a:r>
              <a:rPr lang="en-US" altLang="zh-TW" sz="2000" dirty="0">
                <a:latin typeface="微軟正黑體 Light" panose="020B0304030504040204" pitchFamily="34" charset="-120"/>
                <a:ea typeface="華康行楷體W5(P)" panose="03000500000000000000"/>
              </a:rPr>
              <a:t>C.</a:t>
            </a:r>
            <a:r>
              <a:rPr lang="zh-TW" altLang="en-US" sz="2000" dirty="0">
                <a:latin typeface="微軟正黑體 Light" panose="020B0304030504040204" pitchFamily="34" charset="-120"/>
                <a:ea typeface="華康行楷體W5(P)" panose="03000500000000000000"/>
              </a:rPr>
              <a:t>如果還洗不到熱水，各樓層可能分時段使用熱水。</a:t>
            </a:r>
            <a:endParaRPr lang="en-US" altLang="zh-TW" sz="2000" dirty="0">
              <a:latin typeface="微軟正黑體 Light" panose="020B0304030504040204" pitchFamily="34" charset="-120"/>
              <a:ea typeface="華康行楷體W5(P)" panose="03000500000000000000"/>
            </a:endParaRPr>
          </a:p>
        </p:txBody>
      </p:sp>
    </p:spTree>
    <p:extLst>
      <p:ext uri="{BB962C8B-B14F-4D97-AF65-F5344CB8AC3E}">
        <p14:creationId xmlns:p14="http://schemas.microsoft.com/office/powerpoint/2010/main" val="4329091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14288" y="15875"/>
            <a:ext cx="3570208" cy="769441"/>
          </a:xfrm>
          <a:prstGeom prst="rect">
            <a:avLst/>
          </a:prstGeom>
          <a:noFill/>
          <a:ln>
            <a:noFill/>
          </a:ln>
          <a:extLst/>
        </p:spPr>
        <p:txBody>
          <a:bodyPr wrap="none">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4400" b="1" i="0" u="none" strike="noStrike" kern="0" cap="none" spc="0" normalizeH="0" baseline="0" noProof="0" dirty="0">
                <a:ln>
                  <a:noFill/>
                </a:ln>
                <a:solidFill>
                  <a:srgbClr val="0F6FC6">
                    <a:lumMod val="50000"/>
                  </a:srgbClr>
                </a:solidFill>
                <a:effectLst>
                  <a:outerShdw blurRad="38100" dist="38100" dir="2700000" algn="tl">
                    <a:srgbClr val="C0C0C0"/>
                  </a:outerShdw>
                </a:effectLst>
                <a:uLnTx/>
                <a:uFillTx/>
                <a:latin typeface="Times New Roman" pitchFamily="18" charset="0"/>
                <a:ea typeface="標楷體" pitchFamily="65" charset="-120"/>
                <a:cs typeface="Times New Roman" pitchFamily="18" charset="0"/>
              </a:rPr>
              <a:t>宿舍業務報告</a:t>
            </a:r>
            <a:endParaRPr kumimoji="0" lang="zh-TW" altLang="en-US" sz="3200" b="1" i="0" u="none" strike="noStrike" kern="0" cap="none" spc="0" normalizeH="0" baseline="0" noProof="0" dirty="0">
              <a:ln>
                <a:noFill/>
              </a:ln>
              <a:solidFill>
                <a:srgbClr val="0F6FC6">
                  <a:lumMod val="50000"/>
                </a:srgbClr>
              </a:solidFill>
              <a:effectLst/>
              <a:uLnTx/>
              <a:uFillTx/>
              <a:latin typeface="標楷體" pitchFamily="65" charset="-120"/>
              <a:ea typeface="標楷體" pitchFamily="65" charset="-120"/>
              <a:cs typeface="Times New Roman" pitchFamily="18" charset="0"/>
            </a:endParaRPr>
          </a:p>
        </p:txBody>
      </p:sp>
      <p:sp>
        <p:nvSpPr>
          <p:cNvPr id="3" name="文字方塊 2"/>
          <p:cNvSpPr txBox="1">
            <a:spLocks noChangeArrowheads="1"/>
          </p:cNvSpPr>
          <p:nvPr/>
        </p:nvSpPr>
        <p:spPr bwMode="auto">
          <a:xfrm>
            <a:off x="469387" y="808068"/>
            <a:ext cx="11070763" cy="120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auto" latinLnBrk="0" hangingPunct="1">
              <a:lnSpc>
                <a:spcPts val="4000"/>
              </a:lnSpc>
              <a:spcBef>
                <a:spcPts val="100"/>
              </a:spcBef>
              <a:spcAft>
                <a:spcPts val="600"/>
              </a:spcAft>
              <a:buClrTx/>
              <a:buSzTx/>
              <a:buFontTx/>
              <a:buNone/>
              <a:tabLst/>
              <a:defRPr/>
            </a:pPr>
            <a:r>
              <a:rPr kumimoji="1" lang="zh-TW" altLang="en-US"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三、學生宿舍修繕業務： </a:t>
            </a:r>
            <a:endParaRPr kumimoji="1" lang="en-US" altLang="zh-TW"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endParaRPr>
          </a:p>
          <a:p>
            <a:pPr marL="0" marR="0" lvl="0" indent="0" algn="l" defTabSz="914400" rtl="0" eaLnBrk="1" fontAlgn="auto" latinLnBrk="0" hangingPunct="1">
              <a:lnSpc>
                <a:spcPts val="4000"/>
              </a:lnSpc>
              <a:spcBef>
                <a:spcPts val="100"/>
              </a:spcBef>
              <a:spcAft>
                <a:spcPts val="600"/>
              </a:spcAft>
              <a:buClrTx/>
              <a:buSzTx/>
              <a:buFontTx/>
              <a:buNone/>
              <a:tabLst/>
              <a:defRPr/>
            </a:pPr>
            <a:endParaRPr kumimoji="1" lang="en-US" altLang="zh-TW"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endParaRPr>
          </a:p>
        </p:txBody>
      </p:sp>
      <p:sp>
        <p:nvSpPr>
          <p:cNvPr id="4" name="內容版面配置區 2">
            <a:extLst>
              <a:ext uri="{FF2B5EF4-FFF2-40B4-BE49-F238E27FC236}">
                <a16:creationId xmlns:a16="http://schemas.microsoft.com/office/drawing/2014/main" id="{858F9C5E-EAB1-4B1B-ACFA-70834C6B34DC}"/>
              </a:ext>
            </a:extLst>
          </p:cNvPr>
          <p:cNvSpPr>
            <a:spLocks noGrp="1"/>
          </p:cNvSpPr>
          <p:nvPr/>
        </p:nvSpPr>
        <p:spPr bwMode="auto">
          <a:xfrm>
            <a:off x="268877" y="1471009"/>
            <a:ext cx="11070763" cy="195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400" kern="1200">
                <a:solidFill>
                  <a:srgbClr val="0000FF"/>
                </a:solidFill>
                <a:latin typeface="Times New Roman" pitchFamily="18" charset="0"/>
                <a:ea typeface="標楷體" pitchFamily="65" charset="-120"/>
                <a:cs typeface="Times New Roman" pitchFamily="18" charset="0"/>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Times New Roman" pitchFamily="18" charset="0"/>
                <a:ea typeface="標楷體" pitchFamily="65" charset="-120"/>
                <a:cs typeface="Times New Roman" pitchFamily="18"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Times New Roman" pitchFamily="18" charset="0"/>
                <a:ea typeface="標楷體" pitchFamily="65" charset="-120"/>
                <a:cs typeface="Times New Roman" pitchFamily="18"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Times New Roman" pitchFamily="18" charset="0"/>
                <a:ea typeface="標楷體" pitchFamily="65" charset="-120"/>
                <a:cs typeface="Times New Roman" pitchFamily="18" charset="0"/>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Times New Roman" pitchFamily="18" charset="0"/>
                <a:ea typeface="標楷體" pitchFamily="65" charset="-120"/>
                <a:cs typeface="Times New Roman" pitchFamily="18"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ts val="3600"/>
              </a:lnSpc>
              <a:spcBef>
                <a:spcPts val="600"/>
              </a:spcBef>
              <a:buClr>
                <a:srgbClr val="0F6FC6"/>
              </a:buClr>
              <a:defRPr/>
            </a:pPr>
            <a:r>
              <a:rPr lang="en-US" altLang="zh-TW"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rPr>
              <a:t>15</a:t>
            </a:r>
            <a:r>
              <a:rPr lang="zh-TW" altLang="en-US"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rPr>
              <a:t>、日常修繕事宜請至各舍服務台填寫表單申請報修。</a:t>
            </a:r>
            <a:endParaRPr lang="en-US" altLang="zh-TW"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a:lnSpc>
                <a:spcPts val="3600"/>
              </a:lnSpc>
              <a:spcBef>
                <a:spcPts val="600"/>
              </a:spcBef>
              <a:buClr>
                <a:srgbClr val="0F6FC6"/>
              </a:buClr>
              <a:defRPr/>
            </a:pPr>
            <a:endParaRPr lang="en-US" altLang="zh-TW"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a:lnSpc>
                <a:spcPts val="3600"/>
              </a:lnSpc>
              <a:spcBef>
                <a:spcPts val="600"/>
              </a:spcBef>
              <a:buClr>
                <a:srgbClr val="0F6FC6"/>
              </a:buClr>
              <a:defRPr/>
            </a:pPr>
            <a:endParaRPr lang="en-US" altLang="zh-TW"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a:lnSpc>
                <a:spcPts val="3600"/>
              </a:lnSpc>
              <a:spcBef>
                <a:spcPts val="600"/>
              </a:spcBef>
              <a:buClr>
                <a:srgbClr val="0F6FC6"/>
              </a:buClr>
              <a:defRPr/>
            </a:pPr>
            <a:endParaRPr lang="en-US" altLang="zh-TW"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a:lnSpc>
                <a:spcPts val="3600"/>
              </a:lnSpc>
              <a:spcBef>
                <a:spcPts val="600"/>
              </a:spcBef>
              <a:buClr>
                <a:srgbClr val="0F6FC6"/>
              </a:buClr>
              <a:defRPr/>
            </a:pPr>
            <a:endParaRPr lang="en-US" altLang="zh-TW"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marL="109537" indent="0">
              <a:lnSpc>
                <a:spcPts val="3600"/>
              </a:lnSpc>
              <a:spcBef>
                <a:spcPts val="600"/>
              </a:spcBef>
              <a:buClr>
                <a:srgbClr val="0F6FC6"/>
              </a:buClr>
              <a:buNone/>
              <a:defRPr/>
            </a:pPr>
            <a:endParaRPr lang="en-US" altLang="zh-TW"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marL="109537" indent="0">
              <a:lnSpc>
                <a:spcPts val="3600"/>
              </a:lnSpc>
              <a:spcBef>
                <a:spcPts val="600"/>
              </a:spcBef>
              <a:buClr>
                <a:srgbClr val="0F6FC6"/>
              </a:buClr>
              <a:buNone/>
              <a:defRPr/>
            </a:pPr>
            <a:endParaRPr lang="en-US" altLang="zh-TW"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marL="109537" indent="0">
              <a:lnSpc>
                <a:spcPts val="3600"/>
              </a:lnSpc>
              <a:spcBef>
                <a:spcPts val="600"/>
              </a:spcBef>
              <a:buClr>
                <a:srgbClr val="0F6FC6"/>
              </a:buClr>
              <a:buNone/>
              <a:defRPr/>
            </a:pPr>
            <a:endParaRPr lang="en-US" altLang="zh-TW"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marL="109537" indent="0">
              <a:lnSpc>
                <a:spcPts val="3600"/>
              </a:lnSpc>
              <a:spcBef>
                <a:spcPts val="600"/>
              </a:spcBef>
              <a:buClr>
                <a:srgbClr val="0F6FC6"/>
              </a:buClr>
              <a:buNone/>
              <a:defRPr/>
            </a:pPr>
            <a:r>
              <a:rPr lang="zh-TW" altLang="en-US" sz="32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rPr>
              <a:t> </a:t>
            </a:r>
            <a:r>
              <a:rPr lang="zh-TW" altLang="en-US" sz="36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rPr>
              <a:t>未來待修繕系統完成後，將改以線上填報方式報修。</a:t>
            </a:r>
            <a:endParaRPr lang="en-US" altLang="zh-TW" sz="3600" dirty="0">
              <a:solidFill>
                <a:schemeClr val="tx1">
                  <a:lumMod val="95000"/>
                  <a:lumOff val="5000"/>
                </a:schemeClr>
              </a:solidFill>
              <a:latin typeface="華康行楷體W5(P)" panose="03000500000000000000" pitchFamily="66" charset="-120"/>
              <a:ea typeface="華康行楷體W5(P)" panose="03000500000000000000" pitchFamily="66" charset="-120"/>
              <a:cs typeface="華康中黑體(P)"/>
            </a:endParaRPr>
          </a:p>
          <a:p>
            <a:pPr marL="109537" indent="0">
              <a:lnSpc>
                <a:spcPts val="3600"/>
              </a:lnSpc>
              <a:spcBef>
                <a:spcPts val="600"/>
              </a:spcBef>
              <a:buClr>
                <a:srgbClr val="0F6FC6"/>
              </a:buClr>
              <a:buNone/>
              <a:defRPr/>
            </a:pPr>
            <a:endParaRPr lang="en-US" altLang="zh-TW" sz="3200" b="1" dirty="0">
              <a:solidFill>
                <a:schemeClr val="tx1">
                  <a:lumMod val="95000"/>
                  <a:lumOff val="5000"/>
                </a:schemeClr>
              </a:solidFill>
              <a:latin typeface="標楷體" pitchFamily="65" charset="-120"/>
              <a:ea typeface="華康中黑體(P)"/>
              <a:cs typeface="華康中黑體(P)"/>
            </a:endParaRPr>
          </a:p>
          <a:p>
            <a:pPr marL="365125" marR="0" lvl="0" indent="-255588" algn="l" defTabSz="609630" rtl="0" eaLnBrk="0" fontAlgn="base" latinLnBrk="0" hangingPunct="0">
              <a:lnSpc>
                <a:spcPts val="3600"/>
              </a:lnSpc>
              <a:spcBef>
                <a:spcPts val="600"/>
              </a:spcBef>
              <a:spcAft>
                <a:spcPct val="0"/>
              </a:spcAft>
              <a:buClr>
                <a:srgbClr val="0F6FC6"/>
              </a:buClr>
              <a:buSzPct val="68000"/>
              <a:buFont typeface="Wingdings 3" pitchFamily="18" charset="2"/>
              <a:buChar char=""/>
              <a:tabLst/>
              <a:defRPr/>
            </a:pP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a:p>
            <a:pPr marL="109537" marR="0" lvl="0" indent="0" algn="l" defTabSz="609630" rtl="0" eaLnBrk="0" fontAlgn="base" latinLnBrk="0" hangingPunct="0">
              <a:lnSpc>
                <a:spcPts val="3600"/>
              </a:lnSpc>
              <a:spcBef>
                <a:spcPts val="600"/>
              </a:spcBef>
              <a:spcAft>
                <a:spcPct val="0"/>
              </a:spcAft>
              <a:buClr>
                <a:srgbClr val="0F6FC6"/>
              </a:buClr>
              <a:buSzPct val="68000"/>
              <a:buNone/>
              <a:tabLst/>
              <a:defRPr/>
            </a:pPr>
            <a:endParaRPr kumimoji="0" lang="en-US" altLang="zh-TW" sz="3200" b="0" i="0" u="none" strike="noStrike" kern="1200" cap="none" spc="0" normalizeH="0" baseline="0" noProof="0" dirty="0">
              <a:ln>
                <a:noFill/>
              </a:ln>
              <a:solidFill>
                <a:prstClr val="black">
                  <a:lumMod val="95000"/>
                  <a:lumOff val="5000"/>
                </a:prstClr>
              </a:solidFill>
              <a:effectLst/>
              <a:uLnTx/>
              <a:uFillTx/>
              <a:latin typeface="華康行楷體W5(P)" panose="03000500000000000000" pitchFamily="66" charset="-120"/>
              <a:ea typeface="華康行楷體W5(P)" panose="03000500000000000000" pitchFamily="66" charset="-120"/>
              <a:cs typeface="華康中黑體(P)"/>
            </a:endParaRPr>
          </a:p>
        </p:txBody>
      </p:sp>
      <p:pic>
        <p:nvPicPr>
          <p:cNvPr id="5" name="圖片 4">
            <a:extLst>
              <a:ext uri="{FF2B5EF4-FFF2-40B4-BE49-F238E27FC236}">
                <a16:creationId xmlns:a16="http://schemas.microsoft.com/office/drawing/2014/main" id="{F240DF66-1A68-4CF0-B744-A233C2BD5FB6}"/>
              </a:ext>
            </a:extLst>
          </p:cNvPr>
          <p:cNvPicPr>
            <a:picLocks noChangeAspect="1"/>
          </p:cNvPicPr>
          <p:nvPr/>
        </p:nvPicPr>
        <p:blipFill>
          <a:blip r:embed="rId2"/>
          <a:stretch>
            <a:fillRect/>
          </a:stretch>
        </p:blipFill>
        <p:spPr>
          <a:xfrm>
            <a:off x="1504507" y="2150266"/>
            <a:ext cx="9835133" cy="3236725"/>
          </a:xfrm>
          <a:prstGeom prst="rect">
            <a:avLst/>
          </a:prstGeom>
        </p:spPr>
      </p:pic>
    </p:spTree>
    <p:extLst>
      <p:ext uri="{BB962C8B-B14F-4D97-AF65-F5344CB8AC3E}">
        <p14:creationId xmlns:p14="http://schemas.microsoft.com/office/powerpoint/2010/main" val="17112168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3590925" cy="707886"/>
          </a:xfrm>
          <a:prstGeom prst="rect">
            <a:avLst/>
          </a:prstGeom>
        </p:spPr>
        <p:txBody>
          <a:bodyPr wrap="square">
            <a:spAutoFit/>
          </a:bodyPr>
          <a:lstStyle/>
          <a:p>
            <a:pPr lvl="0" defTabSz="914400">
              <a:spcBef>
                <a:spcPct val="0"/>
              </a:spcBef>
              <a:defRPr/>
            </a:pPr>
            <a:r>
              <a:rPr lang="zh-TW" altLang="en-US" sz="4000" b="1" kern="0" dirty="0">
                <a:solidFill>
                  <a:srgbClr val="0F6FC6">
                    <a:lumMod val="50000"/>
                  </a:srgbClr>
                </a:solidFill>
                <a:effectLst>
                  <a:outerShdw blurRad="38100" dist="38100" dir="2700000" algn="tl">
                    <a:srgbClr val="C0C0C0"/>
                  </a:outerShdw>
                </a:effectLst>
                <a:latin typeface="Times New Roman" pitchFamily="18" charset="0"/>
                <a:ea typeface="標楷體" pitchFamily="65" charset="-120"/>
                <a:cs typeface="Times New Roman" pitchFamily="18" charset="0"/>
              </a:rPr>
              <a:t>宿舍業務報告</a:t>
            </a:r>
            <a:endParaRPr lang="zh-TW" altLang="en-US" sz="2800" b="1" kern="0" dirty="0">
              <a:solidFill>
                <a:srgbClr val="0F6FC6">
                  <a:lumMod val="50000"/>
                </a:srgbClr>
              </a:solidFill>
              <a:latin typeface="標楷體" pitchFamily="65" charset="-120"/>
              <a:ea typeface="標楷體" pitchFamily="65" charset="-120"/>
              <a:cs typeface="Times New Roman" pitchFamily="18" charset="0"/>
            </a:endParaRPr>
          </a:p>
        </p:txBody>
      </p:sp>
      <p:sp>
        <p:nvSpPr>
          <p:cNvPr id="4" name="矩形 3"/>
          <p:cNvSpPr/>
          <p:nvPr/>
        </p:nvSpPr>
        <p:spPr>
          <a:xfrm>
            <a:off x="1076324" y="1417024"/>
            <a:ext cx="9651487" cy="5016758"/>
          </a:xfrm>
          <a:prstGeom prst="rect">
            <a:avLst/>
          </a:prstGeom>
        </p:spPr>
        <p:txBody>
          <a:bodyPr wrap="square">
            <a:spAutoFit/>
          </a:bodyPr>
          <a:lstStyle/>
          <a:p>
            <a:r>
              <a:rPr lang="zh-TW" altLang="en-US" sz="4000" b="1" dirty="0">
                <a:latin typeface="華康行楷體W5" panose="03000509000000000000" pitchFamily="65" charset="-120"/>
                <a:ea typeface="華康行楷體W5" panose="03000509000000000000" pitchFamily="65" charset="-120"/>
              </a:rPr>
              <a:t>一、為避免水管及馬桶堵塞，請不要將廚餘衛生紙濕紙巾</a:t>
            </a:r>
            <a:r>
              <a:rPr lang="en-US" altLang="zh-TW" sz="4000" b="1" dirty="0">
                <a:latin typeface="華康行楷體W5" panose="03000509000000000000" pitchFamily="65" charset="-120"/>
                <a:ea typeface="華康行楷體W5" panose="03000509000000000000" pitchFamily="65" charset="-120"/>
              </a:rPr>
              <a:t>..</a:t>
            </a:r>
            <a:r>
              <a:rPr lang="zh-TW" altLang="en-US" sz="4000" b="1" dirty="0">
                <a:latin typeface="華康行楷體W5" panose="03000509000000000000" pitchFamily="65" charset="-120"/>
                <a:ea typeface="華康行楷體W5" panose="03000509000000000000" pitchFamily="65" charset="-120"/>
              </a:rPr>
              <a:t>等物品丟入洗手台或馬桶內。</a:t>
            </a:r>
          </a:p>
          <a:p>
            <a:r>
              <a:rPr lang="zh-TW" altLang="en-US" sz="4000" b="1" dirty="0">
                <a:latin typeface="華康行楷體W5" panose="03000509000000000000" pitchFamily="65" charset="-120"/>
                <a:ea typeface="華康行楷體W5" panose="03000509000000000000" pitchFamily="65" charset="-120"/>
              </a:rPr>
              <a:t>二、請不要在房間內黏貼任何含有膠類之物品，若經發現依違反生活公約規定記點。</a:t>
            </a:r>
          </a:p>
          <a:p>
            <a:pPr>
              <a:lnSpc>
                <a:spcPct val="150000"/>
              </a:lnSpc>
            </a:pPr>
            <a:r>
              <a:rPr lang="zh-TW" altLang="en-US" sz="4000" b="1" dirty="0">
                <a:latin typeface="華康行楷體W5" panose="03000509000000000000" pitchFamily="65" charset="-120"/>
                <a:ea typeface="華康行楷體W5" panose="03000509000000000000" pitchFamily="65" charset="-120"/>
              </a:rPr>
              <a:t>三、洗手台放置的香皂是用來洗手用的，請同學不要拿去洗衣服或另作其他用途。</a:t>
            </a:r>
          </a:p>
        </p:txBody>
      </p:sp>
      <p:sp>
        <p:nvSpPr>
          <p:cNvPr id="5" name="文字方塊 4"/>
          <p:cNvSpPr txBox="1">
            <a:spLocks noChangeArrowheads="1"/>
          </p:cNvSpPr>
          <p:nvPr/>
        </p:nvSpPr>
        <p:spPr bwMode="auto">
          <a:xfrm>
            <a:off x="517012" y="811730"/>
            <a:ext cx="11070763"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marR="0" lvl="0" indent="0" algn="l" defTabSz="914400" rtl="0" eaLnBrk="1" fontAlgn="auto" latinLnBrk="0" hangingPunct="1">
              <a:lnSpc>
                <a:spcPts val="4000"/>
              </a:lnSpc>
              <a:spcBef>
                <a:spcPts val="100"/>
              </a:spcBef>
              <a:spcAft>
                <a:spcPts val="600"/>
              </a:spcAft>
              <a:buClrTx/>
              <a:buSzTx/>
              <a:buFontTx/>
              <a:buNone/>
              <a:tabLst/>
              <a:defRPr/>
            </a:pPr>
            <a:r>
              <a:rPr kumimoji="1" lang="zh-TW" altLang="en-US"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三、學生宿舍補充報告： </a:t>
            </a:r>
            <a:endParaRPr kumimoji="1" lang="en-US" altLang="zh-TW" sz="4000" b="1"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784756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400" fontAlgn="base">
              <a:spcBef>
                <a:spcPct val="0"/>
              </a:spcBef>
              <a:spcAft>
                <a:spcPct val="0"/>
              </a:spcAft>
            </a:pPr>
            <a:fld id="{B0AF9FE2-E6C6-4785-A994-B9455B1B2F1E}" type="slidenum">
              <a:rPr kumimoji="0" lang="en-US" altLang="zh-TW">
                <a:solidFill>
                  <a:prstClr val="black"/>
                </a:solidFill>
                <a:cs typeface="Times New Roman" panose="02020603050405020304" pitchFamily="18" charset="0"/>
              </a:rPr>
              <a:pPr defTabSz="914400" fontAlgn="base">
                <a:spcBef>
                  <a:spcPct val="0"/>
                </a:spcBef>
                <a:spcAft>
                  <a:spcPct val="0"/>
                </a:spcAft>
              </a:pPr>
              <a:t>45</a:t>
            </a:fld>
            <a:endParaRPr kumimoji="0" lang="en-US" altLang="zh-TW" dirty="0">
              <a:solidFill>
                <a:prstClr val="black"/>
              </a:solidFill>
              <a:cs typeface="Times New Roman" panose="02020603050405020304" pitchFamily="18" charset="0"/>
            </a:endParaRPr>
          </a:p>
        </p:txBody>
      </p:sp>
      <p:sp>
        <p:nvSpPr>
          <p:cNvPr id="8195" name="矩形 3"/>
          <p:cNvSpPr>
            <a:spLocks noChangeArrowheads="1"/>
          </p:cNvSpPr>
          <p:nvPr/>
        </p:nvSpPr>
        <p:spPr bwMode="auto">
          <a:xfrm>
            <a:off x="1956594" y="728664"/>
            <a:ext cx="82804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400" fontAlgn="base">
              <a:spcBef>
                <a:spcPct val="0"/>
              </a:spcBef>
              <a:spcAft>
                <a:spcPct val="0"/>
              </a:spcAft>
            </a:pPr>
            <a:endParaRPr lang="en-US" altLang="zh-TW" sz="3200" dirty="0">
              <a:solidFill>
                <a:srgbClr val="0000FF"/>
              </a:solidFill>
              <a:cs typeface="Times New Roman" panose="02020603050405020304" pitchFamily="18" charset="0"/>
            </a:endParaRPr>
          </a:p>
          <a:p>
            <a:pPr defTabSz="914400" fontAlgn="base">
              <a:spcBef>
                <a:spcPct val="0"/>
              </a:spcBef>
              <a:spcAft>
                <a:spcPct val="0"/>
              </a:spcAft>
            </a:pPr>
            <a:endParaRPr lang="en-US" altLang="zh-TW" sz="1800" dirty="0">
              <a:solidFill>
                <a:prstClr val="black"/>
              </a:solidFill>
              <a:cs typeface="Times New Roman" panose="02020603050405020304" pitchFamily="18" charset="0"/>
            </a:endParaRPr>
          </a:p>
          <a:p>
            <a:pPr defTabSz="914400" fontAlgn="base">
              <a:spcBef>
                <a:spcPct val="0"/>
              </a:spcBef>
              <a:spcAft>
                <a:spcPct val="0"/>
              </a:spcAft>
            </a:pPr>
            <a:endParaRPr lang="zh-TW" altLang="en-US" sz="1800">
              <a:solidFill>
                <a:prstClr val="black"/>
              </a:solidFill>
              <a:cs typeface="Times New Roman" panose="02020603050405020304" pitchFamily="18" charset="0"/>
            </a:endParaRPr>
          </a:p>
        </p:txBody>
      </p:sp>
      <p:sp>
        <p:nvSpPr>
          <p:cNvPr id="10244" name="文字方塊 2">
            <a:extLst>
              <a:ext uri="{FF2B5EF4-FFF2-40B4-BE49-F238E27FC236}">
                <a16:creationId xmlns:a16="http://schemas.microsoft.com/office/drawing/2014/main" id="{CDA1F348-EB24-48B2-9578-47000A72E97C}"/>
              </a:ext>
            </a:extLst>
          </p:cNvPr>
          <p:cNvSpPr txBox="1">
            <a:spLocks noChangeArrowheads="1"/>
          </p:cNvSpPr>
          <p:nvPr/>
        </p:nvSpPr>
        <p:spPr bwMode="auto">
          <a:xfrm>
            <a:off x="1524795" y="115888"/>
            <a:ext cx="3262313" cy="461962"/>
          </a:xfrm>
          <a:prstGeom prst="rect">
            <a:avLst/>
          </a:prstGeom>
          <a:solidFill>
            <a:srgbClr val="ADE3E9"/>
          </a:solidFill>
          <a:ln>
            <a:noFill/>
          </a:ln>
          <a:extLst/>
        </p:spPr>
        <p:txBody>
          <a:bodyPr wrap="none">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defTabSz="914400" eaLnBrk="1" fontAlgn="base" hangingPunct="1">
              <a:spcBef>
                <a:spcPct val="0"/>
              </a:spcBef>
              <a:spcAft>
                <a:spcPct val="0"/>
              </a:spcAft>
              <a:buClrTx/>
              <a:buSzTx/>
              <a:buNone/>
              <a:defRPr/>
            </a:pPr>
            <a:r>
              <a:rPr lang="zh-TW" altLang="en-US" b="1" dirty="0">
                <a:solidFill>
                  <a:srgbClr val="0066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學習資源中心業務報告</a:t>
            </a:r>
          </a:p>
        </p:txBody>
      </p:sp>
    </p:spTree>
    <p:extLst>
      <p:ext uri="{BB962C8B-B14F-4D97-AF65-F5344CB8AC3E}">
        <p14:creationId xmlns:p14="http://schemas.microsoft.com/office/powerpoint/2010/main" val="3130047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7275E08-BA41-45FB-BB2B-C350E436ECD6}"/>
              </a:ext>
            </a:extLst>
          </p:cNvPr>
          <p:cNvSpPr>
            <a:spLocks noGrp="1"/>
          </p:cNvSpPr>
          <p:nvPr>
            <p:ph type="title"/>
          </p:nvPr>
        </p:nvSpPr>
        <p:spPr>
          <a:xfrm>
            <a:off x="1632298" y="-10690"/>
            <a:ext cx="8229600" cy="1143000"/>
          </a:xfrm>
        </p:spPr>
        <p:txBody>
          <a:bodyPr/>
          <a:lstStyle/>
          <a:p>
            <a:pPr>
              <a:defRPr/>
            </a:pPr>
            <a:r>
              <a:rPr lang="zh-TW" altLang="en-US" dirty="0">
                <a:solidFill>
                  <a:srgbClr val="660066"/>
                </a:solidFill>
                <a:latin typeface="微軟正黑體" panose="020B0604030504040204" pitchFamily="34" charset="-120"/>
                <a:ea typeface="微軟正黑體" panose="020B0604030504040204" pitchFamily="34" charset="-120"/>
              </a:rPr>
              <a:t>女一舍學習資源中心簡介</a:t>
            </a:r>
          </a:p>
        </p:txBody>
      </p:sp>
      <p:sp>
        <p:nvSpPr>
          <p:cNvPr id="9219" name="投影片編號版面配置區 2"/>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400" fontAlgn="base">
              <a:spcBef>
                <a:spcPct val="0"/>
              </a:spcBef>
              <a:spcAft>
                <a:spcPct val="0"/>
              </a:spcAft>
            </a:pPr>
            <a:fld id="{4BE98A1C-575A-4727-AC7A-DB7D2FE2D6D8}" type="slidenum">
              <a:rPr kumimoji="0" lang="en-US" altLang="zh-TW">
                <a:solidFill>
                  <a:prstClr val="black"/>
                </a:solidFill>
              </a:rPr>
              <a:pPr defTabSz="914400" fontAlgn="base">
                <a:spcBef>
                  <a:spcPct val="0"/>
                </a:spcBef>
                <a:spcAft>
                  <a:spcPct val="0"/>
                </a:spcAft>
              </a:pPr>
              <a:t>46</a:t>
            </a:fld>
            <a:endParaRPr kumimoji="0" lang="en-US" altLang="zh-TW" dirty="0">
              <a:solidFill>
                <a:prstClr val="black"/>
              </a:solidFill>
            </a:endParaRPr>
          </a:p>
        </p:txBody>
      </p:sp>
      <p:pic>
        <p:nvPicPr>
          <p:cNvPr id="9220" name="圖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794" y="908050"/>
            <a:ext cx="91440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67816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編號版面配置區 2"/>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400" fontAlgn="base">
              <a:spcBef>
                <a:spcPct val="0"/>
              </a:spcBef>
              <a:spcAft>
                <a:spcPct val="0"/>
              </a:spcAft>
            </a:pPr>
            <a:fld id="{23E6690E-BD26-464E-A3DA-11E6A53F8C33}" type="slidenum">
              <a:rPr kumimoji="0" lang="en-US" altLang="zh-TW">
                <a:solidFill>
                  <a:prstClr val="black"/>
                </a:solidFill>
              </a:rPr>
              <a:pPr defTabSz="914400" fontAlgn="base">
                <a:spcBef>
                  <a:spcPct val="0"/>
                </a:spcBef>
                <a:spcAft>
                  <a:spcPct val="0"/>
                </a:spcAft>
              </a:pPr>
              <a:t>47</a:t>
            </a:fld>
            <a:endParaRPr kumimoji="0" lang="en-US" altLang="zh-TW" dirty="0">
              <a:solidFill>
                <a:prstClr val="black"/>
              </a:solidFill>
            </a:endParaRPr>
          </a:p>
        </p:txBody>
      </p:sp>
      <p:pic>
        <p:nvPicPr>
          <p:cNvPr id="10243" name="圖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620" y="765176"/>
            <a:ext cx="92551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標題 1">
            <a:extLst>
              <a:ext uri="{FF2B5EF4-FFF2-40B4-BE49-F238E27FC236}">
                <a16:creationId xmlns:a16="http://schemas.microsoft.com/office/drawing/2014/main" id="{80AAD30B-1C0C-4919-A3E1-BBA1BB247AF3}"/>
              </a:ext>
            </a:extLst>
          </p:cNvPr>
          <p:cNvSpPr>
            <a:spLocks noGrp="1"/>
          </p:cNvSpPr>
          <p:nvPr>
            <p:ph type="title"/>
          </p:nvPr>
        </p:nvSpPr>
        <p:spPr>
          <a:xfrm>
            <a:off x="1532253" y="-99392"/>
            <a:ext cx="8229600" cy="1143000"/>
          </a:xfrm>
        </p:spPr>
        <p:txBody>
          <a:bodyPr/>
          <a:lstStyle/>
          <a:p>
            <a:pPr>
              <a:defRPr/>
            </a:pPr>
            <a:r>
              <a:rPr lang="zh-TW" altLang="en-US" dirty="0">
                <a:solidFill>
                  <a:srgbClr val="660066"/>
                </a:solidFill>
                <a:latin typeface="微軟正黑體" panose="020B0604030504040204" pitchFamily="34" charset="-120"/>
                <a:ea typeface="微軟正黑體" panose="020B0604030504040204" pitchFamily="34" charset="-120"/>
              </a:rPr>
              <a:t>男二舍學習資源中心簡介</a:t>
            </a:r>
          </a:p>
        </p:txBody>
      </p:sp>
    </p:spTree>
    <p:extLst>
      <p:ext uri="{BB962C8B-B14F-4D97-AF65-F5344CB8AC3E}">
        <p14:creationId xmlns:p14="http://schemas.microsoft.com/office/powerpoint/2010/main" val="2312768869"/>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編號版面配置區 2"/>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400" fontAlgn="base">
              <a:spcBef>
                <a:spcPct val="0"/>
              </a:spcBef>
              <a:spcAft>
                <a:spcPct val="0"/>
              </a:spcAft>
            </a:pPr>
            <a:fld id="{D55C1896-7454-4346-AED1-8C67978D0EC5}" type="slidenum">
              <a:rPr kumimoji="0" lang="en-US" altLang="zh-TW">
                <a:solidFill>
                  <a:prstClr val="black"/>
                </a:solidFill>
              </a:rPr>
              <a:pPr defTabSz="914400" fontAlgn="base">
                <a:spcBef>
                  <a:spcPct val="0"/>
                </a:spcBef>
                <a:spcAft>
                  <a:spcPct val="0"/>
                </a:spcAft>
              </a:pPr>
              <a:t>48</a:t>
            </a:fld>
            <a:endParaRPr kumimoji="0" lang="en-US" altLang="zh-TW" dirty="0">
              <a:solidFill>
                <a:prstClr val="black"/>
              </a:solidFill>
            </a:endParaRPr>
          </a:p>
        </p:txBody>
      </p:sp>
      <p:pic>
        <p:nvPicPr>
          <p:cNvPr id="11267" name="圖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207" y="908050"/>
            <a:ext cx="9144001"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標題 1">
            <a:extLst>
              <a:ext uri="{FF2B5EF4-FFF2-40B4-BE49-F238E27FC236}">
                <a16:creationId xmlns:a16="http://schemas.microsoft.com/office/drawing/2014/main" id="{613863DE-1AD7-41C9-AB25-22E95724BCDC}"/>
              </a:ext>
            </a:extLst>
          </p:cNvPr>
          <p:cNvSpPr>
            <a:spLocks noGrp="1"/>
          </p:cNvSpPr>
          <p:nvPr>
            <p:ph type="title"/>
          </p:nvPr>
        </p:nvSpPr>
        <p:spPr>
          <a:xfrm>
            <a:off x="1524794" y="0"/>
            <a:ext cx="8229600" cy="1143000"/>
          </a:xfrm>
        </p:spPr>
        <p:txBody>
          <a:bodyPr/>
          <a:lstStyle/>
          <a:p>
            <a:pPr>
              <a:defRPr/>
            </a:pPr>
            <a:r>
              <a:rPr lang="zh-TW" altLang="en-US" dirty="0">
                <a:solidFill>
                  <a:srgbClr val="660066"/>
                </a:solidFill>
                <a:latin typeface="微軟正黑體" panose="020B0604030504040204" pitchFamily="34" charset="-120"/>
                <a:ea typeface="微軟正黑體" panose="020B0604030504040204" pitchFamily="34" charset="-120"/>
              </a:rPr>
              <a:t>男三舍學習資源中心簡介</a:t>
            </a:r>
          </a:p>
        </p:txBody>
      </p:sp>
    </p:spTree>
    <p:extLst>
      <p:ext uri="{BB962C8B-B14F-4D97-AF65-F5344CB8AC3E}">
        <p14:creationId xmlns:p14="http://schemas.microsoft.com/office/powerpoint/2010/main" val="416868163"/>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投影片編號版面配置區 2"/>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400" fontAlgn="base">
              <a:spcBef>
                <a:spcPct val="0"/>
              </a:spcBef>
              <a:spcAft>
                <a:spcPct val="0"/>
              </a:spcAft>
            </a:pPr>
            <a:fld id="{AAB9CCF9-8828-460B-8944-52EAF153099F}" type="slidenum">
              <a:rPr kumimoji="0" lang="en-US" altLang="zh-TW">
                <a:solidFill>
                  <a:prstClr val="black"/>
                </a:solidFill>
              </a:rPr>
              <a:pPr defTabSz="914400" fontAlgn="base">
                <a:spcBef>
                  <a:spcPct val="0"/>
                </a:spcBef>
                <a:spcAft>
                  <a:spcPct val="0"/>
                </a:spcAft>
              </a:pPr>
              <a:t>49</a:t>
            </a:fld>
            <a:endParaRPr kumimoji="0" lang="en-US" altLang="zh-TW" dirty="0">
              <a:solidFill>
                <a:prstClr val="black"/>
              </a:solidFill>
            </a:endParaRPr>
          </a:p>
        </p:txBody>
      </p:sp>
      <p:pic>
        <p:nvPicPr>
          <p:cNvPr id="12291" name="圖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794" y="836614"/>
            <a:ext cx="9144000" cy="604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標題 1">
            <a:extLst>
              <a:ext uri="{FF2B5EF4-FFF2-40B4-BE49-F238E27FC236}">
                <a16:creationId xmlns:a16="http://schemas.microsoft.com/office/drawing/2014/main" id="{386DFA02-CC7B-4342-9A1A-437874BACB05}"/>
              </a:ext>
            </a:extLst>
          </p:cNvPr>
          <p:cNvSpPr>
            <a:spLocks noGrp="1"/>
          </p:cNvSpPr>
          <p:nvPr>
            <p:ph type="title"/>
          </p:nvPr>
        </p:nvSpPr>
        <p:spPr>
          <a:xfrm>
            <a:off x="1632298" y="3445"/>
            <a:ext cx="8229600" cy="1143000"/>
          </a:xfrm>
        </p:spPr>
        <p:txBody>
          <a:bodyPr/>
          <a:lstStyle/>
          <a:p>
            <a:pPr>
              <a:defRPr/>
            </a:pPr>
            <a:r>
              <a:rPr lang="zh-TW" altLang="en-US" dirty="0">
                <a:solidFill>
                  <a:srgbClr val="660066"/>
                </a:solidFill>
                <a:latin typeface="微軟正黑體" panose="020B0604030504040204" pitchFamily="34" charset="-120"/>
                <a:ea typeface="微軟正黑體" panose="020B0604030504040204" pitchFamily="34" charset="-120"/>
              </a:rPr>
              <a:t>男三舍體適能中心簡介</a:t>
            </a:r>
          </a:p>
        </p:txBody>
      </p:sp>
    </p:spTree>
    <p:extLst>
      <p:ext uri="{BB962C8B-B14F-4D97-AF65-F5344CB8AC3E}">
        <p14:creationId xmlns:p14="http://schemas.microsoft.com/office/powerpoint/2010/main" val="223789801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8157" y="2772569"/>
            <a:ext cx="4085431" cy="4085431"/>
          </a:xfrm>
          <a:prstGeom prst="rect">
            <a:avLst/>
          </a:prstGeom>
        </p:spPr>
      </p:pic>
      <p:pic>
        <p:nvPicPr>
          <p:cNvPr id="8" name="圖片 7"/>
          <p:cNvPicPr>
            <a:picLocks noChangeAspect="1"/>
          </p:cNvPicPr>
          <p:nvPr/>
        </p:nvPicPr>
        <p:blipFill>
          <a:blip r:embed="rId3"/>
          <a:stretch>
            <a:fillRect/>
          </a:stretch>
        </p:blipFill>
        <p:spPr>
          <a:xfrm>
            <a:off x="97769" y="51543"/>
            <a:ext cx="6809822" cy="3688400"/>
          </a:xfrm>
          <a:prstGeom prst="rect">
            <a:avLst/>
          </a:prstGeom>
        </p:spPr>
      </p:pic>
      <p:sp>
        <p:nvSpPr>
          <p:cNvPr id="6" name="矩形 5"/>
          <p:cNvSpPr/>
          <p:nvPr/>
        </p:nvSpPr>
        <p:spPr>
          <a:xfrm>
            <a:off x="164444" y="95250"/>
            <a:ext cx="5810250" cy="3600986"/>
          </a:xfrm>
          <a:prstGeom prst="rect">
            <a:avLst/>
          </a:prstGeom>
        </p:spPr>
        <p:txBody>
          <a:bodyPr wrap="square">
            <a:spAutoFit/>
          </a:bodyPr>
          <a:lstStyle/>
          <a:p>
            <a:pPr lvl="0" defTabSz="914400"/>
            <a:r>
              <a:rPr lang="zh-TW" altLang="en-US" sz="6600" b="1" dirty="0">
                <a:solidFill>
                  <a:prstClr val="black"/>
                </a:solidFill>
                <a:latin typeface="華康行楷體W5" panose="03000509000000000000" pitchFamily="65" charset="-120"/>
                <a:ea typeface="華康行楷體W5" panose="03000509000000000000" pitchFamily="65" charset="-120"/>
              </a:rPr>
              <a:t>國立虎尾科技大學</a:t>
            </a:r>
            <a:endParaRPr lang="en-US" altLang="zh-TW" sz="6600" b="1" dirty="0">
              <a:solidFill>
                <a:prstClr val="black"/>
              </a:solidFill>
              <a:latin typeface="華康行楷體W5" panose="03000509000000000000" pitchFamily="65" charset="-120"/>
              <a:ea typeface="華康行楷體W5" panose="03000509000000000000" pitchFamily="65" charset="-120"/>
            </a:endParaRPr>
          </a:p>
          <a:p>
            <a:pPr lvl="0" defTabSz="914400"/>
            <a:r>
              <a:rPr lang="zh-TW" altLang="en-US" sz="4800" b="1" dirty="0">
                <a:solidFill>
                  <a:prstClr val="black"/>
                </a:solidFill>
                <a:latin typeface="華康行楷體W5" panose="03000509000000000000" pitchFamily="65" charset="-120"/>
                <a:ea typeface="華康行楷體W5" panose="03000509000000000000" pitchFamily="65" charset="-120"/>
                <a:cs typeface="PMingLiU"/>
              </a:rPr>
              <a:t>校外租</a:t>
            </a:r>
            <a:r>
              <a:rPr lang="zh-TW" altLang="en-US" sz="4800" b="1" spc="-25" dirty="0">
                <a:solidFill>
                  <a:prstClr val="black"/>
                </a:solidFill>
                <a:latin typeface="華康行楷體W5" panose="03000509000000000000" pitchFamily="65" charset="-120"/>
                <a:ea typeface="華康行楷體W5" panose="03000509000000000000" pitchFamily="65" charset="-120"/>
                <a:cs typeface="PMingLiU"/>
              </a:rPr>
              <a:t>屋</a:t>
            </a:r>
            <a:r>
              <a:rPr lang="zh-TW" altLang="en-US" sz="4800" b="1" dirty="0">
                <a:solidFill>
                  <a:prstClr val="black"/>
                </a:solidFill>
                <a:latin typeface="華康行楷體W5" panose="03000509000000000000" pitchFamily="65" charset="-120"/>
                <a:ea typeface="華康行楷體W5" panose="03000509000000000000" pitchFamily="65" charset="-120"/>
                <a:cs typeface="PMingLiU"/>
              </a:rPr>
              <a:t>安全及</a:t>
            </a:r>
            <a:r>
              <a:rPr lang="zh-TW" altLang="en-US" sz="4800" b="1" spc="-25" dirty="0">
                <a:solidFill>
                  <a:prstClr val="black"/>
                </a:solidFill>
                <a:latin typeface="華康行楷體W5" panose="03000509000000000000" pitchFamily="65" charset="-120"/>
                <a:ea typeface="華康行楷體W5" panose="03000509000000000000" pitchFamily="65" charset="-120"/>
                <a:cs typeface="PMingLiU"/>
              </a:rPr>
              <a:t>注</a:t>
            </a:r>
            <a:r>
              <a:rPr lang="zh-TW" altLang="en-US" sz="4800" b="1" dirty="0">
                <a:solidFill>
                  <a:prstClr val="black"/>
                </a:solidFill>
                <a:latin typeface="華康行楷體W5" panose="03000509000000000000" pitchFamily="65" charset="-120"/>
                <a:ea typeface="華康行楷體W5" panose="03000509000000000000" pitchFamily="65" charset="-120"/>
                <a:cs typeface="PMingLiU"/>
              </a:rPr>
              <a:t>意事項</a:t>
            </a:r>
            <a:r>
              <a:rPr lang="zh-TW" altLang="en-US" sz="4000" b="1" dirty="0">
                <a:solidFill>
                  <a:prstClr val="black"/>
                </a:solidFill>
                <a:latin typeface="華康行楷體W5" panose="03000509000000000000" pitchFamily="65" charset="-120"/>
                <a:ea typeface="華康行楷體W5" panose="03000509000000000000" pitchFamily="65" charset="-120"/>
              </a:rPr>
              <a:t>（含問題解答）</a:t>
            </a:r>
          </a:p>
        </p:txBody>
      </p:sp>
      <p:pic>
        <p:nvPicPr>
          <p:cNvPr id="7" name="圖片 6"/>
          <p:cNvPicPr>
            <a:picLocks noChangeAspect="1"/>
          </p:cNvPicPr>
          <p:nvPr/>
        </p:nvPicPr>
        <p:blipFill>
          <a:blip r:embed="rId4"/>
          <a:stretch>
            <a:fillRect/>
          </a:stretch>
        </p:blipFill>
        <p:spPr>
          <a:xfrm>
            <a:off x="8806587" y="242463"/>
            <a:ext cx="2688569" cy="2700762"/>
          </a:xfrm>
          <a:prstGeom prst="rect">
            <a:avLst/>
          </a:prstGeom>
        </p:spPr>
      </p:pic>
      <p:sp>
        <p:nvSpPr>
          <p:cNvPr id="15" name="矩形 14"/>
          <p:cNvSpPr/>
          <p:nvPr/>
        </p:nvSpPr>
        <p:spPr>
          <a:xfrm>
            <a:off x="544530" y="5029200"/>
            <a:ext cx="4345969" cy="642135"/>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3600" dirty="0">
                <a:solidFill>
                  <a:schemeClr val="tx1"/>
                </a:solidFill>
                <a:latin typeface="華康行楷體W5" panose="03000509000000000000" pitchFamily="65" charset="-120"/>
                <a:ea typeface="華康行楷體W5" panose="03000509000000000000" pitchFamily="65" charset="-120"/>
              </a:rPr>
              <a:t>報告人</a:t>
            </a:r>
            <a:r>
              <a:rPr lang="en-US" altLang="zh-TW" sz="3600" dirty="0">
                <a:solidFill>
                  <a:schemeClr val="tx1"/>
                </a:solidFill>
                <a:latin typeface="華康行楷體W5" panose="03000509000000000000" pitchFamily="65" charset="-120"/>
                <a:ea typeface="華康行楷體W5" panose="03000509000000000000" pitchFamily="65" charset="-120"/>
              </a:rPr>
              <a:t>:</a:t>
            </a:r>
            <a:r>
              <a:rPr lang="zh-TW" altLang="en-US" sz="3600" dirty="0">
                <a:solidFill>
                  <a:schemeClr val="tx1"/>
                </a:solidFill>
                <a:latin typeface="華康行楷體W5" panose="03000509000000000000" pitchFamily="65" charset="-120"/>
                <a:ea typeface="華康行楷體W5" panose="03000509000000000000" pitchFamily="65" charset="-120"/>
              </a:rPr>
              <a:t>蔣坤庭教官</a:t>
            </a:r>
          </a:p>
        </p:txBody>
      </p:sp>
    </p:spTree>
    <p:extLst>
      <p:ext uri="{BB962C8B-B14F-4D97-AF65-F5344CB8AC3E}">
        <p14:creationId xmlns:p14="http://schemas.microsoft.com/office/powerpoint/2010/main" val="2108011742"/>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400" fontAlgn="base">
              <a:spcBef>
                <a:spcPct val="0"/>
              </a:spcBef>
              <a:spcAft>
                <a:spcPct val="0"/>
              </a:spcAft>
            </a:pPr>
            <a:fld id="{E251BADE-E5B1-49AF-8EF9-0CDBB4624038}" type="slidenum">
              <a:rPr kumimoji="0" lang="en-US" altLang="zh-TW">
                <a:solidFill>
                  <a:prstClr val="black"/>
                </a:solidFill>
                <a:cs typeface="Times New Roman" panose="02020603050405020304" pitchFamily="18" charset="0"/>
              </a:rPr>
              <a:pPr defTabSz="914400" fontAlgn="base">
                <a:spcBef>
                  <a:spcPct val="0"/>
                </a:spcBef>
                <a:spcAft>
                  <a:spcPct val="0"/>
                </a:spcAft>
              </a:pPr>
              <a:t>50</a:t>
            </a:fld>
            <a:endParaRPr kumimoji="0" lang="en-US" altLang="zh-TW" dirty="0">
              <a:solidFill>
                <a:prstClr val="black"/>
              </a:solidFill>
              <a:cs typeface="Times New Roman" panose="02020603050405020304" pitchFamily="18" charset="0"/>
            </a:endParaRPr>
          </a:p>
        </p:txBody>
      </p:sp>
      <p:sp>
        <p:nvSpPr>
          <p:cNvPr id="2" name="文字方塊 1">
            <a:extLst>
              <a:ext uri="{FF2B5EF4-FFF2-40B4-BE49-F238E27FC236}">
                <a16:creationId xmlns:a16="http://schemas.microsoft.com/office/drawing/2014/main" id="{301EA35A-AFF8-4152-A0DC-5C7C2E62E6F9}"/>
              </a:ext>
            </a:extLst>
          </p:cNvPr>
          <p:cNvSpPr txBox="1"/>
          <p:nvPr/>
        </p:nvSpPr>
        <p:spPr>
          <a:xfrm>
            <a:off x="1712120" y="1266825"/>
            <a:ext cx="3736975" cy="5803900"/>
          </a:xfrm>
          <a:prstGeom prst="rect">
            <a:avLst/>
          </a:prstGeom>
          <a:noFill/>
        </p:spPr>
        <p:txBody>
          <a:bodyPr>
            <a:spAutoFit/>
          </a:bodyPr>
          <a:lstStyle/>
          <a:p>
            <a:pPr marL="36000" defTabSz="914400" fontAlgn="base">
              <a:lnSpc>
                <a:spcPts val="4000"/>
              </a:lnSpc>
              <a:spcBef>
                <a:spcPts val="100"/>
              </a:spcBef>
              <a:spcAft>
                <a:spcPts val="100"/>
              </a:spcAft>
              <a:defRPr/>
            </a:pPr>
            <a:r>
              <a:rPr kumimoji="1" lang="en-US" altLang="zh-TW" sz="3200" b="1" dirty="0">
                <a:solidFill>
                  <a:srgbClr val="660066"/>
                </a:solidFill>
                <a:latin typeface="微軟正黑體" panose="020B0604030504040204" pitchFamily="34" charset="-120"/>
                <a:ea typeface="微軟正黑體" panose="020B0604030504040204" pitchFamily="34" charset="-120"/>
                <a:cs typeface="Times New Roman" pitchFamily="18" charset="0"/>
              </a:rPr>
              <a:t>2</a:t>
            </a:r>
            <a:r>
              <a:rPr kumimoji="1" lang="zh-TW" altLang="en-US" sz="3200" b="1" dirty="0">
                <a:solidFill>
                  <a:srgbClr val="660066"/>
                </a:solidFill>
                <a:latin typeface="微軟正黑體" panose="020B0604030504040204" pitchFamily="34" charset="-120"/>
                <a:ea typeface="微軟正黑體" panose="020B0604030504040204" pitchFamily="34" charset="-120"/>
                <a:cs typeface="Times New Roman" pitchFamily="18" charset="0"/>
              </a:rPr>
              <a:t>、宿舍學習資源中心設置課輔</a:t>
            </a:r>
            <a:r>
              <a:rPr kumimoji="1" lang="en-US" altLang="zh-TW" sz="3200" b="1" dirty="0">
                <a:solidFill>
                  <a:srgbClr val="660066"/>
                </a:solidFill>
                <a:latin typeface="微軟正黑體" panose="020B0604030504040204" pitchFamily="34" charset="-120"/>
                <a:ea typeface="微軟正黑體" panose="020B0604030504040204" pitchFamily="34" charset="-120"/>
                <a:cs typeface="Times New Roman" pitchFamily="18" charset="0"/>
              </a:rPr>
              <a:t>TA</a:t>
            </a:r>
            <a:r>
              <a:rPr kumimoji="1" lang="zh-TW" altLang="en-US" sz="3200" b="1" dirty="0">
                <a:solidFill>
                  <a:srgbClr val="660066"/>
                </a:solidFill>
                <a:latin typeface="微軟正黑體" panose="020B0604030504040204" pitchFamily="34" charset="-120"/>
                <a:ea typeface="微軟正黑體" panose="020B0604030504040204" pitchFamily="34" charset="-120"/>
                <a:cs typeface="Times New Roman" pitchFamily="18" charset="0"/>
              </a:rPr>
              <a:t>負責住宿學生之課業輔導。</a:t>
            </a:r>
            <a:endParaRPr kumimoji="1" lang="en-US" altLang="zh-TW" sz="3200" b="1" dirty="0">
              <a:solidFill>
                <a:srgbClr val="660066"/>
              </a:solidFill>
              <a:latin typeface="微軟正黑體" panose="020B0604030504040204" pitchFamily="34" charset="-120"/>
              <a:ea typeface="微軟正黑體" panose="020B0604030504040204" pitchFamily="34" charset="-120"/>
              <a:cs typeface="Times New Roman" pitchFamily="18" charset="0"/>
            </a:endParaRPr>
          </a:p>
          <a:p>
            <a:pPr marL="36000" defTabSz="914400" fontAlgn="base">
              <a:lnSpc>
                <a:spcPts val="4000"/>
              </a:lnSpc>
              <a:spcBef>
                <a:spcPts val="100"/>
              </a:spcBef>
              <a:spcAft>
                <a:spcPts val="100"/>
              </a:spcAft>
              <a:defRPr/>
            </a:pPr>
            <a:endParaRPr kumimoji="1" lang="en-US" altLang="zh-TW" sz="3200" b="1" dirty="0">
              <a:solidFill>
                <a:srgbClr val="660066"/>
              </a:solidFill>
              <a:latin typeface="微軟正黑體" panose="020B0604030504040204" pitchFamily="34" charset="-120"/>
              <a:ea typeface="微軟正黑體" panose="020B0604030504040204" pitchFamily="34" charset="-120"/>
              <a:cs typeface="Times New Roman" pitchFamily="18" charset="0"/>
            </a:endParaRPr>
          </a:p>
          <a:p>
            <a:pPr marL="36000" defTabSz="914400" fontAlgn="base">
              <a:lnSpc>
                <a:spcPts val="4000"/>
              </a:lnSpc>
              <a:spcBef>
                <a:spcPts val="100"/>
              </a:spcBef>
              <a:spcAft>
                <a:spcPts val="100"/>
              </a:spcAft>
              <a:defRPr/>
            </a:pPr>
            <a:r>
              <a:rPr kumimoji="1" lang="en-US" altLang="zh-TW" sz="3200" b="1" dirty="0">
                <a:solidFill>
                  <a:srgbClr val="660066"/>
                </a:solidFill>
                <a:latin typeface="微軟正黑體" panose="020B0604030504040204" pitchFamily="34" charset="-120"/>
                <a:ea typeface="微軟正黑體" panose="020B0604030504040204" pitchFamily="34" charset="-120"/>
                <a:cs typeface="Times New Roman" pitchFamily="18" charset="0"/>
              </a:rPr>
              <a:t>3</a:t>
            </a:r>
            <a:r>
              <a:rPr kumimoji="1" lang="zh-TW" altLang="en-US" sz="3200" b="1" dirty="0">
                <a:solidFill>
                  <a:srgbClr val="660066"/>
                </a:solidFill>
                <a:latin typeface="微軟正黑體" panose="020B0604030504040204" pitchFamily="34" charset="-120"/>
                <a:ea typeface="微軟正黑體" panose="020B0604030504040204" pitchFamily="34" charset="-120"/>
                <a:cs typeface="Times New Roman" pitchFamily="18" charset="0"/>
              </a:rPr>
              <a:t>、每週辦理英語、日語、理財達人課程，由學有專精的</a:t>
            </a:r>
            <a:r>
              <a:rPr kumimoji="1" lang="en-US" altLang="zh-TW" sz="3200" b="1" dirty="0">
                <a:solidFill>
                  <a:srgbClr val="660066"/>
                </a:solidFill>
                <a:latin typeface="微軟正黑體" panose="020B0604030504040204" pitchFamily="34" charset="-120"/>
                <a:ea typeface="微軟正黑體" panose="020B0604030504040204" pitchFamily="34" charset="-120"/>
                <a:cs typeface="Times New Roman" pitchFamily="18" charset="0"/>
              </a:rPr>
              <a:t>TA</a:t>
            </a:r>
            <a:r>
              <a:rPr kumimoji="1" lang="zh-TW" altLang="en-US" sz="3200" b="1" dirty="0">
                <a:solidFill>
                  <a:srgbClr val="660066"/>
                </a:solidFill>
                <a:latin typeface="微軟正黑體" panose="020B0604030504040204" pitchFamily="34" charset="-120"/>
                <a:ea typeface="微軟正黑體" panose="020B0604030504040204" pitchFamily="34" charset="-120"/>
                <a:cs typeface="Times New Roman" pitchFamily="18" charset="0"/>
              </a:rPr>
              <a:t>帶領相關課程。</a:t>
            </a:r>
          </a:p>
          <a:p>
            <a:pPr marL="36000" defTabSz="914400" fontAlgn="base">
              <a:lnSpc>
                <a:spcPts val="4000"/>
              </a:lnSpc>
              <a:spcBef>
                <a:spcPts val="100"/>
              </a:spcBef>
              <a:spcAft>
                <a:spcPts val="100"/>
              </a:spcAft>
              <a:defRPr/>
            </a:pPr>
            <a:endParaRPr kumimoji="1" lang="zh-TW" altLang="en-US" sz="3200" b="1" dirty="0">
              <a:solidFill>
                <a:srgbClr val="0000FF"/>
              </a:solidFill>
              <a:latin typeface="Times New Roman" pitchFamily="18" charset="0"/>
              <a:ea typeface="標楷體" pitchFamily="65" charset="-120"/>
              <a:cs typeface="Times New Roman" pitchFamily="18" charset="0"/>
            </a:endParaRPr>
          </a:p>
          <a:p>
            <a:pPr defTabSz="914400" fontAlgn="base">
              <a:spcBef>
                <a:spcPct val="0"/>
              </a:spcBef>
              <a:spcAft>
                <a:spcPct val="0"/>
              </a:spcAft>
              <a:defRPr/>
            </a:pPr>
            <a:endParaRPr kumimoji="1" lang="zh-TW" altLang="en-US" sz="3200" b="1" dirty="0">
              <a:solidFill>
                <a:srgbClr val="0000FF"/>
              </a:solidFill>
              <a:latin typeface="Times New Roman" pitchFamily="18" charset="0"/>
              <a:ea typeface="標楷體" pitchFamily="65" charset="-120"/>
              <a:cs typeface="Times New Roman" pitchFamily="18" charset="0"/>
            </a:endParaRPr>
          </a:p>
        </p:txBody>
      </p:sp>
      <p:pic>
        <p:nvPicPr>
          <p:cNvPr id="13316"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11044" y="50801"/>
            <a:ext cx="474345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2">
            <a:extLst>
              <a:ext uri="{FF2B5EF4-FFF2-40B4-BE49-F238E27FC236}">
                <a16:creationId xmlns:a16="http://schemas.microsoft.com/office/drawing/2014/main" id="{BAFAF775-CE38-433B-AE19-7748E2F37009}"/>
              </a:ext>
            </a:extLst>
          </p:cNvPr>
          <p:cNvSpPr txBox="1">
            <a:spLocks noChangeArrowheads="1"/>
          </p:cNvSpPr>
          <p:nvPr/>
        </p:nvSpPr>
        <p:spPr bwMode="auto">
          <a:xfrm>
            <a:off x="1542257" y="188913"/>
            <a:ext cx="3549650" cy="461962"/>
          </a:xfrm>
          <a:prstGeom prst="rect">
            <a:avLst/>
          </a:prstGeom>
          <a:solidFill>
            <a:srgbClr val="ADE3E9"/>
          </a:solidFill>
          <a:ln>
            <a:noFill/>
          </a:ln>
          <a:extLst/>
        </p:spPr>
        <p:txBody>
          <a:bodyPr>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defTabSz="914400" eaLnBrk="1" fontAlgn="base" hangingPunct="1">
              <a:spcBef>
                <a:spcPct val="0"/>
              </a:spcBef>
              <a:spcAft>
                <a:spcPct val="0"/>
              </a:spcAft>
              <a:buClrTx/>
              <a:buSzTx/>
              <a:buNone/>
              <a:defRPr/>
            </a:pPr>
            <a:r>
              <a:rPr lang="zh-TW" altLang="en-US" b="1" dirty="0">
                <a:solidFill>
                  <a:srgbClr val="0066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學習資源中心業務報告</a:t>
            </a:r>
          </a:p>
        </p:txBody>
      </p:sp>
    </p:spTree>
    <p:extLst>
      <p:ext uri="{BB962C8B-B14F-4D97-AF65-F5344CB8AC3E}">
        <p14:creationId xmlns:p14="http://schemas.microsoft.com/office/powerpoint/2010/main" val="3848695267"/>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914400" fontAlgn="base">
              <a:spcBef>
                <a:spcPct val="0"/>
              </a:spcBef>
              <a:spcAft>
                <a:spcPct val="0"/>
              </a:spcAft>
            </a:pPr>
            <a:fld id="{D1BBC416-CFE7-4E8A-A6C4-7516482EF3B6}" type="slidenum">
              <a:rPr kumimoji="0" lang="en-US" altLang="zh-TW">
                <a:solidFill>
                  <a:prstClr val="black"/>
                </a:solidFill>
                <a:cs typeface="Times New Roman" panose="02020603050405020304" pitchFamily="18" charset="0"/>
              </a:rPr>
              <a:pPr defTabSz="914400" fontAlgn="base">
                <a:spcBef>
                  <a:spcPct val="0"/>
                </a:spcBef>
                <a:spcAft>
                  <a:spcPct val="0"/>
                </a:spcAft>
              </a:pPr>
              <a:t>51</a:t>
            </a:fld>
            <a:endParaRPr kumimoji="0" lang="en-US" altLang="zh-TW" dirty="0">
              <a:solidFill>
                <a:prstClr val="black"/>
              </a:solidFill>
              <a:cs typeface="Times New Roman" panose="02020603050405020304" pitchFamily="18" charset="0"/>
            </a:endParaRPr>
          </a:p>
        </p:txBody>
      </p:sp>
      <p:sp>
        <p:nvSpPr>
          <p:cNvPr id="14340" name="文字方塊 7">
            <a:extLst>
              <a:ext uri="{FF2B5EF4-FFF2-40B4-BE49-F238E27FC236}">
                <a16:creationId xmlns:a16="http://schemas.microsoft.com/office/drawing/2014/main" id="{19D5F371-2B37-47FB-BFFB-8786897CE05D}"/>
              </a:ext>
            </a:extLst>
          </p:cNvPr>
          <p:cNvSpPr txBox="1">
            <a:spLocks noChangeArrowheads="1"/>
          </p:cNvSpPr>
          <p:nvPr/>
        </p:nvSpPr>
        <p:spPr bwMode="auto">
          <a:xfrm>
            <a:off x="1716883" y="620714"/>
            <a:ext cx="83724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400">
                <a:solidFill>
                  <a:srgbClr val="0000FF"/>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defTabSz="914400" fontAlgn="base">
              <a:spcBef>
                <a:spcPct val="0"/>
              </a:spcBef>
              <a:spcAft>
                <a:spcPct val="0"/>
              </a:spcAft>
              <a:buClrTx/>
              <a:buSzTx/>
              <a:buNone/>
              <a:defRPr/>
            </a:pPr>
            <a:r>
              <a:rPr kumimoji="1" lang="en-US" altLang="zh-TW" sz="2800" b="1" dirty="0">
                <a:solidFill>
                  <a:srgbClr val="660066"/>
                </a:solidFill>
                <a:latin typeface="微軟正黑體" panose="020B0604030504040204" pitchFamily="34" charset="-120"/>
                <a:ea typeface="微軟正黑體" panose="020B0604030504040204" pitchFamily="34" charset="-120"/>
              </a:rPr>
              <a:t>4</a:t>
            </a:r>
            <a:r>
              <a:rPr kumimoji="1" lang="zh-TW" altLang="en-US" sz="2800" b="1" dirty="0">
                <a:solidFill>
                  <a:srgbClr val="660066"/>
                </a:solidFill>
                <a:latin typeface="微軟正黑體" panose="020B0604030504040204" pitchFamily="34" charset="-120"/>
                <a:ea typeface="微軟正黑體" panose="020B0604030504040204" pitchFamily="34" charset="-120"/>
              </a:rPr>
              <a:t>、愛心誠實小舖販售二手商品，以格子趣、無人管理的方式經營，並定期勸募與拍賣，收入所得捐贈公益團體。</a:t>
            </a:r>
            <a:endParaRPr kumimoji="1" lang="en-US" altLang="zh-TW" sz="2800" b="1" dirty="0">
              <a:solidFill>
                <a:srgbClr val="660066"/>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0845" y="1558926"/>
            <a:ext cx="4886325"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8782" y="1935164"/>
            <a:ext cx="379095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2857" y="3698875"/>
            <a:ext cx="4665662"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2">
            <a:extLst>
              <a:ext uri="{FF2B5EF4-FFF2-40B4-BE49-F238E27FC236}">
                <a16:creationId xmlns:a16="http://schemas.microsoft.com/office/drawing/2014/main" id="{7C7623DF-CC9D-4EBA-8B1A-7DCAA5FC1AC3}"/>
              </a:ext>
            </a:extLst>
          </p:cNvPr>
          <p:cNvSpPr txBox="1">
            <a:spLocks noChangeArrowheads="1"/>
          </p:cNvSpPr>
          <p:nvPr/>
        </p:nvSpPr>
        <p:spPr bwMode="auto">
          <a:xfrm>
            <a:off x="1524794" y="68263"/>
            <a:ext cx="3563938" cy="461962"/>
          </a:xfrm>
          <a:prstGeom prst="rect">
            <a:avLst/>
          </a:prstGeom>
          <a:solidFill>
            <a:srgbClr val="ADE3E9"/>
          </a:solidFill>
          <a:ln>
            <a:noFill/>
          </a:ln>
          <a:extLst/>
        </p:spPr>
        <p:txBody>
          <a:bodyPr>
            <a:spAutoFit/>
          </a:bodyPr>
          <a:lstStyle>
            <a:lvl1pPr eaLnBrk="0" hangingPunct="0">
              <a:spcBef>
                <a:spcPts val="400"/>
              </a:spcBef>
              <a:buClr>
                <a:schemeClr val="accent1"/>
              </a:buClr>
              <a:buSzPct val="68000"/>
              <a:buFont typeface="Wingdings 3" pitchFamily="18" charset="2"/>
              <a:buChar char=""/>
              <a:defRPr sz="2400">
                <a:solidFill>
                  <a:srgbClr val="0000FF"/>
                </a:solidFill>
                <a:latin typeface="Times New Roman" pitchFamily="18" charset="0"/>
                <a:ea typeface="標楷體" pitchFamily="65" charset="-120"/>
                <a:cs typeface="Times New Roman" pitchFamily="18"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ts val="350"/>
              </a:spcBef>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Times New Roman" pitchFamily="18" charset="0"/>
                <a:ea typeface="標楷體" pitchFamily="65" charset="-120"/>
                <a:cs typeface="Times New Roman" pitchFamily="18" charset="0"/>
              </a:defRPr>
            </a:lvl9pPr>
          </a:lstStyle>
          <a:p>
            <a:pPr defTabSz="914400" eaLnBrk="1" fontAlgn="base" hangingPunct="1">
              <a:spcBef>
                <a:spcPct val="0"/>
              </a:spcBef>
              <a:spcAft>
                <a:spcPct val="0"/>
              </a:spcAft>
              <a:buClrTx/>
              <a:buSzTx/>
              <a:buNone/>
              <a:defRPr/>
            </a:pPr>
            <a:r>
              <a:rPr lang="zh-TW" altLang="en-US" b="1" dirty="0">
                <a:solidFill>
                  <a:srgbClr val="0066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學習資源中心業務報告</a:t>
            </a:r>
          </a:p>
        </p:txBody>
      </p:sp>
      <p:pic>
        <p:nvPicPr>
          <p:cNvPr id="3" name="圖片 2">
            <a:extLst>
              <a:ext uri="{FF2B5EF4-FFF2-40B4-BE49-F238E27FC236}">
                <a16:creationId xmlns:a16="http://schemas.microsoft.com/office/drawing/2014/main" id="{CD502634-1500-44A8-B53E-64B608FCE3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3619" y="3937000"/>
            <a:ext cx="2725738" cy="2724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2438429"/>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78768" y="409724"/>
            <a:ext cx="11089332" cy="2308324"/>
          </a:xfrm>
          <a:prstGeom prst="rect">
            <a:avLst/>
          </a:prstGeom>
          <a:noFill/>
        </p:spPr>
        <p:txBody>
          <a:bodyPr wrap="square" rtlCol="0">
            <a:spAutoFit/>
          </a:bodyPr>
          <a:lstStyle/>
          <a:p>
            <a:pPr defTabSz="914400"/>
            <a:r>
              <a:rPr lang="zh-TW" altLang="en-US" sz="4800" b="1" dirty="0">
                <a:solidFill>
                  <a:prstClr val="black"/>
                </a:solidFill>
                <a:latin typeface="微軟正黑體" panose="020B0604030504040204" pitchFamily="34" charset="-120"/>
                <a:ea typeface="微軟正黑體" panose="020B0604030504040204" pitchFamily="34" charset="-120"/>
              </a:rPr>
              <a:t>宿舍諮商室</a:t>
            </a:r>
          </a:p>
          <a:p>
            <a:pPr defTabSz="914400"/>
            <a:r>
              <a:rPr lang="zh-TW" altLang="en-US" sz="4800" b="1" dirty="0">
                <a:solidFill>
                  <a:prstClr val="black"/>
                </a:solidFill>
                <a:latin typeface="微軟正黑體" panose="020B0604030504040204" pitchFamily="34" charset="-120"/>
                <a:ea typeface="微軟正黑體" panose="020B0604030504040204" pitchFamily="34" charset="-120"/>
              </a:rPr>
              <a:t>       平日 </a:t>
            </a:r>
            <a:r>
              <a:rPr lang="en-US" altLang="zh-TW" sz="4800" b="1" dirty="0">
                <a:solidFill>
                  <a:prstClr val="black"/>
                </a:solidFill>
                <a:latin typeface="微軟正黑體" panose="020B0604030504040204" pitchFamily="34" charset="-120"/>
                <a:ea typeface="微軟正黑體" panose="020B0604030504040204" pitchFamily="34" charset="-120"/>
              </a:rPr>
              <a:t>18:30 </a:t>
            </a:r>
            <a:r>
              <a:rPr lang="zh-TW" altLang="en-US" sz="4800" b="1" dirty="0">
                <a:solidFill>
                  <a:prstClr val="black"/>
                </a:solidFill>
                <a:latin typeface="微軟正黑體" panose="020B0604030504040204" pitchFamily="34" charset="-120"/>
                <a:ea typeface="微軟正黑體" panose="020B0604030504040204" pitchFamily="34" charset="-120"/>
              </a:rPr>
              <a:t>～</a:t>
            </a:r>
            <a:r>
              <a:rPr lang="en-US" altLang="zh-TW" sz="4800" b="1" dirty="0">
                <a:solidFill>
                  <a:prstClr val="black"/>
                </a:solidFill>
                <a:latin typeface="微軟正黑體" panose="020B0604030504040204" pitchFamily="34" charset="-120"/>
                <a:ea typeface="微軟正黑體" panose="020B0604030504040204" pitchFamily="34" charset="-120"/>
              </a:rPr>
              <a:t>22:30</a:t>
            </a:r>
          </a:p>
          <a:p>
            <a:pPr defTabSz="914400"/>
            <a:r>
              <a:rPr lang="zh-TW" altLang="en-US" sz="4800" b="1" dirty="0">
                <a:solidFill>
                  <a:prstClr val="black"/>
                </a:solidFill>
                <a:latin typeface="微軟正黑體" panose="020B0604030504040204" pitchFamily="34" charset="-120"/>
                <a:ea typeface="微軟正黑體" panose="020B0604030504040204" pitchFamily="34" charset="-120"/>
              </a:rPr>
              <a:t>           *</a:t>
            </a:r>
            <a:r>
              <a:rPr lang="en-US" altLang="zh-TW" sz="4800" b="1" dirty="0">
                <a:solidFill>
                  <a:prstClr val="black"/>
                </a:solidFill>
                <a:latin typeface="微軟正黑體" panose="020B0604030504040204" pitchFamily="34" charset="-120"/>
                <a:ea typeface="微軟正黑體" panose="020B0604030504040204" pitchFamily="34" charset="-120"/>
              </a:rPr>
              <a:t>05-6315724</a:t>
            </a: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t="17725" b="38214"/>
          <a:stretch/>
        </p:blipFill>
        <p:spPr>
          <a:xfrm>
            <a:off x="0" y="2962275"/>
            <a:ext cx="12193588" cy="3895725"/>
          </a:xfrm>
          <a:prstGeom prst="rect">
            <a:avLst/>
          </a:prstGeom>
        </p:spPr>
      </p:pic>
    </p:spTree>
    <p:extLst>
      <p:ext uri="{BB962C8B-B14F-4D97-AF65-F5344CB8AC3E}">
        <p14:creationId xmlns:p14="http://schemas.microsoft.com/office/powerpoint/2010/main" val="735545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96AB299-7989-406F-96AB-0ADE3BC7FFCD}"/>
              </a:ext>
            </a:extLst>
          </p:cNvPr>
          <p:cNvPicPr>
            <a:picLocks noChangeAspect="1"/>
          </p:cNvPicPr>
          <p:nvPr/>
        </p:nvPicPr>
        <p:blipFill>
          <a:blip r:embed="rId3"/>
          <a:stretch>
            <a:fillRect/>
          </a:stretch>
        </p:blipFill>
        <p:spPr>
          <a:xfrm>
            <a:off x="565771" y="613585"/>
            <a:ext cx="11062045" cy="5630830"/>
          </a:xfrm>
          <a:prstGeom prst="rect">
            <a:avLst/>
          </a:prstGeom>
        </p:spPr>
      </p:pic>
      <p:sp>
        <p:nvSpPr>
          <p:cNvPr id="3" name="文字方塊 2">
            <a:extLst>
              <a:ext uri="{FF2B5EF4-FFF2-40B4-BE49-F238E27FC236}">
                <a16:creationId xmlns:a16="http://schemas.microsoft.com/office/drawing/2014/main" id="{D172D9AD-6A4E-460B-8CFA-63043B71F600}"/>
              </a:ext>
            </a:extLst>
          </p:cNvPr>
          <p:cNvSpPr txBox="1"/>
          <p:nvPr/>
        </p:nvSpPr>
        <p:spPr>
          <a:xfrm>
            <a:off x="976182" y="5598385"/>
            <a:ext cx="1466887" cy="265030"/>
          </a:xfrm>
          <a:prstGeom prst="rect">
            <a:avLst/>
          </a:prstGeom>
          <a:noFill/>
          <a:ln w="57150">
            <a:solidFill>
              <a:srgbClr val="FF0000"/>
            </a:solidFill>
          </a:ln>
        </p:spPr>
        <p:txBody>
          <a:bodyPr wrap="square" rtlCol="0">
            <a:spAutoFit/>
          </a:bodyPr>
          <a:lstStyle/>
          <a:p>
            <a:endParaRPr lang="zh-TW" altLang="en-US" dirty="0"/>
          </a:p>
        </p:txBody>
      </p:sp>
    </p:spTree>
    <p:extLst>
      <p:ext uri="{BB962C8B-B14F-4D97-AF65-F5344CB8AC3E}">
        <p14:creationId xmlns:p14="http://schemas.microsoft.com/office/powerpoint/2010/main" val="200747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4693" y="3451839"/>
            <a:ext cx="4486301" cy="3365675"/>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6955" y="54880"/>
            <a:ext cx="4484039" cy="3364925"/>
          </a:xfrm>
          <a:prstGeom prst="rect">
            <a:avLst/>
          </a:prstGeom>
        </p:spPr>
      </p:pic>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27" y="64071"/>
            <a:ext cx="4477972" cy="3358479"/>
          </a:xfrm>
          <a:prstGeom prst="rect">
            <a:avLst/>
          </a:prstGeom>
        </p:spPr>
      </p:pic>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27" y="3469484"/>
            <a:ext cx="4462785" cy="3348033"/>
          </a:xfrm>
          <a:prstGeom prst="rect">
            <a:avLst/>
          </a:prstGeom>
        </p:spPr>
      </p:pic>
      <p:sp>
        <p:nvSpPr>
          <p:cNvPr id="6" name="Rectangle 64"/>
          <p:cNvSpPr>
            <a:spLocks noChangeArrowheads="1"/>
          </p:cNvSpPr>
          <p:nvPr/>
        </p:nvSpPr>
        <p:spPr bwMode="auto">
          <a:xfrm>
            <a:off x="4656634" y="81136"/>
            <a:ext cx="649024" cy="1841363"/>
          </a:xfrm>
          <a:prstGeom prst="rect">
            <a:avLst/>
          </a:prstGeom>
          <a:solidFill>
            <a:srgbClr val="FFCDDE"/>
          </a:solid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defTabSz="1219170">
              <a:spcBef>
                <a:spcPct val="0"/>
              </a:spcBef>
              <a:buNone/>
            </a:pPr>
            <a:r>
              <a:rPr lang="zh-TW" altLang="en-US" sz="2133" b="1" dirty="0">
                <a:solidFill>
                  <a:srgbClr val="000000"/>
                </a:solidFill>
                <a:latin typeface="微軟正黑體" panose="020B0604030504040204" pitchFamily="34" charset="-120"/>
                <a:ea typeface="微軟正黑體" panose="020B0604030504040204" pitchFamily="34" charset="-120"/>
              </a:rPr>
              <a:t>節</a:t>
            </a:r>
            <a:endParaRPr lang="en-US" altLang="zh-TW" sz="2133"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2133" b="1" dirty="0">
                <a:solidFill>
                  <a:srgbClr val="000000"/>
                </a:solidFill>
                <a:latin typeface="微軟正黑體" panose="020B0604030504040204" pitchFamily="34" charset="-120"/>
                <a:ea typeface="微軟正黑體" panose="020B0604030504040204" pitchFamily="34" charset="-120"/>
              </a:rPr>
              <a:t>慶</a:t>
            </a:r>
            <a:endParaRPr lang="en-US" altLang="zh-TW" sz="2133"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2133" b="1" dirty="0">
                <a:solidFill>
                  <a:srgbClr val="000000"/>
                </a:solidFill>
                <a:latin typeface="微軟正黑體" panose="020B0604030504040204" pitchFamily="34" charset="-120"/>
                <a:ea typeface="微軟正黑體" panose="020B0604030504040204" pitchFamily="34" charset="-120"/>
              </a:rPr>
              <a:t>活</a:t>
            </a:r>
            <a:endParaRPr lang="en-US" altLang="zh-TW" sz="2133"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2133" b="1" dirty="0">
                <a:solidFill>
                  <a:srgbClr val="000000"/>
                </a:solidFill>
                <a:latin typeface="微軟正黑體" panose="020B0604030504040204" pitchFamily="34" charset="-120"/>
                <a:ea typeface="微軟正黑體" panose="020B0604030504040204" pitchFamily="34" charset="-120"/>
              </a:rPr>
              <a:t>動</a:t>
            </a:r>
          </a:p>
        </p:txBody>
      </p:sp>
      <p:sp>
        <p:nvSpPr>
          <p:cNvPr id="7" name="Rectangle 64"/>
          <p:cNvSpPr>
            <a:spLocks noChangeArrowheads="1"/>
          </p:cNvSpPr>
          <p:nvPr/>
        </p:nvSpPr>
        <p:spPr bwMode="auto">
          <a:xfrm>
            <a:off x="6822994" y="81136"/>
            <a:ext cx="649024" cy="1841363"/>
          </a:xfrm>
          <a:prstGeom prst="rect">
            <a:avLst/>
          </a:prstGeom>
          <a:solidFill>
            <a:srgbClr val="FFCDDE"/>
          </a:solid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心</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理</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推</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廣</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活</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動</a:t>
            </a:r>
          </a:p>
        </p:txBody>
      </p:sp>
      <p:sp>
        <p:nvSpPr>
          <p:cNvPr id="8" name="Rectangle 64"/>
          <p:cNvSpPr>
            <a:spLocks noChangeArrowheads="1"/>
          </p:cNvSpPr>
          <p:nvPr/>
        </p:nvSpPr>
        <p:spPr bwMode="auto">
          <a:xfrm>
            <a:off x="6822994" y="4976625"/>
            <a:ext cx="649024" cy="1841363"/>
          </a:xfrm>
          <a:prstGeom prst="rect">
            <a:avLst/>
          </a:prstGeom>
          <a:solidFill>
            <a:srgbClr val="FFCDDE"/>
          </a:solid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性</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平</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教</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育</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活</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動</a:t>
            </a:r>
          </a:p>
        </p:txBody>
      </p:sp>
      <p:sp>
        <p:nvSpPr>
          <p:cNvPr id="9" name="Rectangle 64"/>
          <p:cNvSpPr>
            <a:spLocks noChangeArrowheads="1"/>
          </p:cNvSpPr>
          <p:nvPr/>
        </p:nvSpPr>
        <p:spPr bwMode="auto">
          <a:xfrm>
            <a:off x="4656634" y="4976625"/>
            <a:ext cx="649024" cy="1841363"/>
          </a:xfrm>
          <a:prstGeom prst="rect">
            <a:avLst/>
          </a:prstGeom>
          <a:solidFill>
            <a:srgbClr val="FFCDDE"/>
          </a:solid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生</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涯</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探</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索</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活</a:t>
            </a:r>
            <a:endParaRPr lang="en-US" altLang="zh-TW" sz="1867" b="1" dirty="0">
              <a:solidFill>
                <a:srgbClr val="000000"/>
              </a:solidFill>
              <a:latin typeface="微軟正黑體" panose="020B0604030504040204" pitchFamily="34" charset="-120"/>
              <a:ea typeface="微軟正黑體" panose="020B0604030504040204" pitchFamily="34" charset="-120"/>
            </a:endParaRPr>
          </a:p>
          <a:p>
            <a:pPr algn="ctr" defTabSz="1219170">
              <a:spcBef>
                <a:spcPct val="0"/>
              </a:spcBef>
              <a:buNone/>
            </a:pPr>
            <a:r>
              <a:rPr lang="zh-TW" altLang="en-US" sz="1867" b="1" dirty="0">
                <a:solidFill>
                  <a:srgbClr val="000000"/>
                </a:solidFill>
                <a:latin typeface="微軟正黑體" panose="020B0604030504040204" pitchFamily="34" charset="-120"/>
                <a:ea typeface="微軟正黑體" panose="020B0604030504040204" pitchFamily="34" charset="-120"/>
              </a:rPr>
              <a:t>動</a:t>
            </a:r>
          </a:p>
        </p:txBody>
      </p:sp>
      <p:sp>
        <p:nvSpPr>
          <p:cNvPr id="20" name="矩形 19"/>
          <p:cNvSpPr/>
          <p:nvPr/>
        </p:nvSpPr>
        <p:spPr>
          <a:xfrm>
            <a:off x="4729856" y="1796819"/>
            <a:ext cx="1281477" cy="1622987"/>
          </a:xfrm>
          <a:prstGeom prst="rect">
            <a:avLst/>
          </a:prstGeom>
          <a:solidFill>
            <a:srgbClr val="A9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zh-TW" altLang="en-US" sz="1867" dirty="0">
                <a:solidFill>
                  <a:prstClr val="black"/>
                </a:solidFill>
                <a:latin typeface="微軟正黑體" panose="020B0604030504040204" pitchFamily="34" charset="-120"/>
                <a:ea typeface="微軟正黑體" panose="020B0604030504040204" pitchFamily="34" charset="-120"/>
              </a:rPr>
              <a:t>冬至</a:t>
            </a:r>
            <a:endParaRPr lang="en-US" altLang="zh-TW" sz="1867" dirty="0">
              <a:solidFill>
                <a:prstClr val="black"/>
              </a:solidFill>
              <a:latin typeface="微軟正黑體" panose="020B0604030504040204" pitchFamily="34" charset="-120"/>
              <a:ea typeface="微軟正黑體" panose="020B0604030504040204" pitchFamily="34" charset="-120"/>
            </a:endParaRPr>
          </a:p>
          <a:p>
            <a:pPr algn="ctr" defTabSz="1219170"/>
            <a:endParaRPr lang="en-US" altLang="zh-TW" sz="800" dirty="0">
              <a:solidFill>
                <a:prstClr val="black"/>
              </a:solidFill>
              <a:latin typeface="微軟正黑體" panose="020B0604030504040204" pitchFamily="34" charset="-120"/>
              <a:ea typeface="微軟正黑體" panose="020B0604030504040204" pitchFamily="34" charset="-120"/>
            </a:endParaRPr>
          </a:p>
          <a:p>
            <a:pPr algn="ctr" defTabSz="1219170"/>
            <a:r>
              <a:rPr lang="zh-TW" altLang="en-US" sz="1867" dirty="0">
                <a:solidFill>
                  <a:prstClr val="black"/>
                </a:solidFill>
                <a:latin typeface="微軟正黑體" panose="020B0604030504040204" pitchFamily="34" charset="-120"/>
                <a:ea typeface="微軟正黑體" panose="020B0604030504040204" pitchFamily="34" charset="-120"/>
              </a:rPr>
              <a:t>聖誕節</a:t>
            </a:r>
            <a:endParaRPr lang="en-US" altLang="zh-TW" sz="1867" dirty="0">
              <a:solidFill>
                <a:prstClr val="black"/>
              </a:solidFill>
              <a:latin typeface="微軟正黑體" panose="020B0604030504040204" pitchFamily="34" charset="-120"/>
              <a:ea typeface="微軟正黑體" panose="020B0604030504040204" pitchFamily="34" charset="-120"/>
            </a:endParaRPr>
          </a:p>
          <a:p>
            <a:pPr algn="ctr" defTabSz="1219170"/>
            <a:endParaRPr lang="en-US" altLang="zh-TW" sz="800" dirty="0">
              <a:solidFill>
                <a:prstClr val="black"/>
              </a:solidFill>
              <a:latin typeface="微軟正黑體" panose="020B0604030504040204" pitchFamily="34" charset="-120"/>
              <a:ea typeface="微軟正黑體" panose="020B0604030504040204" pitchFamily="34" charset="-120"/>
            </a:endParaRPr>
          </a:p>
          <a:p>
            <a:pPr algn="ctr" defTabSz="1219170"/>
            <a:r>
              <a:rPr lang="zh-TW" altLang="en-US" sz="1867" dirty="0">
                <a:solidFill>
                  <a:prstClr val="black"/>
                </a:solidFill>
                <a:latin typeface="微軟正黑體" panose="020B0604030504040204" pitchFamily="34" charset="-120"/>
                <a:ea typeface="微軟正黑體" panose="020B0604030504040204" pitchFamily="34" charset="-120"/>
              </a:rPr>
              <a:t>母親節</a:t>
            </a:r>
            <a:endParaRPr lang="en-US" altLang="zh-TW" sz="1867" dirty="0">
              <a:solidFill>
                <a:prstClr val="black"/>
              </a:solidFill>
              <a:latin typeface="微軟正黑體" panose="020B0604030504040204" pitchFamily="34" charset="-120"/>
              <a:ea typeface="微軟正黑體" panose="020B0604030504040204" pitchFamily="34" charset="-120"/>
            </a:endParaRPr>
          </a:p>
        </p:txBody>
      </p:sp>
      <p:sp>
        <p:nvSpPr>
          <p:cNvPr id="23" name="矩形 22"/>
          <p:cNvSpPr/>
          <p:nvPr/>
        </p:nvSpPr>
        <p:spPr>
          <a:xfrm>
            <a:off x="6109034" y="1796819"/>
            <a:ext cx="1281477" cy="1622987"/>
          </a:xfrm>
          <a:prstGeom prst="rect">
            <a:avLst/>
          </a:prstGeom>
          <a:solidFill>
            <a:srgbClr val="A9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zh-TW" altLang="en-US" sz="1867" dirty="0">
                <a:solidFill>
                  <a:prstClr val="black"/>
                </a:solidFill>
                <a:latin typeface="微軟正黑體" panose="020B0604030504040204" pitchFamily="34" charset="-120"/>
                <a:ea typeface="微軟正黑體" panose="020B0604030504040204" pitchFamily="34" charset="-120"/>
              </a:rPr>
              <a:t>藝術治療</a:t>
            </a:r>
            <a:endParaRPr lang="en-US" altLang="zh-TW" sz="133" dirty="0">
              <a:solidFill>
                <a:prstClr val="black"/>
              </a:solidFill>
              <a:latin typeface="微軟正黑體" panose="020B0604030504040204" pitchFamily="34" charset="-120"/>
              <a:ea typeface="微軟正黑體" panose="020B0604030504040204" pitchFamily="34" charset="-120"/>
            </a:endParaRPr>
          </a:p>
          <a:p>
            <a:pPr algn="ctr" defTabSz="1219170"/>
            <a:endParaRPr lang="en-US" altLang="zh-TW" sz="800" dirty="0">
              <a:solidFill>
                <a:prstClr val="black"/>
              </a:solidFill>
              <a:latin typeface="微軟正黑體" panose="020B0604030504040204" pitchFamily="34" charset="-120"/>
              <a:ea typeface="微軟正黑體" panose="020B0604030504040204" pitchFamily="34" charset="-120"/>
            </a:endParaRPr>
          </a:p>
          <a:p>
            <a:pPr algn="ctr" defTabSz="1219170"/>
            <a:r>
              <a:rPr lang="zh-TW" altLang="en-US" sz="1867" dirty="0">
                <a:solidFill>
                  <a:prstClr val="black"/>
                </a:solidFill>
                <a:latin typeface="微軟正黑體" panose="020B0604030504040204" pitchFamily="34" charset="-120"/>
                <a:ea typeface="微軟正黑體" panose="020B0604030504040204" pitchFamily="34" charset="-120"/>
              </a:rPr>
              <a:t>芳香紓壓</a:t>
            </a:r>
            <a:endParaRPr lang="en-US" altLang="zh-TW" sz="1867" dirty="0">
              <a:solidFill>
                <a:prstClr val="black"/>
              </a:solidFill>
              <a:latin typeface="微軟正黑體" panose="020B0604030504040204" pitchFamily="34" charset="-120"/>
              <a:ea typeface="微軟正黑體" panose="020B0604030504040204" pitchFamily="34" charset="-120"/>
            </a:endParaRPr>
          </a:p>
          <a:p>
            <a:pPr algn="ctr" defTabSz="1219170"/>
            <a:endParaRPr lang="en-US" altLang="zh-TW" sz="800" dirty="0">
              <a:solidFill>
                <a:prstClr val="black"/>
              </a:solidFill>
              <a:latin typeface="微軟正黑體" panose="020B0604030504040204" pitchFamily="34" charset="-120"/>
              <a:ea typeface="微軟正黑體" panose="020B0604030504040204" pitchFamily="34" charset="-120"/>
            </a:endParaRPr>
          </a:p>
          <a:p>
            <a:pPr algn="ctr" defTabSz="1219170"/>
            <a:r>
              <a:rPr lang="zh-TW" altLang="en-US" sz="1867" dirty="0">
                <a:solidFill>
                  <a:prstClr val="black"/>
                </a:solidFill>
                <a:latin typeface="微軟正黑體" panose="020B0604030504040204" pitchFamily="34" charset="-120"/>
                <a:ea typeface="微軟正黑體" panose="020B0604030504040204" pitchFamily="34" charset="-120"/>
              </a:rPr>
              <a:t>手作創意</a:t>
            </a:r>
          </a:p>
        </p:txBody>
      </p:sp>
      <p:sp>
        <p:nvSpPr>
          <p:cNvPr id="24" name="矩形 23"/>
          <p:cNvSpPr/>
          <p:nvPr/>
        </p:nvSpPr>
        <p:spPr>
          <a:xfrm>
            <a:off x="6093847" y="3469011"/>
            <a:ext cx="1296664" cy="1622987"/>
          </a:xfrm>
          <a:prstGeom prst="rect">
            <a:avLst/>
          </a:prstGeom>
          <a:solidFill>
            <a:srgbClr val="A9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zh-TW" altLang="en-US" sz="1867" dirty="0">
                <a:solidFill>
                  <a:prstClr val="black"/>
                </a:solidFill>
                <a:latin typeface="微軟正黑體" panose="020B0604030504040204" pitchFamily="34" charset="-120"/>
                <a:ea typeface="微軟正黑體" panose="020B0604030504040204" pitchFamily="34" charset="-120"/>
              </a:rPr>
              <a:t>情感教育</a:t>
            </a:r>
            <a:endParaRPr lang="en-US" altLang="zh-TW" sz="1867" dirty="0">
              <a:solidFill>
                <a:prstClr val="black"/>
              </a:solidFill>
              <a:latin typeface="微軟正黑體" panose="020B0604030504040204" pitchFamily="34" charset="-120"/>
              <a:ea typeface="微軟正黑體" panose="020B0604030504040204" pitchFamily="34" charset="-120"/>
            </a:endParaRPr>
          </a:p>
          <a:p>
            <a:pPr algn="ctr" defTabSz="1219170"/>
            <a:endParaRPr lang="en-US" altLang="zh-TW" sz="800" dirty="0">
              <a:solidFill>
                <a:prstClr val="black"/>
              </a:solidFill>
              <a:latin typeface="微軟正黑體" panose="020B0604030504040204" pitchFamily="34" charset="-120"/>
              <a:ea typeface="微軟正黑體" panose="020B0604030504040204" pitchFamily="34" charset="-120"/>
            </a:endParaRPr>
          </a:p>
          <a:p>
            <a:pPr algn="ctr" defTabSz="1219170"/>
            <a:r>
              <a:rPr lang="zh-TW" altLang="en-US" sz="1867" dirty="0">
                <a:solidFill>
                  <a:prstClr val="black"/>
                </a:solidFill>
                <a:latin typeface="微軟正黑體" panose="020B0604030504040204" pitchFamily="34" charset="-120"/>
                <a:ea typeface="微軟正黑體" panose="020B0604030504040204" pitchFamily="34" charset="-120"/>
              </a:rPr>
              <a:t>社交禮儀</a:t>
            </a:r>
            <a:endParaRPr lang="en-US" altLang="zh-TW" sz="1867" dirty="0">
              <a:solidFill>
                <a:prstClr val="black"/>
              </a:solidFill>
              <a:latin typeface="微軟正黑體" panose="020B0604030504040204" pitchFamily="34" charset="-120"/>
              <a:ea typeface="微軟正黑體" panose="020B0604030504040204" pitchFamily="34" charset="-120"/>
            </a:endParaRPr>
          </a:p>
          <a:p>
            <a:pPr algn="ctr" defTabSz="1219170"/>
            <a:endParaRPr lang="en-US" altLang="zh-TW" sz="800" dirty="0">
              <a:solidFill>
                <a:prstClr val="black"/>
              </a:solidFill>
              <a:latin typeface="微軟正黑體" panose="020B0604030504040204" pitchFamily="34" charset="-120"/>
              <a:ea typeface="微軟正黑體" panose="020B0604030504040204" pitchFamily="34" charset="-120"/>
            </a:endParaRPr>
          </a:p>
          <a:p>
            <a:pPr algn="ctr" defTabSz="1219170"/>
            <a:r>
              <a:rPr lang="zh-TW" altLang="en-US" sz="1867" dirty="0">
                <a:solidFill>
                  <a:prstClr val="black"/>
                </a:solidFill>
                <a:latin typeface="微軟正黑體" panose="020B0604030504040204" pitchFamily="34" charset="-120"/>
                <a:ea typeface="微軟正黑體" panose="020B0604030504040204" pitchFamily="34" charset="-120"/>
              </a:rPr>
              <a:t>聯誼晚會</a:t>
            </a:r>
          </a:p>
        </p:txBody>
      </p:sp>
      <p:sp>
        <p:nvSpPr>
          <p:cNvPr id="25" name="矩形 24"/>
          <p:cNvSpPr/>
          <p:nvPr/>
        </p:nvSpPr>
        <p:spPr>
          <a:xfrm>
            <a:off x="4730864" y="3459764"/>
            <a:ext cx="1281477" cy="1622987"/>
          </a:xfrm>
          <a:prstGeom prst="rect">
            <a:avLst/>
          </a:prstGeom>
          <a:solidFill>
            <a:srgbClr val="A9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zh-TW" altLang="en-US" sz="1867" dirty="0">
                <a:solidFill>
                  <a:prstClr val="black"/>
                </a:solidFill>
                <a:latin typeface="微軟正黑體" panose="020B0604030504040204" pitchFamily="34" charset="-120"/>
                <a:ea typeface="微軟正黑體" panose="020B0604030504040204" pitchFamily="34" charset="-120"/>
              </a:rPr>
              <a:t>微電影</a:t>
            </a:r>
            <a:endParaRPr lang="en-US" altLang="zh-TW" sz="1867" dirty="0">
              <a:solidFill>
                <a:prstClr val="black"/>
              </a:solidFill>
              <a:latin typeface="微軟正黑體" panose="020B0604030504040204" pitchFamily="34" charset="-120"/>
              <a:ea typeface="微軟正黑體" panose="020B0604030504040204" pitchFamily="34" charset="-120"/>
            </a:endParaRPr>
          </a:p>
          <a:p>
            <a:pPr algn="ctr" defTabSz="1219170"/>
            <a:endParaRPr lang="en-US" altLang="zh-TW" sz="800" dirty="0">
              <a:solidFill>
                <a:prstClr val="black"/>
              </a:solidFill>
              <a:latin typeface="微軟正黑體" panose="020B0604030504040204" pitchFamily="34" charset="-120"/>
              <a:ea typeface="微軟正黑體" panose="020B0604030504040204" pitchFamily="34" charset="-120"/>
            </a:endParaRPr>
          </a:p>
          <a:p>
            <a:pPr algn="ctr" defTabSz="1219170"/>
            <a:r>
              <a:rPr lang="zh-TW" altLang="en-US" sz="1867" dirty="0">
                <a:solidFill>
                  <a:prstClr val="black"/>
                </a:solidFill>
                <a:latin typeface="微軟正黑體" panose="020B0604030504040204" pitchFamily="34" charset="-120"/>
                <a:ea typeface="微軟正黑體" panose="020B0604030504040204" pitchFamily="34" charset="-120"/>
              </a:rPr>
              <a:t>烘培體驗</a:t>
            </a:r>
            <a:endParaRPr lang="en-US" altLang="zh-TW" sz="1867" dirty="0">
              <a:solidFill>
                <a:prstClr val="black"/>
              </a:solidFill>
              <a:latin typeface="微軟正黑體" panose="020B0604030504040204" pitchFamily="34" charset="-120"/>
              <a:ea typeface="微軟正黑體" panose="020B0604030504040204" pitchFamily="34" charset="-120"/>
            </a:endParaRPr>
          </a:p>
          <a:p>
            <a:pPr algn="ctr" defTabSz="1219170"/>
            <a:endParaRPr lang="en-US" altLang="zh-TW" sz="800" dirty="0">
              <a:solidFill>
                <a:prstClr val="black"/>
              </a:solidFill>
              <a:latin typeface="微軟正黑體" panose="020B0604030504040204" pitchFamily="34" charset="-120"/>
              <a:ea typeface="微軟正黑體" panose="020B0604030504040204" pitchFamily="34" charset="-120"/>
            </a:endParaRPr>
          </a:p>
          <a:p>
            <a:pPr algn="ctr" defTabSz="1219170"/>
            <a:r>
              <a:rPr lang="zh-TW" altLang="en-US" sz="1867" dirty="0">
                <a:solidFill>
                  <a:prstClr val="black"/>
                </a:solidFill>
                <a:latin typeface="微軟正黑體" panose="020B0604030504040204" pitchFamily="34" charset="-120"/>
                <a:ea typeface="微軟正黑體" panose="020B0604030504040204" pitchFamily="34" charset="-120"/>
              </a:rPr>
              <a:t>手機攝影</a:t>
            </a:r>
            <a:endParaRPr lang="en-US" altLang="zh-TW" sz="1867"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36707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1+#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0" grpId="0" animBg="1"/>
      <p:bldP spid="23" grpId="0" animBg="1"/>
      <p:bldP spid="24" grpId="0" animBg="1"/>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96AB299-7989-406F-96AB-0ADE3BC7FFCD}"/>
              </a:ext>
            </a:extLst>
          </p:cNvPr>
          <p:cNvPicPr>
            <a:picLocks noChangeAspect="1"/>
          </p:cNvPicPr>
          <p:nvPr/>
        </p:nvPicPr>
        <p:blipFill>
          <a:blip r:embed="rId3"/>
          <a:stretch>
            <a:fillRect/>
          </a:stretch>
        </p:blipFill>
        <p:spPr>
          <a:xfrm>
            <a:off x="565771" y="613585"/>
            <a:ext cx="11062045" cy="5630830"/>
          </a:xfrm>
          <a:prstGeom prst="rect">
            <a:avLst/>
          </a:prstGeom>
        </p:spPr>
      </p:pic>
      <p:sp>
        <p:nvSpPr>
          <p:cNvPr id="3" name="文字方塊 2">
            <a:extLst>
              <a:ext uri="{FF2B5EF4-FFF2-40B4-BE49-F238E27FC236}">
                <a16:creationId xmlns:a16="http://schemas.microsoft.com/office/drawing/2014/main" id="{D172D9AD-6A4E-460B-8CFA-63043B71F600}"/>
              </a:ext>
            </a:extLst>
          </p:cNvPr>
          <p:cNvSpPr txBox="1"/>
          <p:nvPr/>
        </p:nvSpPr>
        <p:spPr>
          <a:xfrm>
            <a:off x="976181" y="5333355"/>
            <a:ext cx="1466887" cy="265030"/>
          </a:xfrm>
          <a:prstGeom prst="rect">
            <a:avLst/>
          </a:prstGeom>
          <a:noFill/>
          <a:ln w="57150">
            <a:solidFill>
              <a:srgbClr val="FF0000"/>
            </a:solidFill>
          </a:ln>
        </p:spPr>
        <p:txBody>
          <a:bodyPr wrap="square" rtlCol="0">
            <a:spAutoFit/>
          </a:bodyPr>
          <a:lstStyle/>
          <a:p>
            <a:endParaRPr lang="zh-TW" altLang="en-US" dirty="0"/>
          </a:p>
        </p:txBody>
      </p:sp>
    </p:spTree>
    <p:extLst>
      <p:ext uri="{BB962C8B-B14F-4D97-AF65-F5344CB8AC3E}">
        <p14:creationId xmlns:p14="http://schemas.microsoft.com/office/powerpoint/2010/main" val="161487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uext.nfu.edu.tw/ezfiles/15/1015/attach/71/pta_19024_9862623_07178.jpg"/>
          <p:cNvPicPr>
            <a:picLocks noChangeAspect="1" noChangeArrowheads="1"/>
          </p:cNvPicPr>
          <p:nvPr/>
        </p:nvPicPr>
        <p:blipFill rotWithShape="1">
          <a:blip r:embed="rId3">
            <a:extLst>
              <a:ext uri="{28A0092B-C50C-407E-A947-70E740481C1C}">
                <a14:useLocalDpi xmlns:a14="http://schemas.microsoft.com/office/drawing/2010/main" val="0"/>
              </a:ext>
            </a:extLst>
          </a:blip>
          <a:srcRect l="3590" t="51535" r="66345" b="13706"/>
          <a:stretch/>
        </p:blipFill>
        <p:spPr bwMode="auto">
          <a:xfrm>
            <a:off x="418456" y="317240"/>
            <a:ext cx="5660855" cy="62235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4285" t="12626" r="9821" b="16852"/>
          <a:stretch/>
        </p:blipFill>
        <p:spPr bwMode="auto">
          <a:xfrm>
            <a:off x="6377933" y="317240"/>
            <a:ext cx="5397199" cy="622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099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13099" t="14546" r="32052" b="-68"/>
          <a:stretch/>
        </p:blipFill>
        <p:spPr>
          <a:xfrm>
            <a:off x="2087418" y="0"/>
            <a:ext cx="7850909" cy="6885811"/>
          </a:xfrm>
          <a:prstGeom prst="rect">
            <a:avLst/>
          </a:prstGeom>
        </p:spPr>
      </p:pic>
    </p:spTree>
    <p:extLst>
      <p:ext uri="{BB962C8B-B14F-4D97-AF65-F5344CB8AC3E}">
        <p14:creationId xmlns:p14="http://schemas.microsoft.com/office/powerpoint/2010/main" val="46392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t="26030" b="18527"/>
          <a:stretch/>
        </p:blipFill>
        <p:spPr>
          <a:xfrm>
            <a:off x="2600536" y="0"/>
            <a:ext cx="6947942" cy="6858000"/>
          </a:xfrm>
          <a:prstGeom prst="rect">
            <a:avLst/>
          </a:prstGeom>
        </p:spPr>
      </p:pic>
    </p:spTree>
    <p:extLst>
      <p:ext uri="{BB962C8B-B14F-4D97-AF65-F5344CB8AC3E}">
        <p14:creationId xmlns:p14="http://schemas.microsoft.com/office/powerpoint/2010/main" val="3348971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93431" y="2123865"/>
            <a:ext cx="4224233" cy="2554545"/>
          </a:xfrm>
          <a:prstGeom prst="rect">
            <a:avLst/>
          </a:prstGeom>
        </p:spPr>
        <p:txBody>
          <a:bodyPr wrap="none">
            <a:spAutoFit/>
          </a:bodyPr>
          <a:lstStyle/>
          <a:p>
            <a:pPr algn="ctr"/>
            <a:r>
              <a:rPr lang="zh-TW" altLang="en-US" sz="7000" b="1" dirty="0">
                <a:solidFill>
                  <a:srgbClr val="FF0000"/>
                </a:solidFill>
                <a:latin typeface="微軟正黑體" panose="020B0604030504040204" pitchFamily="34" charset="-120"/>
                <a:ea typeface="微軟正黑體" panose="020B0604030504040204" pitchFamily="34" charset="-120"/>
              </a:rPr>
              <a:t>刑法</a:t>
            </a:r>
            <a:endParaRPr lang="en-US" altLang="zh-TW" sz="7000" b="1" dirty="0">
              <a:solidFill>
                <a:srgbClr val="FF0000"/>
              </a:solidFill>
              <a:latin typeface="微軟正黑體" panose="020B0604030504040204" pitchFamily="34" charset="-120"/>
              <a:ea typeface="微軟正黑體" panose="020B0604030504040204" pitchFamily="34" charset="-120"/>
            </a:endParaRPr>
          </a:p>
          <a:p>
            <a:endParaRPr lang="en-US" altLang="zh-TW" sz="4500" b="1" dirty="0">
              <a:solidFill>
                <a:srgbClr val="FF0000"/>
              </a:solidFill>
              <a:latin typeface="微軟正黑體" panose="020B0604030504040204" pitchFamily="34" charset="-120"/>
              <a:ea typeface="微軟正黑體" panose="020B0604030504040204" pitchFamily="34" charset="-120"/>
            </a:endParaRPr>
          </a:p>
          <a:p>
            <a:r>
              <a:rPr lang="zh-TW" altLang="en-US" sz="4500" b="1" dirty="0">
                <a:latin typeface="微軟正黑體" panose="020B0604030504040204" pitchFamily="34" charset="-120"/>
                <a:ea typeface="微軟正黑體" panose="020B0604030504040204" pitchFamily="34" charset="-120"/>
              </a:rPr>
              <a:t>十八歲以上適用</a:t>
            </a:r>
            <a:endParaRPr lang="en-US" altLang="zh-TW" sz="45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44168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stretch>
            <a:fillRect/>
          </a:stretch>
        </p:blipFill>
        <p:spPr>
          <a:xfrm>
            <a:off x="9472231" y="-1140241"/>
            <a:ext cx="3498483" cy="3112879"/>
          </a:xfrm>
          <a:prstGeom prst="rect">
            <a:avLst/>
          </a:prstGeom>
        </p:spPr>
      </p:pic>
      <p:pic>
        <p:nvPicPr>
          <p:cNvPr id="9" name="圖片 8"/>
          <p:cNvPicPr>
            <a:picLocks noChangeAspect="1"/>
          </p:cNvPicPr>
          <p:nvPr/>
        </p:nvPicPr>
        <p:blipFill>
          <a:blip r:embed="rId3"/>
          <a:stretch>
            <a:fillRect/>
          </a:stretch>
        </p:blipFill>
        <p:spPr>
          <a:xfrm>
            <a:off x="-825449" y="4757125"/>
            <a:ext cx="3784406" cy="3374049"/>
          </a:xfrm>
          <a:prstGeom prst="rect">
            <a:avLst/>
          </a:prstGeom>
        </p:spPr>
      </p:pic>
      <p:sp>
        <p:nvSpPr>
          <p:cNvPr id="10" name="矩形 9"/>
          <p:cNvSpPr/>
          <p:nvPr/>
        </p:nvSpPr>
        <p:spPr>
          <a:xfrm>
            <a:off x="4274049" y="712046"/>
            <a:ext cx="2404153" cy="120032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7200" b="1" i="0" u="none" strike="noStrike" kern="0" cap="none" spc="0" normalizeH="0" baseline="0" noProof="0" dirty="0">
                <a:ln>
                  <a:noFill/>
                </a:ln>
                <a:solidFill>
                  <a:schemeClr val="accent6">
                    <a:lumMod val="50000"/>
                  </a:schemeClr>
                </a:solidFill>
                <a:effectLst/>
                <a:uLnTx/>
                <a:uFillTx/>
                <a:latin typeface="Arial"/>
                <a:ea typeface="標楷體" pitchFamily="65" charset="-120"/>
                <a:cs typeface="+mj-cs"/>
              </a:rPr>
              <a:t>綱要</a:t>
            </a:r>
            <a:endParaRPr kumimoji="0" lang="zh-TW" altLang="en-US" sz="7200" b="0" i="0" u="none" strike="noStrike" kern="0" cap="none" spc="0" normalizeH="0" baseline="0" noProof="0" dirty="0">
              <a:ln>
                <a:noFill/>
              </a:ln>
              <a:solidFill>
                <a:schemeClr val="accent6">
                  <a:lumMod val="50000"/>
                </a:schemeClr>
              </a:solidFill>
              <a:effectLst/>
              <a:uLnTx/>
              <a:uFillTx/>
            </a:endParaRPr>
          </a:p>
        </p:txBody>
      </p:sp>
      <p:sp>
        <p:nvSpPr>
          <p:cNvPr id="11" name="矩形 10"/>
          <p:cNvSpPr/>
          <p:nvPr/>
        </p:nvSpPr>
        <p:spPr>
          <a:xfrm>
            <a:off x="1109609" y="1953522"/>
            <a:ext cx="7787811" cy="3298339"/>
          </a:xfrm>
          <a:prstGeom prst="rect">
            <a:avLst/>
          </a:prstGeom>
        </p:spPr>
        <p:txBody>
          <a:bodyPr wrap="square">
            <a:spAutoFit/>
          </a:bodyPr>
          <a:lstStyle/>
          <a:p>
            <a:pPr marL="285750" indent="-285750" defTabSz="914400">
              <a:lnSpc>
                <a:spcPts val="5000"/>
              </a:lnSpc>
              <a:buFont typeface="Wingdings" pitchFamily="2" charset="2"/>
              <a:buChar char="Ø"/>
            </a:pPr>
            <a:r>
              <a:rPr lang="zh-TW" altLang="en-US" sz="5400" b="1" dirty="0">
                <a:solidFill>
                  <a:schemeClr val="tx2">
                    <a:lumMod val="75000"/>
                  </a:schemeClr>
                </a:solidFill>
                <a:latin typeface="標楷體" pitchFamily="65" charset="-120"/>
                <a:ea typeface="標楷體" pitchFamily="65" charset="-120"/>
              </a:rPr>
              <a:t>校外租屋注意事項</a:t>
            </a:r>
          </a:p>
          <a:p>
            <a:pPr marL="285750" indent="-285750" defTabSz="914400">
              <a:lnSpc>
                <a:spcPts val="5000"/>
              </a:lnSpc>
              <a:buFont typeface="Wingdings" pitchFamily="2" charset="2"/>
              <a:buChar char="Ø"/>
            </a:pPr>
            <a:r>
              <a:rPr lang="zh-TW" altLang="en-US" sz="5400" b="1" dirty="0">
                <a:solidFill>
                  <a:schemeClr val="tx2">
                    <a:lumMod val="75000"/>
                  </a:schemeClr>
                </a:solidFill>
                <a:latin typeface="標楷體" pitchFamily="65" charset="-120"/>
                <a:ea typeface="標楷體" pitchFamily="65" charset="-120"/>
              </a:rPr>
              <a:t>常見租屋糾紛</a:t>
            </a:r>
          </a:p>
          <a:p>
            <a:pPr marL="285750" indent="-285750" defTabSz="914400">
              <a:lnSpc>
                <a:spcPts val="5000"/>
              </a:lnSpc>
              <a:buFont typeface="Wingdings" pitchFamily="2" charset="2"/>
              <a:buChar char="Ø"/>
            </a:pPr>
            <a:r>
              <a:rPr lang="zh-TW" altLang="en-US" sz="5400" b="1" dirty="0">
                <a:solidFill>
                  <a:schemeClr val="tx2">
                    <a:lumMod val="75000"/>
                  </a:schemeClr>
                </a:solidFill>
                <a:latin typeface="標楷體" pitchFamily="65" charset="-120"/>
                <a:ea typeface="標楷體" pitchFamily="65" charset="-120"/>
              </a:rPr>
              <a:t>安全為先</a:t>
            </a:r>
            <a:endParaRPr lang="en-US" altLang="zh-TW" sz="5400" b="1" dirty="0">
              <a:solidFill>
                <a:schemeClr val="tx2">
                  <a:lumMod val="75000"/>
                </a:schemeClr>
              </a:solidFill>
              <a:latin typeface="標楷體" pitchFamily="65" charset="-120"/>
              <a:ea typeface="標楷體" pitchFamily="65" charset="-120"/>
            </a:endParaRPr>
          </a:p>
          <a:p>
            <a:pPr marL="285750" indent="-285750" defTabSz="914400">
              <a:lnSpc>
                <a:spcPts val="5000"/>
              </a:lnSpc>
              <a:buFont typeface="Wingdings" pitchFamily="2" charset="2"/>
              <a:buChar char="Ø"/>
            </a:pPr>
            <a:r>
              <a:rPr lang="zh-TW" altLang="en-US" sz="5400" b="1" dirty="0">
                <a:solidFill>
                  <a:schemeClr val="tx2">
                    <a:lumMod val="75000"/>
                  </a:schemeClr>
                </a:solidFill>
                <a:latin typeface="標楷體" pitchFamily="65" charset="-120"/>
                <a:ea typeface="標楷體" pitchFamily="65" charset="-120"/>
              </a:rPr>
              <a:t>本校找屋管道與機制</a:t>
            </a:r>
          </a:p>
          <a:p>
            <a:pPr marL="285750" indent="-285750" defTabSz="914400">
              <a:lnSpc>
                <a:spcPts val="5000"/>
              </a:lnSpc>
              <a:buFont typeface="Wingdings" pitchFamily="2" charset="2"/>
              <a:buChar char="Ø"/>
            </a:pPr>
            <a:endParaRPr lang="en-US" altLang="zh-TW" sz="3200" b="1" dirty="0">
              <a:solidFill>
                <a:srgbClr val="0000FF"/>
              </a:solidFill>
              <a:latin typeface="標楷體" pitchFamily="65" charset="-120"/>
              <a:ea typeface="標楷體" pitchFamily="65" charset="-120"/>
            </a:endParaRPr>
          </a:p>
        </p:txBody>
      </p:sp>
      <p:pic>
        <p:nvPicPr>
          <p:cNvPr id="12" name="Picture 4" descr="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502" y="5979560"/>
            <a:ext cx="8826086" cy="87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936597"/>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71033"/>
            <a:ext cx="12193588" cy="5755422"/>
          </a:xfrm>
          <a:prstGeom prst="rect">
            <a:avLst/>
          </a:prstGeom>
        </p:spPr>
        <p:txBody>
          <a:bodyPr wrap="square">
            <a:spAutoFit/>
          </a:bodyPr>
          <a:lstStyle/>
          <a:p>
            <a:r>
              <a:rPr lang="zh-TW" altLang="en-US" b="1" dirty="0">
                <a:solidFill>
                  <a:srgbClr val="057B7B"/>
                </a:solidFill>
                <a:latin typeface="微軟正黑體" panose="020B0604030504040204" pitchFamily="34" charset="-120"/>
                <a:ea typeface="微軟正黑體" panose="020B0604030504040204" pitchFamily="34" charset="-120"/>
                <a:hlinkClick r:id="rId2"/>
              </a:rPr>
              <a:t>第 </a:t>
            </a:r>
            <a:r>
              <a:rPr lang="en-US" altLang="zh-TW" b="1" dirty="0">
                <a:solidFill>
                  <a:srgbClr val="057B7B"/>
                </a:solidFill>
                <a:latin typeface="微軟正黑體" panose="020B0604030504040204" pitchFamily="34" charset="-120"/>
                <a:ea typeface="微軟正黑體" panose="020B0604030504040204" pitchFamily="34" charset="-120"/>
                <a:hlinkClick r:id="rId2"/>
              </a:rPr>
              <a:t>315-1 </a:t>
            </a:r>
            <a:r>
              <a:rPr lang="zh-TW" altLang="en-US" b="1" dirty="0">
                <a:solidFill>
                  <a:srgbClr val="057B7B"/>
                </a:solidFill>
                <a:latin typeface="微軟正黑體" panose="020B0604030504040204" pitchFamily="34" charset="-120"/>
                <a:ea typeface="微軟正黑體" panose="020B0604030504040204" pitchFamily="34" charset="-120"/>
                <a:hlinkClick r:id="rId2"/>
              </a:rPr>
              <a:t>條</a:t>
            </a:r>
            <a:r>
              <a:rPr lang="zh-TW" altLang="en-US" b="1" dirty="0">
                <a:solidFill>
                  <a:srgbClr val="057B7B"/>
                </a:solidFill>
                <a:latin typeface="微軟正黑體" panose="020B0604030504040204" pitchFamily="34" charset="-120"/>
                <a:ea typeface="微軟正黑體" panose="020B0604030504040204" pitchFamily="34" charset="-120"/>
              </a:rPr>
              <a:t> </a:t>
            </a:r>
            <a:r>
              <a:rPr lang="zh-TW" altLang="en-US" sz="4000" b="1" dirty="0">
                <a:solidFill>
                  <a:schemeClr val="accent4">
                    <a:lumMod val="75000"/>
                  </a:schemeClr>
                </a:solidFill>
                <a:latin typeface="微軟正黑體" panose="020B0604030504040204" pitchFamily="34" charset="-120"/>
                <a:ea typeface="微軟正黑體" panose="020B0604030504040204" pitchFamily="34" charset="-120"/>
              </a:rPr>
              <a:t>妨害秘密罪</a:t>
            </a:r>
          </a:p>
          <a:p>
            <a:r>
              <a:rPr lang="zh-TW" altLang="en-US" dirty="0">
                <a:solidFill>
                  <a:srgbClr val="000000"/>
                </a:solidFill>
                <a:latin typeface="微軟正黑體" panose="020B0604030504040204" pitchFamily="34" charset="-120"/>
                <a:ea typeface="微軟正黑體" panose="020B0604030504040204" pitchFamily="34" charset="-120"/>
              </a:rPr>
              <a:t>  有下列行為之一者，處三年以下有期徒刑、拘役或三十萬元以下罰金：</a:t>
            </a:r>
          </a:p>
          <a:p>
            <a:r>
              <a:rPr lang="zh-TW" altLang="en-US" dirty="0">
                <a:solidFill>
                  <a:srgbClr val="000000"/>
                </a:solidFill>
                <a:latin typeface="微軟正黑體" panose="020B0604030504040204" pitchFamily="34" charset="-120"/>
                <a:ea typeface="微軟正黑體" panose="020B0604030504040204" pitchFamily="34" charset="-120"/>
              </a:rPr>
              <a:t>  一、無故利用工具或設備</a:t>
            </a:r>
            <a:r>
              <a:rPr lang="zh-TW" altLang="en-US" b="1" dirty="0">
                <a:solidFill>
                  <a:srgbClr val="FF0000"/>
                </a:solidFill>
                <a:latin typeface="微軟正黑體" panose="020B0604030504040204" pitchFamily="34" charset="-120"/>
                <a:ea typeface="微軟正黑體" panose="020B0604030504040204" pitchFamily="34" charset="-120"/>
              </a:rPr>
              <a:t>窺視</a:t>
            </a:r>
            <a:r>
              <a:rPr lang="zh-TW" altLang="en-US" dirty="0">
                <a:solidFill>
                  <a:srgbClr val="00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竊聽</a:t>
            </a:r>
            <a:r>
              <a:rPr lang="zh-TW" altLang="en-US" dirty="0">
                <a:solidFill>
                  <a:srgbClr val="000000"/>
                </a:solidFill>
                <a:latin typeface="微軟正黑體" panose="020B0604030504040204" pitchFamily="34" charset="-120"/>
                <a:ea typeface="微軟正黑體" panose="020B0604030504040204" pitchFamily="34" charset="-120"/>
              </a:rPr>
              <a:t>他人非公開之活動、言論、談話或身體隱私部位者。</a:t>
            </a:r>
          </a:p>
          <a:p>
            <a:r>
              <a:rPr lang="zh-TW" altLang="en-US" dirty="0">
                <a:solidFill>
                  <a:srgbClr val="000000"/>
                </a:solidFill>
                <a:latin typeface="微軟正黑體" panose="020B0604030504040204" pitchFamily="34" charset="-120"/>
                <a:ea typeface="微軟正黑體" panose="020B0604030504040204" pitchFamily="34" charset="-120"/>
              </a:rPr>
              <a:t>  二、無故以</a:t>
            </a:r>
            <a:r>
              <a:rPr lang="zh-TW" altLang="en-US" b="1" dirty="0">
                <a:solidFill>
                  <a:srgbClr val="000000"/>
                </a:solidFill>
                <a:latin typeface="微軟正黑體" panose="020B0604030504040204" pitchFamily="34" charset="-120"/>
                <a:ea typeface="微軟正黑體" panose="020B0604030504040204" pitchFamily="34" charset="-120"/>
              </a:rPr>
              <a:t>錄音、照相、錄影或電磁紀錄</a:t>
            </a:r>
            <a:r>
              <a:rPr lang="zh-TW" altLang="en-US" b="1" dirty="0">
                <a:solidFill>
                  <a:srgbClr val="FF0000"/>
                </a:solidFill>
                <a:latin typeface="微軟正黑體" panose="020B0604030504040204" pitchFamily="34" charset="-120"/>
                <a:ea typeface="微軟正黑體" panose="020B0604030504040204" pitchFamily="34" charset="-120"/>
              </a:rPr>
              <a:t>竊錄</a:t>
            </a:r>
            <a:r>
              <a:rPr lang="zh-TW" altLang="en-US" dirty="0">
                <a:solidFill>
                  <a:srgbClr val="000000"/>
                </a:solidFill>
                <a:latin typeface="微軟正黑體" panose="020B0604030504040204" pitchFamily="34" charset="-120"/>
                <a:ea typeface="微軟正黑體" panose="020B0604030504040204" pitchFamily="34" charset="-120"/>
              </a:rPr>
              <a:t>他人非公開之活動、言論、談話或身體隱  </a:t>
            </a:r>
            <a:endParaRPr lang="en-US" altLang="zh-TW" dirty="0">
              <a:solidFill>
                <a:srgbClr val="000000"/>
              </a:solidFill>
              <a:latin typeface="微軟正黑體" panose="020B0604030504040204" pitchFamily="34" charset="-120"/>
              <a:ea typeface="微軟正黑體" panose="020B0604030504040204" pitchFamily="34" charset="-120"/>
            </a:endParaRPr>
          </a:p>
          <a:p>
            <a:r>
              <a:rPr lang="zh-TW" altLang="en-US" dirty="0">
                <a:solidFill>
                  <a:srgbClr val="000000"/>
                </a:solidFill>
                <a:latin typeface="微軟正黑體" panose="020B0604030504040204" pitchFamily="34" charset="-120"/>
                <a:ea typeface="微軟正黑體" panose="020B0604030504040204" pitchFamily="34" charset="-120"/>
              </a:rPr>
              <a:t>          私部位者。</a:t>
            </a:r>
            <a:endParaRPr lang="en-US" altLang="zh-TW" dirty="0">
              <a:solidFill>
                <a:srgbClr val="000000"/>
              </a:solidFill>
              <a:latin typeface="微軟正黑體" panose="020B0604030504040204" pitchFamily="34" charset="-120"/>
              <a:ea typeface="微軟正黑體" panose="020B0604030504040204" pitchFamily="34" charset="-120"/>
            </a:endParaRPr>
          </a:p>
          <a:p>
            <a:endParaRPr lang="en-US" altLang="zh-TW" b="0" i="0" dirty="0">
              <a:solidFill>
                <a:srgbClr val="000000"/>
              </a:solidFill>
              <a:effectLst/>
              <a:latin typeface="微軟正黑體" panose="020B0604030504040204" pitchFamily="34" charset="-120"/>
              <a:ea typeface="微軟正黑體" panose="020B0604030504040204" pitchFamily="34" charset="-120"/>
            </a:endParaRPr>
          </a:p>
          <a:p>
            <a:endParaRPr lang="en-US" altLang="zh-TW" b="0" i="0" dirty="0">
              <a:solidFill>
                <a:srgbClr val="000000"/>
              </a:solidFill>
              <a:effectLst/>
              <a:latin typeface="微軟正黑體" panose="020B0604030504040204" pitchFamily="34" charset="-120"/>
              <a:ea typeface="微軟正黑體" panose="020B0604030504040204" pitchFamily="34" charset="-120"/>
            </a:endParaRPr>
          </a:p>
          <a:p>
            <a:r>
              <a:rPr lang="zh-TW" altLang="en-US" b="1" dirty="0">
                <a:solidFill>
                  <a:srgbClr val="057B7B"/>
                </a:solidFill>
                <a:latin typeface="微軟正黑體" panose="020B0604030504040204" pitchFamily="34" charset="-120"/>
                <a:ea typeface="微軟正黑體" panose="020B0604030504040204" pitchFamily="34" charset="-120"/>
                <a:hlinkClick r:id="rId2"/>
              </a:rPr>
              <a:t>第 </a:t>
            </a:r>
            <a:r>
              <a:rPr lang="en-US" altLang="zh-TW" b="1" dirty="0">
                <a:solidFill>
                  <a:srgbClr val="057B7B"/>
                </a:solidFill>
                <a:latin typeface="微軟正黑體" panose="020B0604030504040204" pitchFamily="34" charset="-120"/>
                <a:ea typeface="微軟正黑體" panose="020B0604030504040204" pitchFamily="34" charset="-120"/>
                <a:hlinkClick r:id="rId2"/>
              </a:rPr>
              <a:t>315-2 </a:t>
            </a:r>
            <a:r>
              <a:rPr lang="zh-TW" altLang="en-US" b="1" dirty="0">
                <a:solidFill>
                  <a:srgbClr val="057B7B"/>
                </a:solidFill>
                <a:latin typeface="微軟正黑體" panose="020B0604030504040204" pitchFamily="34" charset="-120"/>
                <a:ea typeface="微軟正黑體" panose="020B0604030504040204" pitchFamily="34" charset="-120"/>
                <a:hlinkClick r:id="rId2"/>
              </a:rPr>
              <a:t>條</a:t>
            </a:r>
            <a:r>
              <a:rPr lang="zh-TW" altLang="en-US" b="1" dirty="0">
                <a:solidFill>
                  <a:srgbClr val="057B7B"/>
                </a:solidFill>
                <a:latin typeface="微軟正黑體" panose="020B0604030504040204" pitchFamily="34" charset="-120"/>
                <a:ea typeface="微軟正黑體" panose="020B0604030504040204" pitchFamily="34" charset="-120"/>
              </a:rPr>
              <a:t> </a:t>
            </a:r>
            <a:r>
              <a:rPr lang="zh-TW" altLang="en-US" sz="4000" b="1" dirty="0">
                <a:solidFill>
                  <a:schemeClr val="accent4">
                    <a:lumMod val="75000"/>
                  </a:schemeClr>
                </a:solidFill>
                <a:latin typeface="微軟正黑體" panose="020B0604030504040204" pitchFamily="34" charset="-120"/>
                <a:ea typeface="微軟正黑體" panose="020B0604030504040204" pitchFamily="34" charset="-120"/>
              </a:rPr>
              <a:t>妨害秘密罪</a:t>
            </a:r>
          </a:p>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 意圖營利供給場所、工具或設備，便利他人為前條之行為者，處五年以下有期徒刑、</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        拘役或科或併科五十萬元以下罰金。</a:t>
            </a:r>
          </a:p>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 意圖</a:t>
            </a:r>
            <a:r>
              <a:rPr lang="zh-TW" altLang="en-US" b="1" dirty="0">
                <a:solidFill>
                  <a:srgbClr val="FF0000"/>
                </a:solidFill>
                <a:latin typeface="微軟正黑體" panose="020B0604030504040204" pitchFamily="34" charset="-120"/>
                <a:ea typeface="微軟正黑體" panose="020B0604030504040204" pitchFamily="34" charset="-120"/>
              </a:rPr>
              <a:t>散布、播送、販賣</a:t>
            </a:r>
            <a:r>
              <a:rPr lang="zh-TW" altLang="en-US" dirty="0">
                <a:latin typeface="微軟正黑體" panose="020B0604030504040204" pitchFamily="34" charset="-120"/>
                <a:ea typeface="微軟正黑體" panose="020B0604030504040204" pitchFamily="34" charset="-120"/>
              </a:rPr>
              <a:t>而有前條第二款之行為者，亦同。</a:t>
            </a:r>
          </a:p>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 製造、散布、播送或販賣前二項或前條第二款竊錄之內容者，依第一項之規定處斷。</a:t>
            </a:r>
          </a:p>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 前三項之未遂犯罰之。</a:t>
            </a:r>
          </a:p>
          <a:p>
            <a:endParaRPr lang="zh-TW" altLang="en-US" b="0" i="0" dirty="0">
              <a:solidFill>
                <a:srgbClr val="000000"/>
              </a:solidFill>
              <a:effectLst/>
              <a:latin typeface="細明體" panose="02020509000000000000" pitchFamily="49" charset="-120"/>
              <a:ea typeface="細明體" panose="02020509000000000000" pitchFamily="49" charset="-120"/>
            </a:endParaRPr>
          </a:p>
        </p:txBody>
      </p:sp>
    </p:spTree>
    <p:extLst>
      <p:ext uri="{BB962C8B-B14F-4D97-AF65-F5344CB8AC3E}">
        <p14:creationId xmlns:p14="http://schemas.microsoft.com/office/powerpoint/2010/main" val="33705300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24" y="117693"/>
            <a:ext cx="12193588" cy="6740307"/>
          </a:xfrm>
          <a:prstGeom prst="rect">
            <a:avLst/>
          </a:prstGeom>
        </p:spPr>
        <p:txBody>
          <a:bodyPr wrap="square">
            <a:spAutoFit/>
          </a:bodyPr>
          <a:lstStyle/>
          <a:p>
            <a:r>
              <a:rPr lang="zh-TW" altLang="en-US" b="1" dirty="0">
                <a:latin typeface="微軟正黑體" panose="020B0604030504040204" pitchFamily="34" charset="-120"/>
                <a:ea typeface="微軟正黑體" panose="020B0604030504040204" pitchFamily="34" charset="-120"/>
                <a:hlinkClick r:id="rId2"/>
              </a:rPr>
              <a:t>第 </a:t>
            </a:r>
            <a:r>
              <a:rPr lang="en-US" altLang="zh-TW" b="1" dirty="0">
                <a:latin typeface="微軟正黑體" panose="020B0604030504040204" pitchFamily="34" charset="-120"/>
                <a:ea typeface="微軟正黑體" panose="020B0604030504040204" pitchFamily="34" charset="-120"/>
                <a:hlinkClick r:id="rId2"/>
              </a:rPr>
              <a:t>235 </a:t>
            </a:r>
            <a:r>
              <a:rPr lang="zh-TW" altLang="en-US" b="1" dirty="0">
                <a:latin typeface="微軟正黑體" panose="020B0604030504040204" pitchFamily="34" charset="-120"/>
                <a:ea typeface="微軟正黑體" panose="020B0604030504040204" pitchFamily="34" charset="-120"/>
                <a:hlinkClick r:id="rId2"/>
              </a:rPr>
              <a:t>條</a:t>
            </a:r>
            <a:r>
              <a:rPr lang="zh-TW" altLang="en-US" b="1" dirty="0">
                <a:latin typeface="微軟正黑體" panose="020B0604030504040204" pitchFamily="34" charset="-120"/>
                <a:ea typeface="微軟正黑體" panose="020B0604030504040204" pitchFamily="34" charset="-120"/>
              </a:rPr>
              <a:t> </a:t>
            </a:r>
            <a:r>
              <a:rPr lang="zh-TW" altLang="en-US" sz="4000" b="1" dirty="0">
                <a:solidFill>
                  <a:schemeClr val="accent4">
                    <a:lumMod val="75000"/>
                  </a:schemeClr>
                </a:solidFill>
                <a:latin typeface="微軟正黑體" panose="020B0604030504040204" pitchFamily="34" charset="-120"/>
                <a:ea typeface="微軟正黑體" panose="020B0604030504040204" pitchFamily="34" charset="-120"/>
              </a:rPr>
              <a:t>散布猥褻物品罪</a:t>
            </a:r>
          </a:p>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散布、播送或販賣</a:t>
            </a:r>
            <a:r>
              <a:rPr lang="zh-TW" altLang="en-US" dirty="0">
                <a:latin typeface="微軟正黑體" panose="020B0604030504040204" pitchFamily="34" charset="-120"/>
                <a:ea typeface="微軟正黑體" panose="020B0604030504040204" pitchFamily="34" charset="-120"/>
              </a:rPr>
              <a:t>猥褻之文字、圖畫、聲音、影像或其他物品，或公然陳列，或以他</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        法</a:t>
            </a:r>
            <a:r>
              <a:rPr lang="zh-TW" altLang="en-US" b="1" dirty="0">
                <a:solidFill>
                  <a:srgbClr val="FF0000"/>
                </a:solidFill>
                <a:latin typeface="微軟正黑體" panose="020B0604030504040204" pitchFamily="34" charset="-120"/>
                <a:ea typeface="微軟正黑體" panose="020B0604030504040204" pitchFamily="34" charset="-120"/>
              </a:rPr>
              <a:t>供人觀覽、聽聞者</a:t>
            </a:r>
            <a:r>
              <a:rPr lang="zh-TW" altLang="en-US" dirty="0">
                <a:latin typeface="微軟正黑體" panose="020B0604030504040204" pitchFamily="34" charset="-120"/>
                <a:ea typeface="微軟正黑體" panose="020B0604030504040204" pitchFamily="34" charset="-120"/>
              </a:rPr>
              <a:t>，處二年以下有期徒刑、拘役或科或併科九萬元以下罰金。</a:t>
            </a:r>
          </a:p>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 意圖散布、播送、販賣而製造、持有前項文字、圖畫、聲音、影像及其附著物或其他</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        物品者，亦同。</a:t>
            </a:r>
          </a:p>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 前二項之文字、圖畫、聲音或影像之附著物及物品，不問屬於犯人與否，</a:t>
            </a:r>
            <a:r>
              <a:rPr lang="zh-TW" altLang="en-US" b="1" dirty="0">
                <a:latin typeface="微軟正黑體" panose="020B0604030504040204" pitchFamily="34" charset="-120"/>
                <a:ea typeface="微軟正黑體" panose="020B0604030504040204" pitchFamily="34" charset="-120"/>
              </a:rPr>
              <a:t>沒收之</a:t>
            </a:r>
            <a:r>
              <a:rPr lang="zh-TW" altLang="en-US" dirty="0">
                <a:latin typeface="微軟正黑體" panose="020B0604030504040204" pitchFamily="34" charset="-120"/>
                <a:ea typeface="微軟正黑體" panose="020B0604030504040204" pitchFamily="34" charset="-120"/>
              </a:rPr>
              <a:t>。</a:t>
            </a:r>
          </a:p>
          <a:p>
            <a:endParaRPr lang="en-US" altLang="zh-TW" b="1" dirty="0">
              <a:latin typeface="微軟正黑體" panose="020B0604030504040204" pitchFamily="34" charset="-120"/>
              <a:ea typeface="微軟正黑體" panose="020B0604030504040204" pitchFamily="34" charset="-120"/>
              <a:hlinkClick r:id="rId3"/>
            </a:endParaRPr>
          </a:p>
          <a:p>
            <a:r>
              <a:rPr lang="zh-TW" altLang="en-US" b="1" dirty="0">
                <a:latin typeface="微軟正黑體" panose="020B0604030504040204" pitchFamily="34" charset="-120"/>
                <a:ea typeface="微軟正黑體" panose="020B0604030504040204" pitchFamily="34" charset="-120"/>
                <a:hlinkClick r:id="rId3"/>
              </a:rPr>
              <a:t>第 </a:t>
            </a:r>
            <a:r>
              <a:rPr lang="en-US" altLang="zh-TW" b="1" dirty="0">
                <a:latin typeface="微軟正黑體" panose="020B0604030504040204" pitchFamily="34" charset="-120"/>
                <a:ea typeface="微軟正黑體" panose="020B0604030504040204" pitchFamily="34" charset="-120"/>
                <a:hlinkClick r:id="rId3"/>
              </a:rPr>
              <a:t>305 </a:t>
            </a:r>
            <a:r>
              <a:rPr lang="zh-TW" altLang="en-US" b="1" dirty="0">
                <a:latin typeface="微軟正黑體" panose="020B0604030504040204" pitchFamily="34" charset="-120"/>
                <a:ea typeface="微軟正黑體" panose="020B0604030504040204" pitchFamily="34" charset="-120"/>
                <a:hlinkClick r:id="rId3"/>
              </a:rPr>
              <a:t>條</a:t>
            </a:r>
            <a:r>
              <a:rPr lang="zh-TW" altLang="en-US" b="1" dirty="0">
                <a:latin typeface="微軟正黑體" panose="020B0604030504040204" pitchFamily="34" charset="-120"/>
                <a:ea typeface="微軟正黑體" panose="020B0604030504040204" pitchFamily="34" charset="-120"/>
              </a:rPr>
              <a:t> </a:t>
            </a:r>
            <a:r>
              <a:rPr lang="zh-TW" altLang="en-US" sz="4000" b="1" dirty="0">
                <a:solidFill>
                  <a:schemeClr val="accent4">
                    <a:lumMod val="75000"/>
                  </a:schemeClr>
                </a:solidFill>
                <a:latin typeface="微軟正黑體" panose="020B0604030504040204" pitchFamily="34" charset="-120"/>
                <a:ea typeface="微軟正黑體" panose="020B0604030504040204" pitchFamily="34" charset="-120"/>
              </a:rPr>
              <a:t>恐嚇罪</a:t>
            </a:r>
          </a:p>
          <a:p>
            <a:r>
              <a:rPr lang="zh-TW" altLang="en-US" dirty="0">
                <a:latin typeface="微軟正黑體" panose="020B0604030504040204" pitchFamily="34" charset="-120"/>
                <a:ea typeface="微軟正黑體" panose="020B0604030504040204" pitchFamily="34" charset="-120"/>
              </a:rPr>
              <a:t>    以</a:t>
            </a:r>
            <a:r>
              <a:rPr lang="zh-TW" altLang="en-US" b="1" dirty="0">
                <a:latin typeface="微軟正黑體" panose="020B0604030504040204" pitchFamily="34" charset="-120"/>
                <a:ea typeface="微軟正黑體" panose="020B0604030504040204" pitchFamily="34" charset="-120"/>
              </a:rPr>
              <a:t>加害生命、身體、自由、名譽、財產之事</a:t>
            </a:r>
            <a:r>
              <a:rPr lang="zh-TW" altLang="en-US" b="1" dirty="0">
                <a:solidFill>
                  <a:srgbClr val="FF0000"/>
                </a:solidFill>
                <a:latin typeface="微軟正黑體" panose="020B0604030504040204" pitchFamily="34" charset="-120"/>
                <a:ea typeface="微軟正黑體" panose="020B0604030504040204" pitchFamily="34" charset="-120"/>
              </a:rPr>
              <a:t>恐嚇他人</a:t>
            </a:r>
            <a:r>
              <a:rPr lang="zh-TW" altLang="en-US" dirty="0">
                <a:latin typeface="微軟正黑體" panose="020B0604030504040204" pitchFamily="34" charset="-120"/>
                <a:ea typeface="微軟正黑體" panose="020B0604030504040204" pitchFamily="34" charset="-120"/>
              </a:rPr>
              <a:t>，致生危害於安全者，處二年以下</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    有期徒刑、拘役或九千元以下罰金。</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hlinkClick r:id="rId4"/>
              </a:rPr>
              <a:t>第 </a:t>
            </a:r>
            <a:r>
              <a:rPr lang="en-US" altLang="zh-TW" b="1" dirty="0">
                <a:latin typeface="微軟正黑體" panose="020B0604030504040204" pitchFamily="34" charset="-120"/>
                <a:ea typeface="微軟正黑體" panose="020B0604030504040204" pitchFamily="34" charset="-120"/>
                <a:hlinkClick r:id="rId4"/>
              </a:rPr>
              <a:t>310 </a:t>
            </a:r>
            <a:r>
              <a:rPr lang="zh-TW" altLang="en-US" b="1" dirty="0">
                <a:latin typeface="微軟正黑體" panose="020B0604030504040204" pitchFamily="34" charset="-120"/>
                <a:ea typeface="微軟正黑體" panose="020B0604030504040204" pitchFamily="34" charset="-120"/>
                <a:hlinkClick r:id="rId4"/>
              </a:rPr>
              <a:t>條</a:t>
            </a:r>
            <a:r>
              <a:rPr lang="zh-TW" altLang="en-US" b="1" dirty="0">
                <a:latin typeface="微軟正黑體" panose="020B0604030504040204" pitchFamily="34" charset="-120"/>
                <a:ea typeface="微軟正黑體" panose="020B0604030504040204" pitchFamily="34" charset="-120"/>
              </a:rPr>
              <a:t> </a:t>
            </a:r>
            <a:r>
              <a:rPr lang="zh-TW" altLang="en-US" sz="4000" b="1" dirty="0">
                <a:solidFill>
                  <a:schemeClr val="accent4">
                    <a:lumMod val="75000"/>
                  </a:schemeClr>
                </a:solidFill>
                <a:latin typeface="微軟正黑體" panose="020B0604030504040204" pitchFamily="34" charset="-120"/>
                <a:ea typeface="微軟正黑體" panose="020B0604030504040204" pitchFamily="34" charset="-120"/>
              </a:rPr>
              <a:t>誹謗罪</a:t>
            </a:r>
          </a:p>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意圖散布於眾，而指摘或傳述</a:t>
            </a:r>
            <a:r>
              <a:rPr lang="zh-TW" altLang="en-US" b="1" dirty="0">
                <a:solidFill>
                  <a:srgbClr val="FF0000"/>
                </a:solidFill>
                <a:latin typeface="微軟正黑體" panose="020B0604030504040204" pitchFamily="34" charset="-120"/>
                <a:ea typeface="微軟正黑體" panose="020B0604030504040204" pitchFamily="34" charset="-120"/>
              </a:rPr>
              <a:t>足以毀損他人名譽之事</a:t>
            </a:r>
            <a:r>
              <a:rPr lang="zh-TW" altLang="en-US" b="1" dirty="0">
                <a:latin typeface="微軟正黑體" panose="020B0604030504040204" pitchFamily="34" charset="-120"/>
                <a:ea typeface="微軟正黑體" panose="020B0604030504040204" pitchFamily="34" charset="-120"/>
              </a:rPr>
              <a:t>者</a:t>
            </a:r>
            <a:r>
              <a:rPr lang="zh-TW" altLang="en-US" dirty="0">
                <a:latin typeface="微軟正黑體" panose="020B0604030504040204" pitchFamily="34" charset="-120"/>
                <a:ea typeface="微軟正黑體" panose="020B0604030504040204" pitchFamily="34" charset="-120"/>
              </a:rPr>
              <a:t>，為誹謗罪，處一年以下有期</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        徒刑、拘役或一萬五千元以下罰金。</a:t>
            </a:r>
          </a:p>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 散布文字、圖畫犯前項之罪者，處二年以下有期徒刑、拘役或三萬元以下罰金。</a:t>
            </a:r>
          </a:p>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 對所誹謗之事，能證明其真實者不罰。但涉於</a:t>
            </a:r>
            <a:r>
              <a:rPr lang="zh-TW" altLang="en-US" b="1" dirty="0">
                <a:latin typeface="微軟正黑體" panose="020B0604030504040204" pitchFamily="34" charset="-120"/>
                <a:ea typeface="微軟正黑體" panose="020B0604030504040204" pitchFamily="34" charset="-120"/>
              </a:rPr>
              <a:t>私德而與公共利益無關</a:t>
            </a:r>
            <a:r>
              <a:rPr lang="zh-TW" altLang="en-US" dirty="0">
                <a:latin typeface="微軟正黑體" panose="020B0604030504040204" pitchFamily="34" charset="-120"/>
                <a:ea typeface="微軟正黑體" panose="020B0604030504040204" pitchFamily="34" charset="-120"/>
              </a:rPr>
              <a:t>者，不在此限。</a:t>
            </a:r>
          </a:p>
        </p:txBody>
      </p:sp>
    </p:spTree>
    <p:extLst>
      <p:ext uri="{BB962C8B-B14F-4D97-AF65-F5344CB8AC3E}">
        <p14:creationId xmlns:p14="http://schemas.microsoft.com/office/powerpoint/2010/main" val="22591479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3">
            <a:extLst>
              <a:ext uri="{FF2B5EF4-FFF2-40B4-BE49-F238E27FC236}">
                <a16:creationId xmlns:a16="http://schemas.microsoft.com/office/drawing/2014/main" id="{11827866-6E20-49A2-B7EB-324412CE9D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7584" y="2790825"/>
            <a:ext cx="9123505" cy="2133599"/>
          </a:xfrm>
          <a:prstGeom prst="rect">
            <a:avLst/>
          </a:prstGeom>
        </p:spPr>
      </p:pic>
      <p:sp>
        <p:nvSpPr>
          <p:cNvPr id="5" name="矩形 4"/>
          <p:cNvSpPr/>
          <p:nvPr/>
        </p:nvSpPr>
        <p:spPr>
          <a:xfrm>
            <a:off x="2457450" y="3469789"/>
            <a:ext cx="6962775" cy="923330"/>
          </a:xfrm>
          <a:prstGeom prst="rect">
            <a:avLst/>
          </a:prstGeom>
        </p:spPr>
        <p:txBody>
          <a:bodyPr wrap="square">
            <a:spAutoFit/>
          </a:bodyPr>
          <a:lstStyle/>
          <a:p>
            <a:pPr algn="ctr" defTabSz="914400"/>
            <a:r>
              <a:rPr lang="zh-TW" altLang="en-US" sz="5400" b="1" dirty="0">
                <a:solidFill>
                  <a:srgbClr val="002060"/>
                </a:solidFill>
                <a:latin typeface="華康行楷體W5(P)" pitchFamily="66" charset="-120"/>
                <a:ea typeface="華康行楷體W5(P)" pitchFamily="66" charset="-120"/>
              </a:rPr>
              <a:t>書面問題處理情形</a:t>
            </a:r>
          </a:p>
        </p:txBody>
      </p:sp>
      <p:pic>
        <p:nvPicPr>
          <p:cNvPr id="6" name="圖片 5"/>
          <p:cNvPicPr>
            <a:picLocks noChangeAspect="1"/>
          </p:cNvPicPr>
          <p:nvPr/>
        </p:nvPicPr>
        <p:blipFill>
          <a:blip r:embed="rId3"/>
          <a:stretch>
            <a:fillRect/>
          </a:stretch>
        </p:blipFill>
        <p:spPr>
          <a:xfrm>
            <a:off x="0" y="0"/>
            <a:ext cx="5480038" cy="2968150"/>
          </a:xfrm>
          <a:prstGeom prst="rect">
            <a:avLst/>
          </a:prstGeom>
        </p:spPr>
      </p:pic>
    </p:spTree>
    <p:extLst>
      <p:ext uri="{BB962C8B-B14F-4D97-AF65-F5344CB8AC3E}">
        <p14:creationId xmlns:p14="http://schemas.microsoft.com/office/powerpoint/2010/main" val="2924715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552786394"/>
              </p:ext>
            </p:extLst>
          </p:nvPr>
        </p:nvGraphicFramePr>
        <p:xfrm>
          <a:off x="1085850" y="1300337"/>
          <a:ext cx="10220325" cy="3957463"/>
        </p:xfrm>
        <a:graphic>
          <a:graphicData uri="http://schemas.openxmlformats.org/drawingml/2006/table">
            <a:tbl>
              <a:tblPr firstRow="1" bandRow="1">
                <a:tableStyleId>{46F890A9-2807-4EBB-B81D-B2AA78EC7F39}</a:tableStyleId>
              </a:tblPr>
              <a:tblGrid>
                <a:gridCol w="4919683">
                  <a:extLst>
                    <a:ext uri="{9D8B030D-6E8A-4147-A177-3AD203B41FA5}">
                      <a16:colId xmlns:a16="http://schemas.microsoft.com/office/drawing/2014/main" val="761332606"/>
                    </a:ext>
                  </a:extLst>
                </a:gridCol>
                <a:gridCol w="5300642">
                  <a:extLst>
                    <a:ext uri="{9D8B030D-6E8A-4147-A177-3AD203B41FA5}">
                      <a16:colId xmlns:a16="http://schemas.microsoft.com/office/drawing/2014/main" val="2385134922"/>
                    </a:ext>
                  </a:extLst>
                </a:gridCol>
              </a:tblGrid>
              <a:tr h="635640">
                <a:tc>
                  <a:txBody>
                    <a:bodyPr/>
                    <a:lstStyle/>
                    <a:p>
                      <a:pPr algn="ctr"/>
                      <a:r>
                        <a:rPr lang="zh-TW" altLang="en-US" sz="4000" dirty="0">
                          <a:latin typeface="華康特粗楷體" panose="03000909000000000000" pitchFamily="65" charset="-120"/>
                          <a:ea typeface="華康特粗楷體" panose="03000909000000000000" pitchFamily="65" charset="-120"/>
                        </a:rPr>
                        <a:t>住宿生提問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4000" dirty="0">
                          <a:latin typeface="華康特粗楷體" panose="03000909000000000000" pitchFamily="65" charset="-120"/>
                          <a:ea typeface="華康特粗楷體" panose="03000909000000000000" pitchFamily="65" charset="-120"/>
                        </a:rPr>
                        <a:t>回覆情形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758395"/>
                  </a:ext>
                </a:extLst>
              </a:tr>
              <a:tr h="3256423">
                <a:tc>
                  <a:txBody>
                    <a:bodyPr/>
                    <a:lstStyle/>
                    <a:p>
                      <a:r>
                        <a:rPr lang="en-US" altLang="zh-TW" dirty="0"/>
                        <a:t>Q1</a:t>
                      </a:r>
                      <a:r>
                        <a:rPr lang="zh-TW" altLang="en-US" dirty="0"/>
                        <a:t>：</a:t>
                      </a:r>
                    </a:p>
                    <a:p>
                      <a:r>
                        <a:rPr lang="zh-TW" altLang="en-US" sz="3200" dirty="0">
                          <a:latin typeface="華康正顏楷體W9" panose="03000909000000000000" pitchFamily="65" charset="-120"/>
                          <a:ea typeface="華康正顏楷體W9" panose="03000909000000000000" pitchFamily="65" charset="-120"/>
                        </a:rPr>
                        <a:t>女舍宿舍蓮蓬頭水壓很小</a:t>
                      </a:r>
                      <a:endParaRPr lang="zh-TW" alt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A1</a:t>
                      </a:r>
                      <a:r>
                        <a:rPr lang="zh-TW" altLang="en-US" dirty="0"/>
                        <a:t>： </a:t>
                      </a:r>
                    </a:p>
                    <a:p>
                      <a:r>
                        <a:rPr lang="zh-TW" altLang="en-US" sz="2800" dirty="0">
                          <a:latin typeface="華康正顏楷體W9" panose="03000909000000000000" pitchFamily="65" charset="-120"/>
                          <a:ea typeface="華康正顏楷體W9" panose="03000909000000000000" pitchFamily="65" charset="-120"/>
                        </a:rPr>
                        <a:t>學生一舍自來水以頂樓水塔直接供水，水壓力與樓層高差成正比，越高樓層高差越小，壓力就越小。建請高樓層同學盡量避開顛峰時間用水。</a:t>
                      </a:r>
                      <a:endParaRPr lang="zh-TW"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1733943"/>
                  </a:ext>
                </a:extLst>
              </a:tr>
            </a:tbl>
          </a:graphicData>
        </a:graphic>
      </p:graphicFrame>
    </p:spTree>
    <p:extLst>
      <p:ext uri="{BB962C8B-B14F-4D97-AF65-F5344CB8AC3E}">
        <p14:creationId xmlns:p14="http://schemas.microsoft.com/office/powerpoint/2010/main" val="986461610"/>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080273857"/>
              </p:ext>
            </p:extLst>
          </p:nvPr>
        </p:nvGraphicFramePr>
        <p:xfrm>
          <a:off x="1104900" y="409575"/>
          <a:ext cx="10220324" cy="5391150"/>
        </p:xfrm>
        <a:graphic>
          <a:graphicData uri="http://schemas.openxmlformats.org/drawingml/2006/table">
            <a:tbl>
              <a:tblPr firstRow="1" bandRow="1">
                <a:tableStyleId>{46F890A9-2807-4EBB-B81D-B2AA78EC7F39}</a:tableStyleId>
              </a:tblPr>
              <a:tblGrid>
                <a:gridCol w="5110162">
                  <a:extLst>
                    <a:ext uri="{9D8B030D-6E8A-4147-A177-3AD203B41FA5}">
                      <a16:colId xmlns:a16="http://schemas.microsoft.com/office/drawing/2014/main" val="1228743462"/>
                    </a:ext>
                  </a:extLst>
                </a:gridCol>
                <a:gridCol w="5110162">
                  <a:extLst>
                    <a:ext uri="{9D8B030D-6E8A-4147-A177-3AD203B41FA5}">
                      <a16:colId xmlns:a16="http://schemas.microsoft.com/office/drawing/2014/main" val="3985406385"/>
                    </a:ext>
                  </a:extLst>
                </a:gridCol>
              </a:tblGrid>
              <a:tr h="983030">
                <a:tc>
                  <a:txBody>
                    <a:bodyPr/>
                    <a:lstStyle/>
                    <a:p>
                      <a:pPr algn="ctr"/>
                      <a:r>
                        <a:rPr lang="zh-TW" altLang="en-US" sz="4000" dirty="0">
                          <a:latin typeface="華康特粗楷體" panose="03000909000000000000" pitchFamily="65" charset="-120"/>
                          <a:ea typeface="華康特粗楷體" panose="03000909000000000000" pitchFamily="65" charset="-120"/>
                        </a:rPr>
                        <a:t>住宿生提問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4000" dirty="0">
                          <a:latin typeface="華康特粗楷體" panose="03000909000000000000" pitchFamily="65" charset="-120"/>
                          <a:ea typeface="華康特粗楷體" panose="03000909000000000000" pitchFamily="65" charset="-120"/>
                        </a:rPr>
                        <a:t>回覆情形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0928766"/>
                  </a:ext>
                </a:extLst>
              </a:tr>
              <a:tr h="2204060">
                <a:tc>
                  <a:txBody>
                    <a:bodyPr/>
                    <a:lstStyle/>
                    <a:p>
                      <a:r>
                        <a:rPr lang="en-US" altLang="zh-TW" dirty="0"/>
                        <a:t>Q2</a:t>
                      </a:r>
                      <a:r>
                        <a:rPr lang="zh-TW" altLang="en-US" dirty="0"/>
                        <a:t>：</a:t>
                      </a:r>
                      <a:endParaRPr lang="en-US" altLang="zh-TW" dirty="0"/>
                    </a:p>
                    <a:p>
                      <a:r>
                        <a:rPr lang="zh-TW" altLang="en-US" dirty="0">
                          <a:latin typeface="華康正顏楷體W9" panose="03000909000000000000" pitchFamily="65" charset="-120"/>
                          <a:ea typeface="華康正顏楷體W9" panose="03000909000000000000" pitchFamily="65" charset="-120"/>
                        </a:rPr>
                        <a:t>女舍鋤草時間希望可以拉長時間，不要兩三天就除一次，不僅是聲音或異味，都很影響住宿品質。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A2</a:t>
                      </a:r>
                      <a:r>
                        <a:rPr lang="zh-TW" altLang="en-US" dirty="0"/>
                        <a:t>：</a:t>
                      </a:r>
                      <a:endParaRPr lang="en-US" altLang="zh-TW" dirty="0"/>
                    </a:p>
                    <a:p>
                      <a:r>
                        <a:rPr lang="zh-TW" altLang="en-US" dirty="0">
                          <a:latin typeface="華康正顏楷體W9" panose="03000909000000000000" pitchFamily="65" charset="-120"/>
                          <a:ea typeface="華康正顏楷體W9" panose="03000909000000000000" pitchFamily="65" charset="-120"/>
                        </a:rPr>
                        <a:t>原則上除草時間為一個月一次，但因受氣候影響，故鋤草割草時間就會不同。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022082"/>
                  </a:ext>
                </a:extLst>
              </a:tr>
              <a:tr h="2204060">
                <a:tc>
                  <a:txBody>
                    <a:bodyPr/>
                    <a:lstStyle/>
                    <a:p>
                      <a:r>
                        <a:rPr lang="en-US" altLang="zh-TW" dirty="0"/>
                        <a:t>Q3</a:t>
                      </a:r>
                      <a:r>
                        <a:rPr lang="zh-TW" altLang="en-US" dirty="0"/>
                        <a:t>：</a:t>
                      </a:r>
                      <a:endParaRPr lang="en-US" altLang="zh-TW" dirty="0"/>
                    </a:p>
                    <a:p>
                      <a:r>
                        <a:rPr lang="zh-TW" altLang="en-US" dirty="0">
                          <a:latin typeface="華康正顏楷體W9" panose="03000909000000000000" pitchFamily="65" charset="-120"/>
                          <a:ea typeface="華康正顏楷體W9" panose="03000909000000000000" pitchFamily="65" charset="-120"/>
                        </a:rPr>
                        <a:t>女舍手洗衣服地方的地板有時有點髒，希望可以安排有人打掃一下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A3</a:t>
                      </a:r>
                      <a:r>
                        <a:rPr lang="zh-TW" altLang="en-US" dirty="0"/>
                        <a:t>：</a:t>
                      </a:r>
                      <a:endParaRPr lang="en-US" altLang="zh-TW" dirty="0"/>
                    </a:p>
                    <a:p>
                      <a:r>
                        <a:rPr lang="zh-TW" altLang="en-US" dirty="0">
                          <a:latin typeface="華康正顏楷體W9" panose="03000909000000000000" pitchFamily="65" charset="-120"/>
                          <a:ea typeface="華康正顏楷體W9" panose="03000909000000000000" pitchFamily="65" charset="-120"/>
                        </a:rPr>
                        <a:t>會請打掃阿姨再加強巡檢打掃。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9368550"/>
                  </a:ext>
                </a:extLst>
              </a:tr>
            </a:tbl>
          </a:graphicData>
        </a:graphic>
      </p:graphicFrame>
    </p:spTree>
    <p:extLst>
      <p:ext uri="{BB962C8B-B14F-4D97-AF65-F5344CB8AC3E}">
        <p14:creationId xmlns:p14="http://schemas.microsoft.com/office/powerpoint/2010/main" val="740889231"/>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76627867"/>
              </p:ext>
            </p:extLst>
          </p:nvPr>
        </p:nvGraphicFramePr>
        <p:xfrm>
          <a:off x="1200139" y="752824"/>
          <a:ext cx="10077460" cy="5400326"/>
        </p:xfrm>
        <a:graphic>
          <a:graphicData uri="http://schemas.openxmlformats.org/drawingml/2006/table">
            <a:tbl>
              <a:tblPr firstRow="1" bandRow="1">
                <a:tableStyleId>{46F890A9-2807-4EBB-B81D-B2AA78EC7F39}</a:tableStyleId>
              </a:tblPr>
              <a:tblGrid>
                <a:gridCol w="5038730">
                  <a:extLst>
                    <a:ext uri="{9D8B030D-6E8A-4147-A177-3AD203B41FA5}">
                      <a16:colId xmlns:a16="http://schemas.microsoft.com/office/drawing/2014/main" val="414722114"/>
                    </a:ext>
                  </a:extLst>
                </a:gridCol>
                <a:gridCol w="5038730">
                  <a:extLst>
                    <a:ext uri="{9D8B030D-6E8A-4147-A177-3AD203B41FA5}">
                      <a16:colId xmlns:a16="http://schemas.microsoft.com/office/drawing/2014/main" val="3787483569"/>
                    </a:ext>
                  </a:extLst>
                </a:gridCol>
              </a:tblGrid>
              <a:tr h="828326">
                <a:tc>
                  <a:txBody>
                    <a:bodyPr/>
                    <a:lstStyle/>
                    <a:p>
                      <a:pPr algn="ctr"/>
                      <a:r>
                        <a:rPr lang="zh-TW" altLang="en-US" sz="4000" dirty="0">
                          <a:latin typeface="華康特粗楷體" panose="03000909000000000000" pitchFamily="65" charset="-120"/>
                          <a:ea typeface="華康特粗楷體" panose="03000909000000000000" pitchFamily="65" charset="-120"/>
                        </a:rPr>
                        <a:t>住宿生提問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4000" dirty="0">
                          <a:latin typeface="華康特粗楷體" panose="03000909000000000000" pitchFamily="65" charset="-120"/>
                          <a:ea typeface="華康特粗楷體" panose="03000909000000000000" pitchFamily="65" charset="-120"/>
                        </a:rPr>
                        <a:t>回覆情形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1281741"/>
                  </a:ext>
                </a:extLst>
              </a:tr>
              <a:tr h="1871604">
                <a:tc>
                  <a:txBody>
                    <a:bodyPr/>
                    <a:lstStyle/>
                    <a:p>
                      <a:r>
                        <a:rPr lang="en-US" altLang="zh-TW" dirty="0"/>
                        <a:t>Q4</a:t>
                      </a:r>
                      <a:r>
                        <a:rPr lang="zh-TW" altLang="en-US" dirty="0"/>
                        <a:t>：</a:t>
                      </a:r>
                      <a:endParaRPr lang="en-US" altLang="zh-TW" dirty="0"/>
                    </a:p>
                    <a:p>
                      <a:r>
                        <a:rPr lang="zh-TW" altLang="en-US" dirty="0">
                          <a:latin typeface="華康正顏楷體W9" panose="03000909000000000000" pitchFamily="65" charset="-120"/>
                          <a:ea typeface="華康正顏楷體W9" panose="03000909000000000000" pitchFamily="65" charset="-120"/>
                        </a:rPr>
                        <a:t>洗衣機不夠用，現在少數側又被封起來，整棟的人只有多數側的洗衣機跟兩台烘衣機可以使用，真的太擠了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A4</a:t>
                      </a:r>
                      <a:r>
                        <a:rPr lang="zh-TW" altLang="en-US" dirty="0"/>
                        <a:t>：</a:t>
                      </a:r>
                      <a:endParaRPr lang="en-US" altLang="zh-TW" dirty="0"/>
                    </a:p>
                    <a:p>
                      <a:r>
                        <a:rPr lang="zh-TW" altLang="en-US" dirty="0">
                          <a:latin typeface="華康正顏楷體W9" panose="03000909000000000000" pitchFamily="65" charset="-120"/>
                          <a:ea typeface="華康正顏楷體W9" panose="03000909000000000000" pitchFamily="65" charset="-120"/>
                        </a:rPr>
                        <a:t>一、目前少數側兩旁一樓前後洗衣間各放一台直立式及滾筒洗衣機可供使用。</a:t>
                      </a:r>
                    </a:p>
                    <a:p>
                      <a:r>
                        <a:rPr lang="zh-TW" altLang="en-US" dirty="0">
                          <a:latin typeface="華康正顏楷體W9" panose="03000909000000000000" pitchFamily="65" charset="-120"/>
                          <a:ea typeface="華康正顏楷體W9" panose="03000909000000000000" pitchFamily="65" charset="-120"/>
                        </a:rPr>
                        <a:t>二、烘衣機依受限場地及電力無法負荷，目前僅能維持現狀，請同學體諒，並請互相調配烘衣時間。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8115113"/>
                  </a:ext>
                </a:extLst>
              </a:tr>
              <a:tr h="1871604">
                <a:tc>
                  <a:txBody>
                    <a:bodyPr/>
                    <a:lstStyle/>
                    <a:p>
                      <a:r>
                        <a:rPr lang="en-US" altLang="zh-TW" dirty="0"/>
                        <a:t>Q5</a:t>
                      </a:r>
                      <a:r>
                        <a:rPr lang="zh-TW" altLang="en-US" dirty="0"/>
                        <a:t>：</a:t>
                      </a:r>
                      <a:endParaRPr lang="en-US" altLang="zh-TW" dirty="0"/>
                    </a:p>
                    <a:p>
                      <a:r>
                        <a:rPr lang="zh-TW" altLang="en-US" dirty="0">
                          <a:latin typeface="華康正顏楷體W9" panose="03000909000000000000" pitchFamily="65" charset="-120"/>
                          <a:ea typeface="華康正顏楷體W9" panose="03000909000000000000" pitchFamily="65" charset="-120"/>
                        </a:rPr>
                        <a:t>曬衣間窗戶麻煩請清潔人員清理一下，以及曬衣間的鐵架都已經生鏽，希望可以更換新的，謝謝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A5</a:t>
                      </a:r>
                      <a:r>
                        <a:rPr lang="zh-TW" altLang="en-US" dirty="0"/>
                        <a:t>：</a:t>
                      </a:r>
                      <a:endParaRPr lang="en-US" altLang="zh-TW" dirty="0"/>
                    </a:p>
                    <a:p>
                      <a:r>
                        <a:rPr lang="zh-TW" altLang="en-US" dirty="0">
                          <a:latin typeface="華康正顏楷體W9" panose="03000909000000000000" pitchFamily="65" charset="-120"/>
                          <a:ea typeface="華康正顏楷體W9" panose="03000909000000000000" pitchFamily="65" charset="-120"/>
                        </a:rPr>
                        <a:t>一、有關清潔部分，會請打掃阿姨再加強巡檢打掃。</a:t>
                      </a:r>
                    </a:p>
                    <a:p>
                      <a:r>
                        <a:rPr lang="zh-TW" altLang="en-US" dirty="0">
                          <a:latin typeface="華康正顏楷體W9" panose="03000909000000000000" pitchFamily="65" charset="-120"/>
                          <a:ea typeface="華康正顏楷體W9" panose="03000909000000000000" pitchFamily="65" charset="-120"/>
                        </a:rPr>
                        <a:t>二、曬衣間鐵架生鏽會編列明年經費及更換項目。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7514544"/>
                  </a:ext>
                </a:extLst>
              </a:tr>
            </a:tbl>
          </a:graphicData>
        </a:graphic>
      </p:graphicFrame>
    </p:spTree>
    <p:extLst>
      <p:ext uri="{BB962C8B-B14F-4D97-AF65-F5344CB8AC3E}">
        <p14:creationId xmlns:p14="http://schemas.microsoft.com/office/powerpoint/2010/main" val="1291135903"/>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886162737"/>
              </p:ext>
            </p:extLst>
          </p:nvPr>
        </p:nvGraphicFramePr>
        <p:xfrm>
          <a:off x="1123950" y="285750"/>
          <a:ext cx="10258424" cy="6440805"/>
        </p:xfrm>
        <a:graphic>
          <a:graphicData uri="http://schemas.openxmlformats.org/drawingml/2006/table">
            <a:tbl>
              <a:tblPr firstRow="1" bandRow="1">
                <a:tableStyleId>{46F890A9-2807-4EBB-B81D-B2AA78EC7F39}</a:tableStyleId>
              </a:tblPr>
              <a:tblGrid>
                <a:gridCol w="5210173">
                  <a:extLst>
                    <a:ext uri="{9D8B030D-6E8A-4147-A177-3AD203B41FA5}">
                      <a16:colId xmlns:a16="http://schemas.microsoft.com/office/drawing/2014/main" val="556627824"/>
                    </a:ext>
                  </a:extLst>
                </a:gridCol>
                <a:gridCol w="5048251">
                  <a:extLst>
                    <a:ext uri="{9D8B030D-6E8A-4147-A177-3AD203B41FA5}">
                      <a16:colId xmlns:a16="http://schemas.microsoft.com/office/drawing/2014/main" val="976381055"/>
                    </a:ext>
                  </a:extLst>
                </a:gridCol>
              </a:tblGrid>
              <a:tr h="771525">
                <a:tc>
                  <a:txBody>
                    <a:bodyPr/>
                    <a:lstStyle/>
                    <a:p>
                      <a:pPr algn="ctr"/>
                      <a:r>
                        <a:rPr lang="zh-TW" altLang="en-US" sz="4000" dirty="0">
                          <a:latin typeface="華康特粗楷體" panose="03000909000000000000" pitchFamily="65" charset="-120"/>
                          <a:ea typeface="華康特粗楷體" panose="03000909000000000000" pitchFamily="65" charset="-120"/>
                        </a:rPr>
                        <a:t>住宿生提問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4000" dirty="0">
                          <a:latin typeface="華康特粗楷體" panose="03000909000000000000" pitchFamily="65" charset="-120"/>
                          <a:ea typeface="華康特粗楷體" panose="03000909000000000000" pitchFamily="65" charset="-120"/>
                        </a:rPr>
                        <a:t>回覆情形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84299"/>
                  </a:ext>
                </a:extLst>
              </a:tr>
              <a:tr h="1519063">
                <a:tc>
                  <a:txBody>
                    <a:bodyPr/>
                    <a:lstStyle/>
                    <a:p>
                      <a:r>
                        <a:rPr lang="en-US" altLang="zh-TW" dirty="0"/>
                        <a:t>Q7</a:t>
                      </a:r>
                      <a:r>
                        <a:rPr lang="zh-TW" altLang="en-US" dirty="0"/>
                        <a:t>：</a:t>
                      </a:r>
                      <a:endParaRPr lang="en-US" altLang="zh-TW" dirty="0"/>
                    </a:p>
                    <a:p>
                      <a:r>
                        <a:rPr lang="zh-TW" altLang="en-US" dirty="0">
                          <a:latin typeface="華康正顏楷體W9" panose="03000909000000000000" pitchFamily="65" charset="-120"/>
                          <a:ea typeface="華康正顏楷體W9" panose="03000909000000000000" pitchFamily="65" charset="-120"/>
                        </a:rPr>
                        <a:t>寢室冷氣還是舊款但隔壁卻是新款，目前感受容有冷熱不均，且冷氣費也比往年高上很多，希望可以改善</a:t>
                      </a:r>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A7</a:t>
                      </a:r>
                      <a:r>
                        <a:rPr lang="zh-TW" altLang="en-US" dirty="0"/>
                        <a:t>：</a:t>
                      </a:r>
                      <a:endParaRPr lang="en-US" altLang="zh-TW" dirty="0"/>
                    </a:p>
                    <a:p>
                      <a:r>
                        <a:rPr lang="zh-TW" altLang="en-US" dirty="0">
                          <a:latin typeface="華康正顏楷體W9" panose="03000909000000000000" pitchFamily="65" charset="-120"/>
                          <a:ea typeface="華康正顏楷體W9" panose="03000909000000000000" pitchFamily="65" charset="-120"/>
                        </a:rPr>
                        <a:t>由於經費有限，擬採逐年方式汰換。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5992384"/>
                  </a:ext>
                </a:extLst>
              </a:tr>
              <a:tr h="1906529">
                <a:tc>
                  <a:txBody>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US" altLang="zh-TW" sz="2400" kern="1200" dirty="0">
                          <a:solidFill>
                            <a:schemeClr val="dk1"/>
                          </a:solidFill>
                          <a:effectLst/>
                          <a:latin typeface="+mn-lt"/>
                          <a:ea typeface="+mn-ea"/>
                          <a:cs typeface="+mn-cs"/>
                        </a:rPr>
                        <a:t>Q8</a:t>
                      </a:r>
                      <a:r>
                        <a:rPr lang="zh-TW" altLang="zh-TW" sz="2400" kern="1200" dirty="0">
                          <a:solidFill>
                            <a:schemeClr val="dk1"/>
                          </a:solidFill>
                          <a:effectLst/>
                          <a:latin typeface="+mn-lt"/>
                          <a:ea typeface="+mn-ea"/>
                          <a:cs typeface="+mn-cs"/>
                        </a:rPr>
                        <a:t>：</a:t>
                      </a:r>
                    </a:p>
                    <a:p>
                      <a:r>
                        <a:rPr lang="zh-TW" altLang="en-US" dirty="0">
                          <a:latin typeface="華康正顏楷體W9" panose="03000909000000000000" pitchFamily="65" charset="-120"/>
                          <a:ea typeface="華康正顏楷體W9" panose="03000909000000000000" pitchFamily="65" charset="-120"/>
                        </a:rPr>
                        <a:t>宿舍何時可以線上報修？謝謝管理員協助維修，但是要填寫紙本、無法使用手機或電腦直接報修，很麻煩又落後？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A8:</a:t>
                      </a:r>
                    </a:p>
                    <a:p>
                      <a:r>
                        <a:rPr lang="zh-TW" altLang="en-US" dirty="0">
                          <a:latin typeface="華康正顏楷體W9" panose="03000909000000000000" pitchFamily="65" charset="-120"/>
                          <a:ea typeface="華康正顏楷體W9" panose="03000909000000000000" pitchFamily="65" charset="-120"/>
                        </a:rPr>
                        <a:t>原有「宿舍設備故障報修系統」因僅限校內</a:t>
                      </a:r>
                      <a:r>
                        <a:rPr lang="en-US" altLang="zh-TW" dirty="0">
                          <a:latin typeface="華康正顏楷體W9" panose="03000909000000000000" pitchFamily="65" charset="-120"/>
                          <a:ea typeface="華康正顏楷體W9" panose="03000909000000000000" pitchFamily="65" charset="-120"/>
                        </a:rPr>
                        <a:t>IP</a:t>
                      </a:r>
                      <a:r>
                        <a:rPr lang="zh-TW" altLang="en-US" dirty="0">
                          <a:latin typeface="華康正顏楷體W9" panose="03000909000000000000" pitchFamily="65" charset="-120"/>
                          <a:ea typeface="華康正顏楷體W9" panose="03000909000000000000" pitchFamily="65" charset="-120"/>
                        </a:rPr>
                        <a:t>填報，</a:t>
                      </a:r>
                      <a:r>
                        <a:rPr lang="en-US" altLang="zh-TW" dirty="0">
                          <a:latin typeface="華康正顏楷體W9" panose="03000909000000000000" pitchFamily="65" charset="-120"/>
                          <a:ea typeface="華康正顏楷體W9" panose="03000909000000000000" pitchFamily="65" charset="-120"/>
                        </a:rPr>
                        <a:t>110</a:t>
                      </a:r>
                      <a:r>
                        <a:rPr lang="zh-TW" altLang="en-US" dirty="0">
                          <a:latin typeface="華康正顏楷體W9" panose="03000909000000000000" pitchFamily="65" charset="-120"/>
                          <a:ea typeface="華康正顏楷體W9" panose="03000909000000000000" pitchFamily="65" charset="-120"/>
                        </a:rPr>
                        <a:t>年</a:t>
                      </a:r>
                      <a:r>
                        <a:rPr lang="en-US" altLang="zh-TW" dirty="0">
                          <a:latin typeface="華康正顏楷體W9" panose="03000909000000000000" pitchFamily="65" charset="-120"/>
                          <a:ea typeface="華康正顏楷體W9" panose="03000909000000000000" pitchFamily="65" charset="-120"/>
                        </a:rPr>
                        <a:t>8</a:t>
                      </a:r>
                      <a:r>
                        <a:rPr lang="zh-TW" altLang="en-US" dirty="0">
                          <a:latin typeface="華康正顏楷體W9" panose="03000909000000000000" pitchFamily="65" charset="-120"/>
                          <a:ea typeface="華康正顏楷體W9" panose="03000909000000000000" pitchFamily="65" charset="-120"/>
                        </a:rPr>
                        <a:t>月因起配合宿網委外，經電算中心評估系統過於老舊暫無法擴充，生活輔導組已提送需求送電算中心規劃設計，期許未來報修系統能更簡易便利、更符合住宿生使用習慣，以爭取報修修繕時效。目前過渡時期只能請住宿生以紙本方式報修，造成不便敬請見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378934"/>
                  </a:ext>
                </a:extLst>
              </a:tr>
            </a:tbl>
          </a:graphicData>
        </a:graphic>
      </p:graphicFrame>
    </p:spTree>
    <p:extLst>
      <p:ext uri="{BB962C8B-B14F-4D97-AF65-F5344CB8AC3E}">
        <p14:creationId xmlns:p14="http://schemas.microsoft.com/office/powerpoint/2010/main" val="3314426562"/>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697385283"/>
              </p:ext>
            </p:extLst>
          </p:nvPr>
        </p:nvGraphicFramePr>
        <p:xfrm>
          <a:off x="1133474" y="719312"/>
          <a:ext cx="10258426" cy="4893569"/>
        </p:xfrm>
        <a:graphic>
          <a:graphicData uri="http://schemas.openxmlformats.org/drawingml/2006/table">
            <a:tbl>
              <a:tblPr firstRow="1" bandRow="1">
                <a:tableStyleId>{46F890A9-2807-4EBB-B81D-B2AA78EC7F39}</a:tableStyleId>
              </a:tblPr>
              <a:tblGrid>
                <a:gridCol w="5129213">
                  <a:extLst>
                    <a:ext uri="{9D8B030D-6E8A-4147-A177-3AD203B41FA5}">
                      <a16:colId xmlns:a16="http://schemas.microsoft.com/office/drawing/2014/main" val="3880900449"/>
                    </a:ext>
                  </a:extLst>
                </a:gridCol>
                <a:gridCol w="5129213">
                  <a:extLst>
                    <a:ext uri="{9D8B030D-6E8A-4147-A177-3AD203B41FA5}">
                      <a16:colId xmlns:a16="http://schemas.microsoft.com/office/drawing/2014/main" val="2720188429"/>
                    </a:ext>
                  </a:extLst>
                </a:gridCol>
              </a:tblGrid>
              <a:tr h="852313">
                <a:tc>
                  <a:txBody>
                    <a:bodyPr/>
                    <a:lstStyle/>
                    <a:p>
                      <a:pPr algn="ctr"/>
                      <a:r>
                        <a:rPr lang="zh-TW" altLang="en-US" sz="4000" dirty="0">
                          <a:latin typeface="華康特粗楷體" panose="03000909000000000000" pitchFamily="65" charset="-120"/>
                          <a:ea typeface="華康特粗楷體" panose="03000909000000000000" pitchFamily="65" charset="-120"/>
                        </a:rPr>
                        <a:t>住宿生提問</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4000" dirty="0">
                          <a:latin typeface="華康特粗楷體" panose="03000909000000000000" pitchFamily="65" charset="-120"/>
                          <a:ea typeface="華康特粗楷體" panose="03000909000000000000" pitchFamily="65" charset="-120"/>
                        </a:rPr>
                        <a:t>回覆情形</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355630"/>
                  </a:ext>
                </a:extLst>
              </a:tr>
              <a:tr h="1906529">
                <a:tc>
                  <a:txBody>
                    <a:bodyPr/>
                    <a:lstStyle/>
                    <a:p>
                      <a:r>
                        <a:rPr lang="en-US" altLang="zh-TW" dirty="0"/>
                        <a:t>Q9:</a:t>
                      </a:r>
                    </a:p>
                    <a:p>
                      <a:r>
                        <a:rPr lang="zh-TW" altLang="en-US" dirty="0">
                          <a:latin typeface="華康正顏楷體W9" panose="03000909000000000000" pitchFamily="65" charset="-120"/>
                          <a:ea typeface="華康正顏楷體W9" panose="03000909000000000000" pitchFamily="65" charset="-120"/>
                        </a:rPr>
                        <a:t>宿舍門禁是否可以取消</a:t>
                      </a:r>
                      <a:r>
                        <a:rPr lang="en-US" altLang="zh-TW" dirty="0">
                          <a:latin typeface="華康正顏楷體W9" panose="03000909000000000000" pitchFamily="65" charset="-120"/>
                          <a:ea typeface="華康正顏楷體W9" panose="03000909000000000000" pitchFamily="65" charset="-120"/>
                        </a:rPr>
                        <a:t>?</a:t>
                      </a:r>
                      <a:endParaRPr lang="zh-TW" altLang="en-US" dirty="0">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A9:</a:t>
                      </a:r>
                    </a:p>
                    <a:p>
                      <a:r>
                        <a:rPr lang="zh-TW" altLang="en-US" dirty="0">
                          <a:latin typeface="華康正顏楷體W9" panose="03000909000000000000" pitchFamily="65" charset="-120"/>
                          <a:ea typeface="華康正顏楷體W9" panose="03000909000000000000" pitchFamily="65" charset="-120"/>
                        </a:rPr>
                        <a:t>電子門禁系統設置是為管制進出人員，維護宿舍區秩序，也望住宿同學進出請自行持學生證感應一進一出宿舍，勿讓他人跟隨進入，以維整體安全</a:t>
                      </a:r>
                      <a:r>
                        <a:rPr lang="zh-TW"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7968286"/>
                  </a:ext>
                </a:extLst>
              </a:tr>
              <a:tr h="1906529">
                <a:tc>
                  <a:txBody>
                    <a:bodyPr/>
                    <a:lstStyle/>
                    <a:p>
                      <a:r>
                        <a:rPr lang="en-US" altLang="zh-TW" dirty="0"/>
                        <a:t>Q10:</a:t>
                      </a:r>
                    </a:p>
                    <a:p>
                      <a:r>
                        <a:rPr lang="zh-TW" altLang="en-US" dirty="0">
                          <a:latin typeface="華康正顏楷體W9" panose="03000909000000000000" pitchFamily="65" charset="-120"/>
                          <a:ea typeface="華康正顏楷體W9" panose="03000909000000000000" pitchFamily="65" charset="-120"/>
                        </a:rPr>
                        <a:t>晚上</a:t>
                      </a:r>
                      <a:r>
                        <a:rPr lang="en-US" altLang="zh-TW" dirty="0">
                          <a:latin typeface="華康正顏楷體W9" panose="03000909000000000000" pitchFamily="65" charset="-120"/>
                          <a:ea typeface="華康正顏楷體W9" panose="03000909000000000000" pitchFamily="65" charset="-120"/>
                        </a:rPr>
                        <a:t>12</a:t>
                      </a:r>
                      <a:r>
                        <a:rPr lang="zh-TW" altLang="en-US" dirty="0">
                          <a:latin typeface="華康正顏楷體W9" panose="03000909000000000000" pitchFamily="65" charset="-120"/>
                          <a:ea typeface="華康正顏楷體W9" panose="03000909000000000000" pitchFamily="65" charset="-120"/>
                        </a:rPr>
                        <a:t>點不要熄燈，讓住宿生自己關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A10:</a:t>
                      </a:r>
                    </a:p>
                    <a:p>
                      <a:r>
                        <a:rPr lang="zh-TW" altLang="en-US" dirty="0">
                          <a:latin typeface="華康正顏楷體W9" panose="03000909000000000000" pitchFamily="65" charset="-120"/>
                          <a:ea typeface="華康正顏楷體W9" panose="03000909000000000000" pitchFamily="65" charset="-120"/>
                        </a:rPr>
                        <a:t>這部分因要配合其他住宿生生活作息權益，目前還是擬維持現況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3099150"/>
                  </a:ext>
                </a:extLst>
              </a:tr>
            </a:tbl>
          </a:graphicData>
        </a:graphic>
      </p:graphicFrame>
    </p:spTree>
    <p:extLst>
      <p:ext uri="{BB962C8B-B14F-4D97-AF65-F5344CB8AC3E}">
        <p14:creationId xmlns:p14="http://schemas.microsoft.com/office/powerpoint/2010/main" val="3474043032"/>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336222320"/>
              </p:ext>
            </p:extLst>
          </p:nvPr>
        </p:nvGraphicFramePr>
        <p:xfrm>
          <a:off x="1055077" y="142874"/>
          <a:ext cx="10327297" cy="6220778"/>
        </p:xfrm>
        <a:graphic>
          <a:graphicData uri="http://schemas.openxmlformats.org/drawingml/2006/table">
            <a:tbl>
              <a:tblPr firstRow="1" bandRow="1">
                <a:tableStyleId>{46F890A9-2807-4EBB-B81D-B2AA78EC7F39}</a:tableStyleId>
              </a:tblPr>
              <a:tblGrid>
                <a:gridCol w="5307621">
                  <a:extLst>
                    <a:ext uri="{9D8B030D-6E8A-4147-A177-3AD203B41FA5}">
                      <a16:colId xmlns:a16="http://schemas.microsoft.com/office/drawing/2014/main" val="2374336496"/>
                    </a:ext>
                  </a:extLst>
                </a:gridCol>
                <a:gridCol w="5019676">
                  <a:extLst>
                    <a:ext uri="{9D8B030D-6E8A-4147-A177-3AD203B41FA5}">
                      <a16:colId xmlns:a16="http://schemas.microsoft.com/office/drawing/2014/main" val="2612513899"/>
                    </a:ext>
                  </a:extLst>
                </a:gridCol>
              </a:tblGrid>
              <a:tr h="904876">
                <a:tc>
                  <a:txBody>
                    <a:bodyPr/>
                    <a:lstStyle/>
                    <a:p>
                      <a:pPr algn="ctr"/>
                      <a:r>
                        <a:rPr lang="zh-TW" altLang="en-US" sz="4000" dirty="0">
                          <a:latin typeface="華康特粗楷體" panose="03000909000000000000" pitchFamily="65" charset="-120"/>
                          <a:ea typeface="華康特粗楷體" panose="03000909000000000000" pitchFamily="65" charset="-120"/>
                        </a:rPr>
                        <a:t>住宿生提問</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4000" dirty="0">
                          <a:latin typeface="華康特粗楷體" panose="03000909000000000000" pitchFamily="65" charset="-120"/>
                          <a:ea typeface="華康特粗楷體" panose="03000909000000000000" pitchFamily="65" charset="-120"/>
                        </a:rPr>
                        <a:t>回覆情形</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8206665"/>
                  </a:ext>
                </a:extLst>
              </a:tr>
              <a:tr h="1616869">
                <a:tc>
                  <a:txBody>
                    <a:bodyPr/>
                    <a:lstStyle/>
                    <a:p>
                      <a:r>
                        <a:rPr lang="en-US" altLang="zh-TW" dirty="0"/>
                        <a:t>Q11:</a:t>
                      </a:r>
                    </a:p>
                    <a:p>
                      <a:r>
                        <a:rPr lang="zh-TW" altLang="en-US" dirty="0">
                          <a:latin typeface="華康正顏楷體W9" panose="03000909000000000000" pitchFamily="65" charset="-120"/>
                          <a:ea typeface="華康正顏楷體W9" panose="03000909000000000000" pitchFamily="65" charset="-120"/>
                        </a:rPr>
                        <a:t>宿舍一樓的微波爐有異味，希望大家可以盡量使用完畢就恢復原狀擦乾淨感謝！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A11:</a:t>
                      </a:r>
                    </a:p>
                    <a:p>
                      <a:r>
                        <a:rPr lang="zh-TW" altLang="en-US" dirty="0">
                          <a:latin typeface="華康正顏楷體W9" panose="03000909000000000000" pitchFamily="65" charset="-120"/>
                          <a:ea typeface="華康正顏楷體W9" panose="03000909000000000000" pitchFamily="65" charset="-120"/>
                        </a:rPr>
                        <a:t>會再加強督促學生自我清潔及善後。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4171974"/>
                  </a:ext>
                </a:extLst>
              </a:tr>
              <a:tr h="1616869">
                <a:tc>
                  <a:txBody>
                    <a:bodyPr/>
                    <a:lstStyle/>
                    <a:p>
                      <a:r>
                        <a:rPr lang="en-US" altLang="zh-TW" dirty="0"/>
                        <a:t>Q12:</a:t>
                      </a:r>
                    </a:p>
                    <a:p>
                      <a:r>
                        <a:rPr lang="zh-TW" altLang="en-US" dirty="0">
                          <a:latin typeface="華康正顏楷體W9" panose="03000909000000000000" pitchFamily="65" charset="-120"/>
                          <a:ea typeface="華康正顏楷體W9" panose="03000909000000000000" pitchFamily="65" charset="-120"/>
                        </a:rPr>
                        <a:t>男二舍西側樓梯有凸起的台階，那根水泥條希望可以拆除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A12:</a:t>
                      </a:r>
                    </a:p>
                    <a:p>
                      <a:r>
                        <a:rPr lang="zh-TW" altLang="en-US" dirty="0">
                          <a:latin typeface="華康正顏楷體W9" panose="03000909000000000000" pitchFamily="65" charset="-120"/>
                          <a:ea typeface="華康正顏楷體W9" panose="03000909000000000000" pitchFamily="65" charset="-120"/>
                        </a:rPr>
                        <a:t>該水泥條為門檔，如移除，遇下雨或打掃時，水會流到樓梯，將造成樓梯濕滑，增加滑倒危險，故不能移除。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5166417"/>
                  </a:ext>
                </a:extLst>
              </a:tr>
              <a:tr h="1616869">
                <a:tc>
                  <a:txBody>
                    <a:bodyPr/>
                    <a:lstStyle/>
                    <a:p>
                      <a:r>
                        <a:rPr lang="en-US" altLang="zh-TW" dirty="0"/>
                        <a:t>Q13:</a:t>
                      </a:r>
                    </a:p>
                    <a:p>
                      <a:r>
                        <a:rPr lang="zh-TW" altLang="en-US" dirty="0">
                          <a:latin typeface="華康正顏楷體W9" panose="03000909000000000000" pitchFamily="65" charset="-120"/>
                          <a:ea typeface="華康正顏楷體W9" panose="03000909000000000000" pitchFamily="65" charset="-120"/>
                        </a:rPr>
                        <a:t>男二洗手台的肥皂常常用完，請多放幾顆。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A13:</a:t>
                      </a:r>
                    </a:p>
                    <a:p>
                      <a:r>
                        <a:rPr lang="zh-TW" altLang="en-US" dirty="0">
                          <a:latin typeface="華康正顏楷體W9" panose="03000909000000000000" pitchFamily="65" charset="-120"/>
                          <a:ea typeface="華康正顏楷體W9" panose="03000909000000000000" pitchFamily="65" charset="-120"/>
                        </a:rPr>
                        <a:t>後續會跟清潔阿姨多巡視洗手台，並立即補充肥皂。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264022"/>
                  </a:ext>
                </a:extLst>
              </a:tr>
            </a:tbl>
          </a:graphicData>
        </a:graphic>
      </p:graphicFrame>
    </p:spTree>
    <p:extLst>
      <p:ext uri="{BB962C8B-B14F-4D97-AF65-F5344CB8AC3E}">
        <p14:creationId xmlns:p14="http://schemas.microsoft.com/office/powerpoint/2010/main" val="2904648370"/>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203079469"/>
              </p:ext>
            </p:extLst>
          </p:nvPr>
        </p:nvGraphicFramePr>
        <p:xfrm>
          <a:off x="942975" y="295276"/>
          <a:ext cx="10382249" cy="5910261"/>
        </p:xfrm>
        <a:graphic>
          <a:graphicData uri="http://schemas.openxmlformats.org/drawingml/2006/table">
            <a:tbl>
              <a:tblPr firstRow="1" bandRow="1">
                <a:tableStyleId>{46F890A9-2807-4EBB-B81D-B2AA78EC7F39}</a:tableStyleId>
              </a:tblPr>
              <a:tblGrid>
                <a:gridCol w="5391148">
                  <a:extLst>
                    <a:ext uri="{9D8B030D-6E8A-4147-A177-3AD203B41FA5}">
                      <a16:colId xmlns:a16="http://schemas.microsoft.com/office/drawing/2014/main" val="3883624084"/>
                    </a:ext>
                  </a:extLst>
                </a:gridCol>
                <a:gridCol w="4991101">
                  <a:extLst>
                    <a:ext uri="{9D8B030D-6E8A-4147-A177-3AD203B41FA5}">
                      <a16:colId xmlns:a16="http://schemas.microsoft.com/office/drawing/2014/main" val="3754924913"/>
                    </a:ext>
                  </a:extLst>
                </a:gridCol>
              </a:tblGrid>
              <a:tr h="838199">
                <a:tc>
                  <a:txBody>
                    <a:bodyPr/>
                    <a:lstStyle/>
                    <a:p>
                      <a:pPr algn="ctr"/>
                      <a:r>
                        <a:rPr lang="zh-TW" altLang="en-US" sz="4000" dirty="0">
                          <a:latin typeface="華康特粗楷體" panose="03000909000000000000" pitchFamily="65" charset="-120"/>
                          <a:ea typeface="華康特粗楷體" panose="03000909000000000000" pitchFamily="65" charset="-120"/>
                        </a:rPr>
                        <a:t>住宿生提問</a:t>
                      </a:r>
                    </a:p>
                    <a:p>
                      <a:endParaRPr lang="zh-TW" alt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4000" dirty="0">
                          <a:latin typeface="華康特粗楷體" panose="03000909000000000000" pitchFamily="65" charset="-120"/>
                          <a:ea typeface="華康特粗楷體" panose="03000909000000000000" pitchFamily="65" charset="-120"/>
                        </a:rPr>
                        <a:t>回覆情形</a:t>
                      </a:r>
                    </a:p>
                    <a:p>
                      <a:endParaRPr lang="zh-TW" alt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7098672"/>
                  </a:ext>
                </a:extLst>
              </a:tr>
              <a:tr h="1614487">
                <a:tc>
                  <a:txBody>
                    <a:bodyPr/>
                    <a:lstStyle/>
                    <a:p>
                      <a:r>
                        <a:rPr lang="en-US" altLang="zh-TW" dirty="0"/>
                        <a:t>Q14:</a:t>
                      </a:r>
                    </a:p>
                    <a:p>
                      <a:r>
                        <a:rPr lang="zh-TW" altLang="en-US" dirty="0">
                          <a:latin typeface="華康正顏楷體W9" panose="03000909000000000000" pitchFamily="65" charset="-120"/>
                          <a:ea typeface="華康正顏楷體W9" panose="03000909000000000000" pitchFamily="65" charset="-120"/>
                        </a:rPr>
                        <a:t>馬桶不要隨便就斷水，這樣馬桶都是大便，味道很重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A14:</a:t>
                      </a:r>
                    </a:p>
                    <a:p>
                      <a:r>
                        <a:rPr lang="zh-TW" altLang="en-US" dirty="0">
                          <a:latin typeface="華康正顏楷體W9" panose="03000909000000000000" pitchFamily="65" charset="-120"/>
                          <a:ea typeface="華康正顏楷體W9" panose="03000909000000000000" pitchFamily="65" charset="-120"/>
                        </a:rPr>
                        <a:t>因管路老舊，廠商施工時會臨時關閉總開關，會在請廠商施工時多加注意。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6113397"/>
                  </a:ext>
                </a:extLst>
              </a:tr>
              <a:tr h="1614487">
                <a:tc>
                  <a:txBody>
                    <a:bodyPr/>
                    <a:lstStyle/>
                    <a:p>
                      <a:r>
                        <a:rPr lang="en-US" altLang="zh-TW" dirty="0"/>
                        <a:t>Q15:</a:t>
                      </a:r>
                    </a:p>
                    <a:p>
                      <a:r>
                        <a:rPr lang="zh-TW" altLang="en-US" dirty="0">
                          <a:latin typeface="華康正顏楷體W9" panose="03000909000000000000" pitchFamily="65" charset="-120"/>
                          <a:ea typeface="華康正顏楷體W9" panose="03000909000000000000" pitchFamily="65" charset="-120"/>
                        </a:rPr>
                        <a:t>廁所希望打掃乾淨一點，然後尿騷味不要那麼重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A15:</a:t>
                      </a:r>
                    </a:p>
                    <a:p>
                      <a:r>
                        <a:rPr lang="zh-TW" altLang="en-US" dirty="0">
                          <a:latin typeface="華康正顏楷體W9" panose="03000909000000000000" pitchFamily="65" charset="-120"/>
                          <a:ea typeface="華康正顏楷體W9" panose="03000909000000000000" pitchFamily="65" charset="-120"/>
                        </a:rPr>
                        <a:t>會請打掃阿姨再加強巡檢打掃。</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8392987"/>
                  </a:ext>
                </a:extLst>
              </a:tr>
              <a:tr h="1614487">
                <a:tc>
                  <a:txBody>
                    <a:bodyPr/>
                    <a:lstStyle/>
                    <a:p>
                      <a:r>
                        <a:rPr lang="en-US" altLang="zh-TW" dirty="0"/>
                        <a:t>Q16:</a:t>
                      </a:r>
                    </a:p>
                    <a:p>
                      <a:r>
                        <a:rPr lang="zh-TW" altLang="en-US" dirty="0">
                          <a:latin typeface="華康正顏楷體W9" panose="03000909000000000000" pitchFamily="65" charset="-120"/>
                          <a:ea typeface="華康正顏楷體W9" panose="03000909000000000000" pitchFamily="65" charset="-120"/>
                        </a:rPr>
                        <a:t>三舍</a:t>
                      </a:r>
                      <a:r>
                        <a:rPr lang="en-US" altLang="zh-TW" dirty="0">
                          <a:latin typeface="華康正顏楷體W9" panose="03000909000000000000" pitchFamily="65" charset="-120"/>
                          <a:ea typeface="華康正顏楷體W9" panose="03000909000000000000" pitchFamily="65" charset="-120"/>
                        </a:rPr>
                        <a:t>1F</a:t>
                      </a:r>
                      <a:r>
                        <a:rPr lang="zh-TW" altLang="en-US" dirty="0">
                          <a:latin typeface="華康正顏楷體W9" panose="03000909000000000000" pitchFamily="65" charset="-120"/>
                          <a:ea typeface="華康正顏楷體W9" panose="03000909000000000000" pitchFamily="65" charset="-120"/>
                        </a:rPr>
                        <a:t>浴廁工程處有一個大洞，有許多人半夜從那邊出去，有安全上的隱患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A16:</a:t>
                      </a:r>
                    </a:p>
                    <a:p>
                      <a:r>
                        <a:rPr lang="zh-TW" altLang="en-US" dirty="0">
                          <a:latin typeface="華康正顏楷體W9" panose="03000909000000000000" pitchFamily="65" charset="-120"/>
                          <a:ea typeface="華康正顏楷體W9" panose="03000909000000000000" pitchFamily="65" charset="-120"/>
                        </a:rPr>
                        <a:t>因目前該位置為工程車的進出入口，待施工結束後會再復原。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3914223"/>
                  </a:ext>
                </a:extLst>
              </a:tr>
            </a:tbl>
          </a:graphicData>
        </a:graphic>
      </p:graphicFrame>
    </p:spTree>
    <p:extLst>
      <p:ext uri="{BB962C8B-B14F-4D97-AF65-F5344CB8AC3E}">
        <p14:creationId xmlns:p14="http://schemas.microsoft.com/office/powerpoint/2010/main" val="381176372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邊形 1"/>
          <p:cNvSpPr/>
          <p:nvPr/>
        </p:nvSpPr>
        <p:spPr>
          <a:xfrm>
            <a:off x="678094" y="2003461"/>
            <a:ext cx="10921429" cy="1849348"/>
          </a:xfrm>
          <a:prstGeom prst="homePlate">
            <a:avLst/>
          </a:prstGeom>
          <a:gradFill>
            <a:gsLst>
              <a:gs pos="56900">
                <a:schemeClr val="accent6">
                  <a:lumMod val="60000"/>
                  <a:lumOff val="40000"/>
                </a:schemeClr>
              </a:gs>
              <a:gs pos="0">
                <a:schemeClr val="accent6">
                  <a:lumMod val="75000"/>
                </a:schemeClr>
              </a:gs>
              <a:gs pos="0">
                <a:schemeClr val="accent6">
                  <a:lumMod val="60000"/>
                  <a:lumOff val="40000"/>
                </a:schemeClr>
              </a:gs>
              <a:gs pos="22000">
                <a:schemeClr val="accent6">
                  <a:lumMod val="60000"/>
                  <a:lumOff val="40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4800" dirty="0">
                <a:solidFill>
                  <a:schemeClr val="tx1"/>
                </a:solidFill>
                <a:latin typeface="華康正顏楷體W9" panose="03000909000000000000" pitchFamily="65" charset="-120"/>
                <a:ea typeface="華康正顏楷體W9" panose="03000909000000000000" pitchFamily="65" charset="-120"/>
              </a:rPr>
              <a:t>在您看屋前，請務必注意以下事項</a:t>
            </a:r>
          </a:p>
        </p:txBody>
      </p:sp>
      <p:pic>
        <p:nvPicPr>
          <p:cNvPr id="5" name="圖片 4"/>
          <p:cNvPicPr>
            <a:picLocks noChangeAspect="1"/>
          </p:cNvPicPr>
          <p:nvPr/>
        </p:nvPicPr>
        <p:blipFill>
          <a:blip r:embed="rId2">
            <a:extLst>
              <a:ext uri="{BEBA8EAE-BF5A-486C-A8C5-ECC9F3942E4B}">
                <a14:imgProps xmlns:a14="http://schemas.microsoft.com/office/drawing/2010/main">
                  <a14:imgLayer r:embed="rId3">
                    <a14:imgEffect>
                      <a14:backgroundRemoval t="5385" b="99231" l="10000" r="99231">
                        <a14:foregroundMark x1="34231" y1="10385" x2="17692" y2="25385"/>
                        <a14:foregroundMark x1="21538" y1="25000" x2="18462" y2="40385"/>
                        <a14:foregroundMark x1="19615" y1="34615" x2="21154" y2="53462"/>
                        <a14:foregroundMark x1="20385" y1="44615" x2="32692" y2="63462"/>
                        <a14:foregroundMark x1="27308" y1="55385" x2="45385" y2="64615"/>
                        <a14:foregroundMark x1="43462" y1="64231" x2="33462" y2="75385"/>
                        <a14:foregroundMark x1="39231" y1="70769" x2="37308" y2="83077"/>
                        <a14:foregroundMark x1="38462" y1="78846" x2="40385" y2="87692"/>
                        <a14:foregroundMark x1="40385" y1="85385" x2="43846" y2="88846"/>
                        <a14:foregroundMark x1="42692" y1="88462" x2="46538" y2="88846"/>
                        <a14:foregroundMark x1="45769" y1="89615" x2="46923" y2="96538"/>
                        <a14:foregroundMark x1="45769" y1="93462" x2="48077" y2="99615"/>
                        <a14:foregroundMark x1="46923" y1="96923" x2="52692" y2="96923"/>
                        <a14:foregroundMark x1="51923" y1="97308" x2="52308" y2="91154"/>
                        <a14:foregroundMark x1="53462" y1="95000" x2="53077" y2="90385"/>
                        <a14:foregroundMark x1="53846" y1="92692" x2="66154" y2="91923"/>
                        <a14:foregroundMark x1="61154" y1="92692" x2="67308" y2="95385"/>
                        <a14:foregroundMark x1="64615" y1="95385" x2="90385" y2="96923"/>
                        <a14:foregroundMark x1="77692" y1="96923" x2="98846" y2="98846"/>
                        <a14:foregroundMark x1="33846" y1="10769" x2="50000" y2="5769"/>
                        <a14:foregroundMark x1="46923" y1="7308" x2="63462" y2="9231"/>
                        <a14:foregroundMark x1="54615" y1="8077" x2="73846" y2="19231"/>
                        <a14:foregroundMark x1="63462" y1="14231" x2="69231" y2="25000"/>
                        <a14:foregroundMark x1="66538" y1="21923" x2="69231" y2="38462"/>
                        <a14:foregroundMark x1="68846" y1="32308" x2="69231" y2="43462"/>
                        <a14:foregroundMark x1="69231" y1="31538" x2="74231" y2="35769"/>
                        <a14:foregroundMark x1="67692" y1="30769" x2="20385" y2="33462"/>
                        <a14:foregroundMark x1="45385" y1="32692" x2="40769" y2="8462"/>
                        <a14:foregroundMark x1="42692" y1="20769" x2="24615" y2="26923"/>
                        <a14:foregroundMark x1="43846" y1="21923" x2="60769" y2="20769"/>
                        <a14:foregroundMark x1="51923" y1="22692" x2="56154" y2="29231"/>
                        <a14:foregroundMark x1="51923" y1="23462" x2="45385" y2="27308"/>
                        <a14:foregroundMark x1="51923" y1="21154" x2="50000" y2="11923"/>
                        <a14:foregroundMark x1="43462" y1="33462" x2="44231" y2="41538"/>
                        <a14:foregroundMark x1="43462" y1="37308" x2="33846" y2="42692"/>
                        <a14:foregroundMark x1="39231" y1="41538" x2="23462" y2="35769"/>
                        <a14:foregroundMark x1="31154" y1="38846" x2="26154" y2="53077"/>
                        <a14:foregroundMark x1="29231" y1="46154" x2="36923" y2="59615"/>
                        <a14:foregroundMark x1="33077" y1="53077" x2="44615" y2="36923"/>
                        <a14:foregroundMark x1="38462" y1="45385" x2="68077" y2="39231"/>
                        <a14:foregroundMark x1="54615" y1="43462" x2="53462" y2="51154"/>
                        <a14:foregroundMark x1="53462" y1="49615" x2="48077" y2="59615"/>
                        <a14:foregroundMark x1="50000" y1="56154" x2="29615" y2="53077"/>
                        <a14:foregroundMark x1="51538" y1="55769" x2="69615" y2="38846"/>
                        <a14:foregroundMark x1="60000" y1="48077" x2="62692" y2="54231"/>
                        <a14:foregroundMark x1="61154" y1="53846" x2="53462" y2="58846"/>
                        <a14:foregroundMark x1="54231" y1="59231" x2="51923" y2="67692"/>
                        <a14:foregroundMark x1="53462" y1="66923" x2="61538" y2="70385"/>
                        <a14:foregroundMark x1="59231" y1="70000" x2="66538" y2="76923"/>
                        <a14:foregroundMark x1="66538" y1="75000" x2="79615" y2="71923"/>
                        <a14:foregroundMark x1="74615" y1="73077" x2="99231" y2="73077"/>
                        <a14:foregroundMark x1="53462" y1="47692" x2="45769" y2="48846"/>
                      </a14:backgroundRemoval>
                    </a14:imgEffect>
                  </a14:imgLayer>
                </a14:imgProps>
              </a:ext>
              <a:ext uri="{28A0092B-C50C-407E-A947-70E740481C1C}">
                <a14:useLocalDpi xmlns:a14="http://schemas.microsoft.com/office/drawing/2010/main" val="0"/>
              </a:ext>
            </a:extLst>
          </a:blip>
          <a:stretch>
            <a:fillRect/>
          </a:stretch>
        </p:blipFill>
        <p:spPr>
          <a:xfrm>
            <a:off x="9118699" y="3783110"/>
            <a:ext cx="3074889" cy="3074889"/>
          </a:xfrm>
          <a:prstGeom prst="rect">
            <a:avLst/>
          </a:prstGeom>
        </p:spPr>
      </p:pic>
    </p:spTree>
    <p:extLst>
      <p:ext uri="{BB962C8B-B14F-4D97-AF65-F5344CB8AC3E}">
        <p14:creationId xmlns:p14="http://schemas.microsoft.com/office/powerpoint/2010/main" val="4039307466"/>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101237518"/>
              </p:ext>
            </p:extLst>
          </p:nvPr>
        </p:nvGraphicFramePr>
        <p:xfrm>
          <a:off x="971550" y="304798"/>
          <a:ext cx="10372724" cy="5803107"/>
        </p:xfrm>
        <a:graphic>
          <a:graphicData uri="http://schemas.openxmlformats.org/drawingml/2006/table">
            <a:tbl>
              <a:tblPr firstRow="1" bandRow="1">
                <a:tableStyleId>{46F890A9-2807-4EBB-B81D-B2AA78EC7F39}</a:tableStyleId>
              </a:tblPr>
              <a:tblGrid>
                <a:gridCol w="5400673">
                  <a:extLst>
                    <a:ext uri="{9D8B030D-6E8A-4147-A177-3AD203B41FA5}">
                      <a16:colId xmlns:a16="http://schemas.microsoft.com/office/drawing/2014/main" val="2384040703"/>
                    </a:ext>
                  </a:extLst>
                </a:gridCol>
                <a:gridCol w="4972051">
                  <a:extLst>
                    <a:ext uri="{9D8B030D-6E8A-4147-A177-3AD203B41FA5}">
                      <a16:colId xmlns:a16="http://schemas.microsoft.com/office/drawing/2014/main" val="1038111709"/>
                    </a:ext>
                  </a:extLst>
                </a:gridCol>
              </a:tblGrid>
              <a:tr h="1028702">
                <a:tc>
                  <a:txBody>
                    <a:bodyPr/>
                    <a:lstStyle/>
                    <a:p>
                      <a:pPr algn="ctr"/>
                      <a:r>
                        <a:rPr lang="zh-TW" altLang="en-US" sz="4000" dirty="0">
                          <a:latin typeface="華康特粗楷體" panose="03000909000000000000" pitchFamily="65" charset="-120"/>
                          <a:ea typeface="華康特粗楷體" panose="03000909000000000000" pitchFamily="65" charset="-120"/>
                        </a:rPr>
                        <a:t>住宿生提問</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4000" dirty="0">
                          <a:latin typeface="華康特粗楷體" panose="03000909000000000000" pitchFamily="65" charset="-120"/>
                          <a:ea typeface="華康特粗楷體" panose="03000909000000000000" pitchFamily="65" charset="-120"/>
                        </a:rPr>
                        <a:t>回覆情形</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7946224"/>
                  </a:ext>
                </a:extLst>
              </a:tr>
              <a:tr h="1578769">
                <a:tc>
                  <a:txBody>
                    <a:bodyPr/>
                    <a:lstStyle/>
                    <a:p>
                      <a:r>
                        <a:rPr lang="en-US" altLang="zh-TW" dirty="0"/>
                        <a:t>Q17:</a:t>
                      </a:r>
                    </a:p>
                    <a:p>
                      <a:r>
                        <a:rPr lang="zh-TW" altLang="zh-TW" sz="2400" kern="1200" dirty="0">
                          <a:solidFill>
                            <a:schemeClr val="dk1"/>
                          </a:solidFill>
                          <a:effectLst/>
                          <a:latin typeface="華康正顏楷體W9" panose="03000909000000000000" pitchFamily="65" charset="-120"/>
                          <a:ea typeface="華康正顏楷體W9" panose="03000909000000000000" pitchFamily="65" charset="-120"/>
                          <a:cs typeface="+mn-cs"/>
                        </a:rPr>
                        <a:t>能在宿舍每一層都放洗衣機嗎</a:t>
                      </a:r>
                      <a:r>
                        <a:rPr lang="en-US" altLang="zh-TW" sz="2400" kern="1200" dirty="0">
                          <a:solidFill>
                            <a:schemeClr val="dk1"/>
                          </a:solidFill>
                          <a:effectLst/>
                          <a:latin typeface="華康正顏楷體W9" panose="03000909000000000000" pitchFamily="65" charset="-120"/>
                          <a:ea typeface="華康正顏楷體W9" panose="03000909000000000000" pitchFamily="65" charset="-120"/>
                          <a:cs typeface="+mn-cs"/>
                        </a:rPr>
                        <a:t>?</a:t>
                      </a:r>
                      <a:endParaRPr lang="zh-TW" altLang="en-US" dirty="0">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A17:</a:t>
                      </a:r>
                    </a:p>
                    <a:p>
                      <a:r>
                        <a:rPr lang="zh-TW" altLang="en-US" dirty="0">
                          <a:latin typeface="華康正顏楷體W9" panose="03000909000000000000" pitchFamily="65" charset="-120"/>
                          <a:ea typeface="華康正顏楷體W9" panose="03000909000000000000" pitchFamily="65" charset="-120"/>
                        </a:rPr>
                        <a:t>因宿舍電力無法負荷，及為方便保管目前為集中管理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8506480"/>
                  </a:ext>
                </a:extLst>
              </a:tr>
              <a:tr h="1578769">
                <a:tc>
                  <a:txBody>
                    <a:bodyPr/>
                    <a:lstStyle/>
                    <a:p>
                      <a:r>
                        <a:rPr lang="en-US" altLang="zh-TW" dirty="0"/>
                        <a:t>Q18:</a:t>
                      </a:r>
                    </a:p>
                    <a:p>
                      <a:r>
                        <a:rPr lang="zh-TW" altLang="zh-TW" sz="2400" kern="1200" dirty="0">
                          <a:solidFill>
                            <a:schemeClr val="dk1"/>
                          </a:solidFill>
                          <a:effectLst/>
                          <a:latin typeface="華康正顏楷體W9" panose="03000909000000000000" pitchFamily="65" charset="-120"/>
                          <a:ea typeface="華康正顏楷體W9" panose="03000909000000000000" pitchFamily="65" charset="-120"/>
                          <a:cs typeface="+mn-cs"/>
                        </a:rPr>
                        <a:t>何時可以使用洗衣機，不想再跑到二舍去了</a:t>
                      </a:r>
                      <a:endParaRPr lang="zh-TW" altLang="en-US" dirty="0">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A18:</a:t>
                      </a:r>
                    </a:p>
                    <a:p>
                      <a:r>
                        <a:rPr lang="zh-TW" altLang="en-US" dirty="0">
                          <a:latin typeface="華康正顏楷體W9" panose="03000909000000000000" pitchFamily="65" charset="-120"/>
                          <a:ea typeface="華康正顏楷體W9" panose="03000909000000000000" pitchFamily="65" charset="-120"/>
                        </a:rPr>
                        <a:t>已處理完成。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0635328"/>
                  </a:ext>
                </a:extLst>
              </a:tr>
              <a:tr h="1578769">
                <a:tc>
                  <a:txBody>
                    <a:bodyPr/>
                    <a:lstStyle/>
                    <a:p>
                      <a:r>
                        <a:rPr lang="en-US" altLang="zh-TW" dirty="0"/>
                        <a:t>Q19:</a:t>
                      </a:r>
                    </a:p>
                    <a:p>
                      <a:r>
                        <a:rPr lang="zh-TW" altLang="en-US" dirty="0">
                          <a:latin typeface="華康正顏楷體W9" panose="03000909000000000000" pitchFamily="65" charset="-120"/>
                          <a:ea typeface="華康正顏楷體W9" panose="03000909000000000000" pitchFamily="65" charset="-120"/>
                        </a:rPr>
                        <a:t>冰箱的「幹部專用」標示可以直接貼在外面嗎？貼在裡面真的很難注意到，不小心放進去又會被記點。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A19:</a:t>
                      </a:r>
                    </a:p>
                    <a:p>
                      <a:r>
                        <a:rPr lang="zh-TW" altLang="en-US" dirty="0">
                          <a:latin typeface="華康正顏楷體W9" panose="03000909000000000000" pitchFamily="65" charset="-120"/>
                          <a:ea typeface="華康正顏楷體W9" panose="03000909000000000000" pitchFamily="65" charset="-120"/>
                        </a:rPr>
                        <a:t>會再請幹部重新製作且留意。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7678579"/>
                  </a:ext>
                </a:extLst>
              </a:tr>
            </a:tbl>
          </a:graphicData>
        </a:graphic>
      </p:graphicFrame>
    </p:spTree>
    <p:extLst>
      <p:ext uri="{BB962C8B-B14F-4D97-AF65-F5344CB8AC3E}">
        <p14:creationId xmlns:p14="http://schemas.microsoft.com/office/powerpoint/2010/main" val="1624372247"/>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49186512"/>
              </p:ext>
            </p:extLst>
          </p:nvPr>
        </p:nvGraphicFramePr>
        <p:xfrm>
          <a:off x="895350" y="304802"/>
          <a:ext cx="10496550" cy="5949714"/>
        </p:xfrm>
        <a:graphic>
          <a:graphicData uri="http://schemas.openxmlformats.org/drawingml/2006/table">
            <a:tbl>
              <a:tblPr firstRow="1" bandRow="1">
                <a:tableStyleId>{46F890A9-2807-4EBB-B81D-B2AA78EC7F39}</a:tableStyleId>
              </a:tblPr>
              <a:tblGrid>
                <a:gridCol w="5405437">
                  <a:extLst>
                    <a:ext uri="{9D8B030D-6E8A-4147-A177-3AD203B41FA5}">
                      <a16:colId xmlns:a16="http://schemas.microsoft.com/office/drawing/2014/main" val="1858089457"/>
                    </a:ext>
                  </a:extLst>
                </a:gridCol>
                <a:gridCol w="5091113">
                  <a:extLst>
                    <a:ext uri="{9D8B030D-6E8A-4147-A177-3AD203B41FA5}">
                      <a16:colId xmlns:a16="http://schemas.microsoft.com/office/drawing/2014/main" val="4027611925"/>
                    </a:ext>
                  </a:extLst>
                </a:gridCol>
              </a:tblGrid>
              <a:tr h="885823">
                <a:tc>
                  <a:txBody>
                    <a:bodyPr/>
                    <a:lstStyle/>
                    <a:p>
                      <a:pPr algn="ctr"/>
                      <a:r>
                        <a:rPr lang="zh-TW" altLang="en-US" sz="4000" dirty="0">
                          <a:latin typeface="華康特粗楷體" panose="03000909000000000000" pitchFamily="65" charset="-120"/>
                          <a:ea typeface="華康特粗楷體" panose="03000909000000000000" pitchFamily="65" charset="-120"/>
                        </a:rPr>
                        <a:t>住宿生提問</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4000" dirty="0">
                          <a:latin typeface="華康特粗楷體" panose="03000909000000000000" pitchFamily="65" charset="-120"/>
                          <a:ea typeface="華康特粗楷體" panose="03000909000000000000" pitchFamily="65" charset="-120"/>
                        </a:rPr>
                        <a:t>回覆情形</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4841746"/>
                  </a:ext>
                </a:extLst>
              </a:tr>
              <a:tr h="1722581">
                <a:tc>
                  <a:txBody>
                    <a:bodyPr/>
                    <a:lstStyle/>
                    <a:p>
                      <a:r>
                        <a:rPr lang="en-US" altLang="zh-TW" dirty="0"/>
                        <a:t>Q20:</a:t>
                      </a:r>
                    </a:p>
                    <a:p>
                      <a:r>
                        <a:rPr lang="zh-TW" altLang="en-US" dirty="0">
                          <a:latin typeface="華康正顏楷體W9" panose="03000909000000000000" pitchFamily="65" charset="-120"/>
                          <a:ea typeface="華康正顏楷體W9" panose="03000909000000000000" pitchFamily="65" charset="-120"/>
                        </a:rPr>
                        <a:t>請問三舍的電視可以看嗎 希望可以開放，不然有時候看球賽要跑二舍很麻煩，繳的錢是一樣的，希望體驗也是一樣的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A20:</a:t>
                      </a:r>
                    </a:p>
                    <a:p>
                      <a:r>
                        <a:rPr lang="zh-TW" altLang="en-US" dirty="0">
                          <a:latin typeface="華康正顏楷體W9" panose="03000909000000000000" pitchFamily="65" charset="-120"/>
                          <a:ea typeface="華康正顏楷體W9" panose="03000909000000000000" pitchFamily="65" charset="-120"/>
                        </a:rPr>
                        <a:t>交誼廳目前皆在整修，所以目前皆無法觀看，待整修完成後，即可回覆觀看，目前請同學多多包涵</a:t>
                      </a:r>
                      <a:r>
                        <a:rPr lang="zh-TW"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6910983"/>
                  </a:ext>
                </a:extLst>
              </a:tr>
              <a:tr h="1437752">
                <a:tc>
                  <a:txBody>
                    <a:bodyPr/>
                    <a:lstStyle/>
                    <a:p>
                      <a:r>
                        <a:rPr lang="en-US" altLang="zh-TW" dirty="0"/>
                        <a:t>Q21:</a:t>
                      </a:r>
                    </a:p>
                    <a:p>
                      <a:r>
                        <a:rPr lang="zh-TW" altLang="en-US" dirty="0">
                          <a:latin typeface="華康正顏楷體W9" panose="03000909000000000000" pitchFamily="65" charset="-120"/>
                          <a:ea typeface="華康正顏楷體W9" panose="03000909000000000000" pitchFamily="65" charset="-120"/>
                        </a:rPr>
                        <a:t>學三舍熱水很常不熱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A21:</a:t>
                      </a:r>
                    </a:p>
                    <a:p>
                      <a:r>
                        <a:rPr lang="zh-TW" altLang="en-US" dirty="0">
                          <a:latin typeface="華康正顏楷體W9" panose="03000909000000000000" pitchFamily="65" charset="-120"/>
                          <a:ea typeface="華康正顏楷體W9" panose="03000909000000000000" pitchFamily="65" charset="-120"/>
                        </a:rPr>
                        <a:t>目前熱水供應為正常。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6255581"/>
                  </a:ext>
                </a:extLst>
              </a:tr>
              <a:tr h="1722581">
                <a:tc>
                  <a:txBody>
                    <a:bodyPr/>
                    <a:lstStyle/>
                    <a:p>
                      <a:r>
                        <a:rPr lang="en-US" altLang="zh-TW" dirty="0"/>
                        <a:t>Q22:</a:t>
                      </a:r>
                    </a:p>
                    <a:p>
                      <a:r>
                        <a:rPr lang="zh-TW" altLang="en-US" dirty="0">
                          <a:latin typeface="華康正顏楷體W9" panose="03000909000000000000" pitchFamily="65" charset="-120"/>
                          <a:ea typeface="華康正顏楷體W9" panose="03000909000000000000" pitchFamily="65" charset="-120"/>
                        </a:rPr>
                        <a:t>二、三舍都有規劃健身空間，請問新一舍有健身房或健身器材</a:t>
                      </a:r>
                      <a:r>
                        <a:rPr lang="en-US" altLang="zh-TW" dirty="0">
                          <a:latin typeface="華康正顏楷體W9" panose="03000909000000000000" pitchFamily="65" charset="-120"/>
                          <a:ea typeface="華康正顏楷體W9" panose="03000909000000000000" pitchFamily="65" charset="-120"/>
                        </a:rPr>
                        <a:t>(</a:t>
                      </a:r>
                      <a:r>
                        <a:rPr lang="zh-TW" altLang="en-US" dirty="0">
                          <a:latin typeface="華康正顏楷體W9" panose="03000909000000000000" pitchFamily="65" charset="-120"/>
                          <a:ea typeface="華康正顏楷體W9" panose="03000909000000000000" pitchFamily="65" charset="-120"/>
                        </a:rPr>
                        <a:t>飛輪之類的</a:t>
                      </a:r>
                      <a:r>
                        <a:rPr lang="en-US" altLang="zh-TW" dirty="0">
                          <a:latin typeface="華康正顏楷體W9" panose="03000909000000000000" pitchFamily="65" charset="-120"/>
                          <a:ea typeface="華康正顏楷體W9" panose="03000909000000000000" pitchFamily="65" charset="-120"/>
                        </a:rPr>
                        <a:t>)</a:t>
                      </a:r>
                      <a:r>
                        <a:rPr lang="zh-TW" altLang="en-US" dirty="0">
                          <a:latin typeface="華康正顏楷體W9" panose="03000909000000000000" pitchFamily="65" charset="-120"/>
                          <a:ea typeface="華康正顏楷體W9" panose="03000909000000000000" pitchFamily="65" charset="-120"/>
                        </a:rPr>
                        <a:t>嗎</a:t>
                      </a:r>
                      <a:r>
                        <a:rPr lang="en-US" altLang="zh-TW" dirty="0">
                          <a:latin typeface="華康正顏楷體W9" panose="03000909000000000000" pitchFamily="65" charset="-120"/>
                          <a:ea typeface="華康正顏楷體W9" panose="03000909000000000000" pitchFamily="65" charset="-120"/>
                        </a:rPr>
                        <a:t>?</a:t>
                      </a:r>
                      <a:endParaRPr lang="zh-TW" altLang="en-US" dirty="0">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A22:</a:t>
                      </a:r>
                    </a:p>
                    <a:p>
                      <a:r>
                        <a:rPr lang="zh-TW" altLang="en-US" dirty="0">
                          <a:latin typeface="華康正顏楷體W9" panose="03000909000000000000" pitchFamily="65" charset="-120"/>
                          <a:ea typeface="華康正顏楷體W9" panose="03000909000000000000" pitchFamily="65" charset="-120"/>
                        </a:rPr>
                        <a:t>目前宿舍區健身空間主要設置於學三舍地下室，新一舍暫無規劃。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8937217"/>
                  </a:ext>
                </a:extLst>
              </a:tr>
            </a:tbl>
          </a:graphicData>
        </a:graphic>
      </p:graphicFrame>
    </p:spTree>
    <p:extLst>
      <p:ext uri="{BB962C8B-B14F-4D97-AF65-F5344CB8AC3E}">
        <p14:creationId xmlns:p14="http://schemas.microsoft.com/office/powerpoint/2010/main" val="2395948331"/>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225193477"/>
              </p:ext>
            </p:extLst>
          </p:nvPr>
        </p:nvGraphicFramePr>
        <p:xfrm>
          <a:off x="885825" y="80387"/>
          <a:ext cx="10462217" cy="6528058"/>
        </p:xfrm>
        <a:graphic>
          <a:graphicData uri="http://schemas.openxmlformats.org/drawingml/2006/table">
            <a:tbl>
              <a:tblPr firstRow="1" bandRow="1">
                <a:tableStyleId>{46F890A9-2807-4EBB-B81D-B2AA78EC7F39}</a:tableStyleId>
              </a:tblPr>
              <a:tblGrid>
                <a:gridCol w="5344153">
                  <a:extLst>
                    <a:ext uri="{9D8B030D-6E8A-4147-A177-3AD203B41FA5}">
                      <a16:colId xmlns:a16="http://schemas.microsoft.com/office/drawing/2014/main" val="1371292950"/>
                    </a:ext>
                  </a:extLst>
                </a:gridCol>
                <a:gridCol w="5118064">
                  <a:extLst>
                    <a:ext uri="{9D8B030D-6E8A-4147-A177-3AD203B41FA5}">
                      <a16:colId xmlns:a16="http://schemas.microsoft.com/office/drawing/2014/main" val="151167483"/>
                    </a:ext>
                  </a:extLst>
                </a:gridCol>
              </a:tblGrid>
              <a:tr h="767338">
                <a:tc>
                  <a:txBody>
                    <a:bodyPr/>
                    <a:lstStyle/>
                    <a:p>
                      <a:pPr algn="ctr"/>
                      <a:r>
                        <a:rPr lang="zh-TW" altLang="en-US" sz="4000" dirty="0">
                          <a:latin typeface="華康特粗楷體" panose="03000909000000000000" pitchFamily="65" charset="-120"/>
                          <a:ea typeface="華康特粗楷體" panose="03000909000000000000" pitchFamily="65" charset="-120"/>
                        </a:rPr>
                        <a:t>住宿生提問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4000" dirty="0">
                          <a:latin typeface="華康特粗楷體" panose="03000909000000000000" pitchFamily="65" charset="-120"/>
                          <a:ea typeface="華康特粗楷體" panose="03000909000000000000" pitchFamily="65" charset="-120"/>
                        </a:rPr>
                        <a:t>回覆情形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1635031"/>
                  </a:ext>
                </a:extLst>
              </a:tr>
              <a:tr h="1516808">
                <a:tc>
                  <a:txBody>
                    <a:bodyPr/>
                    <a:lstStyle/>
                    <a:p>
                      <a:r>
                        <a:rPr lang="en-US" altLang="zh-TW" dirty="0"/>
                        <a:t>Q23:</a:t>
                      </a:r>
                    </a:p>
                    <a:p>
                      <a:r>
                        <a:rPr lang="zh-TW" altLang="en-US" dirty="0">
                          <a:latin typeface="華康正顏楷體W9" panose="03000909000000000000" pitchFamily="65" charset="-120"/>
                          <a:ea typeface="華康正顏楷體W9" panose="03000909000000000000" pitchFamily="65" charset="-120"/>
                        </a:rPr>
                        <a:t>新一舍會有</a:t>
                      </a:r>
                      <a:r>
                        <a:rPr lang="en-US" altLang="zh-TW" dirty="0">
                          <a:latin typeface="華康正顏楷體W9" panose="03000909000000000000" pitchFamily="65" charset="-120"/>
                          <a:ea typeface="華康正顏楷體W9" panose="03000909000000000000" pitchFamily="65" charset="-120"/>
                        </a:rPr>
                        <a:t>7-11</a:t>
                      </a:r>
                      <a:r>
                        <a:rPr lang="zh-TW" altLang="en-US" dirty="0">
                          <a:latin typeface="華康正顏楷體W9" panose="03000909000000000000" pitchFamily="65" charset="-120"/>
                          <a:ea typeface="華康正顏楷體W9" panose="03000909000000000000" pitchFamily="65" charset="-120"/>
                        </a:rPr>
                        <a:t>嗎</a:t>
                      </a:r>
                      <a:r>
                        <a:rPr lang="en-US" altLang="zh-TW" dirty="0">
                          <a:latin typeface="華康正顏楷體W9" panose="03000909000000000000" pitchFamily="65" charset="-120"/>
                          <a:ea typeface="華康正顏楷體W9" panose="03000909000000000000" pitchFamily="65" charset="-120"/>
                        </a:rPr>
                        <a:t>?</a:t>
                      </a:r>
                      <a:endParaRPr lang="zh-TW" altLang="en-US" dirty="0">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A23:</a:t>
                      </a:r>
                    </a:p>
                    <a:p>
                      <a:r>
                        <a:rPr lang="zh-TW" altLang="en-US" dirty="0">
                          <a:latin typeface="華康正顏楷體W9" panose="03000909000000000000" pitchFamily="65" charset="-120"/>
                          <a:ea typeface="華康正顏楷體W9" panose="03000909000000000000" pitchFamily="65" charset="-120"/>
                        </a:rPr>
                        <a:t>會，地點就在新一舍</a:t>
                      </a:r>
                      <a:r>
                        <a:rPr lang="en-US" altLang="zh-TW" dirty="0">
                          <a:latin typeface="華康正顏楷體W9" panose="03000909000000000000" pitchFamily="65" charset="-120"/>
                          <a:ea typeface="華康正顏楷體W9" panose="03000909000000000000" pitchFamily="65" charset="-120"/>
                        </a:rPr>
                        <a:t>1</a:t>
                      </a:r>
                      <a:r>
                        <a:rPr lang="zh-TW" altLang="en-US" dirty="0">
                          <a:latin typeface="華康正顏楷體W9" panose="03000909000000000000" pitchFamily="65" charset="-120"/>
                          <a:ea typeface="華康正顏楷體W9" panose="03000909000000000000" pitchFamily="65" charset="-120"/>
                        </a:rPr>
                        <a:t>樓東北角電梯間旁邊，等取得室內裝修許可後就會開始裝修營運。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302238"/>
                  </a:ext>
                </a:extLst>
              </a:tr>
              <a:tr h="1516808">
                <a:tc>
                  <a:txBody>
                    <a:bodyPr/>
                    <a:lstStyle/>
                    <a:p>
                      <a:r>
                        <a:rPr lang="en-US" altLang="zh-TW" dirty="0"/>
                        <a:t>Q24:</a:t>
                      </a:r>
                    </a:p>
                    <a:p>
                      <a:r>
                        <a:rPr lang="zh-TW" altLang="en-US" dirty="0">
                          <a:latin typeface="華康正顏楷體W9" panose="03000909000000000000" pitchFamily="65" charset="-120"/>
                          <a:ea typeface="華康正顏楷體W9" panose="03000909000000000000" pitchFamily="65" charset="-120"/>
                        </a:rPr>
                        <a:t>新一舍地下停車場什麼時候開放</a:t>
                      </a:r>
                      <a:r>
                        <a:rPr lang="en-US" altLang="zh-TW" dirty="0">
                          <a:latin typeface="華康正顏楷體W9" panose="03000909000000000000" pitchFamily="65" charset="-120"/>
                          <a:ea typeface="華康正顏楷體W9" panose="03000909000000000000" pitchFamily="65" charset="-120"/>
                        </a:rPr>
                        <a:t>?</a:t>
                      </a:r>
                      <a:endParaRPr lang="zh-TW" altLang="en-US" dirty="0">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A24:</a:t>
                      </a:r>
                    </a:p>
                    <a:p>
                      <a:r>
                        <a:rPr lang="zh-TW" altLang="en-US" dirty="0">
                          <a:latin typeface="華康正顏楷體W9" panose="03000909000000000000" pitchFamily="65" charset="-120"/>
                          <a:ea typeface="華康正顏楷體W9" panose="03000909000000000000" pitchFamily="65" charset="-120"/>
                        </a:rPr>
                        <a:t>地下室地坪</a:t>
                      </a:r>
                      <a:r>
                        <a:rPr lang="en-US" altLang="zh-TW" dirty="0">
                          <a:latin typeface="華康正顏楷體W9" panose="03000909000000000000" pitchFamily="65" charset="-120"/>
                          <a:ea typeface="華康正顏楷體W9" panose="03000909000000000000" pitchFamily="65" charset="-120"/>
                        </a:rPr>
                        <a:t>EXPOCY</a:t>
                      </a:r>
                      <a:r>
                        <a:rPr lang="zh-TW" altLang="en-US" dirty="0">
                          <a:latin typeface="華康正顏楷體W9" panose="03000909000000000000" pitchFamily="65" charset="-120"/>
                          <a:ea typeface="華康正顏楷體W9" panose="03000909000000000000" pitchFamily="65" charset="-120"/>
                        </a:rPr>
                        <a:t>材質因為雨天容易造成機車輪胎打滑，目前學校已經請廠商改善，待改善完成後就會開放</a:t>
                      </a:r>
                      <a:r>
                        <a:rPr lang="zh-TW"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1037319"/>
                  </a:ext>
                </a:extLst>
              </a:tr>
              <a:tr h="2587495">
                <a:tc>
                  <a:txBody>
                    <a:bodyPr/>
                    <a:lstStyle/>
                    <a:p>
                      <a:r>
                        <a:rPr lang="en-US" altLang="zh-TW" dirty="0"/>
                        <a:t>Q25:</a:t>
                      </a:r>
                    </a:p>
                    <a:p>
                      <a:r>
                        <a:rPr lang="zh-TW" altLang="en-US" dirty="0">
                          <a:latin typeface="華康正顏楷體W9" panose="03000909000000000000" pitchFamily="65" charset="-120"/>
                          <a:ea typeface="華康正顏楷體W9" panose="03000909000000000000" pitchFamily="65" charset="-120"/>
                        </a:rPr>
                        <a:t>新一舍地下停車場需要繳費嗎</a:t>
                      </a:r>
                      <a:r>
                        <a:rPr lang="en-US" altLang="zh-TW" dirty="0">
                          <a:latin typeface="華康正顏楷體W9" panose="03000909000000000000" pitchFamily="65" charset="-120"/>
                          <a:ea typeface="華康正顏楷體W9" panose="03000909000000000000" pitchFamily="65" charset="-120"/>
                        </a:rPr>
                        <a:t>? </a:t>
                      </a:r>
                      <a:r>
                        <a:rPr lang="zh-TW" altLang="en-US" dirty="0">
                          <a:latin typeface="華康正顏楷體W9" panose="03000909000000000000" pitchFamily="65" charset="-120"/>
                          <a:ea typeface="華康正顏楷體W9" panose="03000909000000000000" pitchFamily="65" charset="-120"/>
                        </a:rPr>
                        <a:t>停放車輛是否只限新一舍住宿生呢</a:t>
                      </a:r>
                      <a:r>
                        <a:rPr lang="en-US" altLang="zh-TW" dirty="0">
                          <a:latin typeface="華康正顏楷體W9" panose="03000909000000000000" pitchFamily="65" charset="-120"/>
                          <a:ea typeface="華康正顏楷體W9" panose="03000909000000000000" pitchFamily="65" charset="-120"/>
                        </a:rPr>
                        <a:t>?</a:t>
                      </a:r>
                      <a:endParaRPr lang="zh-TW" altLang="en-US" dirty="0">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A25:</a:t>
                      </a:r>
                    </a:p>
                    <a:p>
                      <a:r>
                        <a:rPr lang="en-US" altLang="zh-TW" dirty="0">
                          <a:latin typeface="華康正顏楷體W9" panose="03000909000000000000" pitchFamily="65" charset="-120"/>
                          <a:ea typeface="華康正顏楷體W9" panose="03000909000000000000" pitchFamily="65" charset="-120"/>
                        </a:rPr>
                        <a:t>1.</a:t>
                      </a:r>
                      <a:r>
                        <a:rPr lang="zh-TW" altLang="en-US" dirty="0">
                          <a:latin typeface="華康正顏楷體W9" panose="03000909000000000000" pitchFamily="65" charset="-120"/>
                          <a:ea typeface="華康正顏楷體W9" panose="03000909000000000000" pitchFamily="65" charset="-120"/>
                        </a:rPr>
                        <a:t>配合學校停車收費規定，目前全校機車停車均暫不收費。</a:t>
                      </a:r>
                    </a:p>
                    <a:p>
                      <a:r>
                        <a:rPr lang="en-US" altLang="zh-TW" dirty="0">
                          <a:latin typeface="華康正顏楷體W9" panose="03000909000000000000" pitchFamily="65" charset="-120"/>
                          <a:ea typeface="華康正顏楷體W9" panose="03000909000000000000" pitchFamily="65" charset="-120"/>
                        </a:rPr>
                        <a:t>2.</a:t>
                      </a:r>
                      <a:r>
                        <a:rPr lang="zh-TW" altLang="en-US" dirty="0">
                          <a:latin typeface="華康正顏楷體W9" panose="03000909000000000000" pitchFamily="65" charset="-120"/>
                          <a:ea typeface="華康正顏楷體W9" panose="03000909000000000000" pitchFamily="65" charset="-120"/>
                        </a:rPr>
                        <a:t>考量新一舍地下室電梯可直通各樓層寢室，所以只限新一舍住宿生可進入停放。</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0377261"/>
                  </a:ext>
                </a:extLst>
              </a:tr>
            </a:tbl>
          </a:graphicData>
        </a:graphic>
      </p:graphicFrame>
    </p:spTree>
    <p:extLst>
      <p:ext uri="{BB962C8B-B14F-4D97-AF65-F5344CB8AC3E}">
        <p14:creationId xmlns:p14="http://schemas.microsoft.com/office/powerpoint/2010/main" val="3398198341"/>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74632260"/>
              </p:ext>
            </p:extLst>
          </p:nvPr>
        </p:nvGraphicFramePr>
        <p:xfrm>
          <a:off x="895350" y="180974"/>
          <a:ext cx="10620374" cy="6130290"/>
        </p:xfrm>
        <a:graphic>
          <a:graphicData uri="http://schemas.openxmlformats.org/drawingml/2006/table">
            <a:tbl>
              <a:tblPr firstRow="1" bandRow="1">
                <a:tableStyleId>{46F890A9-2807-4EBB-B81D-B2AA78EC7F39}</a:tableStyleId>
              </a:tblPr>
              <a:tblGrid>
                <a:gridCol w="5434010">
                  <a:extLst>
                    <a:ext uri="{9D8B030D-6E8A-4147-A177-3AD203B41FA5}">
                      <a16:colId xmlns:a16="http://schemas.microsoft.com/office/drawing/2014/main" val="1079444214"/>
                    </a:ext>
                  </a:extLst>
                </a:gridCol>
                <a:gridCol w="5186364">
                  <a:extLst>
                    <a:ext uri="{9D8B030D-6E8A-4147-A177-3AD203B41FA5}">
                      <a16:colId xmlns:a16="http://schemas.microsoft.com/office/drawing/2014/main" val="1842667573"/>
                    </a:ext>
                  </a:extLst>
                </a:gridCol>
              </a:tblGrid>
              <a:tr h="800101">
                <a:tc>
                  <a:txBody>
                    <a:bodyPr/>
                    <a:lstStyle/>
                    <a:p>
                      <a:pPr algn="ctr"/>
                      <a:r>
                        <a:rPr lang="zh-TW" altLang="en-US" sz="4000" dirty="0">
                          <a:latin typeface="華康特粗楷體" panose="03000909000000000000" pitchFamily="65" charset="-120"/>
                          <a:ea typeface="華康特粗楷體" panose="03000909000000000000" pitchFamily="65" charset="-120"/>
                        </a:rPr>
                        <a:t>住宿生提問</a:t>
                      </a:r>
                    </a:p>
                    <a:p>
                      <a:endParaRPr lang="zh-TW" alt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zh-TW" altLang="en-US" sz="4000" dirty="0">
                          <a:latin typeface="華康特粗楷體" panose="03000909000000000000" pitchFamily="65" charset="-120"/>
                          <a:ea typeface="華康特粗楷體" panose="03000909000000000000" pitchFamily="65" charset="-120"/>
                        </a:rPr>
                        <a:t>回覆情形</a:t>
                      </a:r>
                    </a:p>
                    <a:p>
                      <a:endParaRPr lang="zh-TW" alt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8731329"/>
                  </a:ext>
                </a:extLst>
              </a:tr>
              <a:tr h="1571625">
                <a:tc>
                  <a:txBody>
                    <a:bodyPr/>
                    <a:lstStyle/>
                    <a:p>
                      <a:r>
                        <a:rPr lang="en-US" altLang="zh-TW" dirty="0"/>
                        <a:t>Q26:</a:t>
                      </a:r>
                    </a:p>
                    <a:p>
                      <a:r>
                        <a:rPr lang="zh-TW" altLang="en-US" dirty="0">
                          <a:latin typeface="華康正顏楷體W9" panose="03000909000000000000" pitchFamily="65" charset="-120"/>
                          <a:ea typeface="華康正顏楷體W9" panose="03000909000000000000" pitchFamily="65" charset="-120"/>
                        </a:rPr>
                        <a:t>新一舍的無線網路</a:t>
                      </a:r>
                      <a:r>
                        <a:rPr lang="en-US" altLang="zh-TW" dirty="0">
                          <a:latin typeface="華康正顏楷體W9" panose="03000909000000000000" pitchFamily="65" charset="-120"/>
                          <a:ea typeface="華康正顏楷體W9" panose="03000909000000000000" pitchFamily="65" charset="-120"/>
                        </a:rPr>
                        <a:t>WI-FI</a:t>
                      </a:r>
                      <a:r>
                        <a:rPr lang="zh-TW" altLang="en-US" dirty="0">
                          <a:latin typeface="華康正顏楷體W9" panose="03000909000000000000" pitchFamily="65" charset="-120"/>
                          <a:ea typeface="華康正顏楷體W9" panose="03000909000000000000" pitchFamily="65" charset="-120"/>
                        </a:rPr>
                        <a:t>機何時會裝呢</a:t>
                      </a:r>
                      <a:r>
                        <a:rPr lang="en-US" altLang="zh-TW" dirty="0">
                          <a:latin typeface="華康正顏楷體W9" panose="03000909000000000000" pitchFamily="65" charset="-120"/>
                          <a:ea typeface="華康正顏楷體W9" panose="03000909000000000000" pitchFamily="65" charset="-120"/>
                        </a:rPr>
                        <a:t>?</a:t>
                      </a:r>
                      <a:endParaRPr lang="zh-TW" altLang="en-US" dirty="0">
                        <a:latin typeface="華康正顏楷體W9" panose="03000909000000000000" pitchFamily="65" charset="-120"/>
                        <a:ea typeface="華康正顏楷體W9" panose="03000909000000000000" pitchFamily="65" charset="-12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altLang="zh-TW" dirty="0"/>
                        <a:t>A26:</a:t>
                      </a:r>
                    </a:p>
                    <a:p>
                      <a:r>
                        <a:rPr lang="zh-TW" altLang="en-US" dirty="0">
                          <a:latin typeface="華康正顏楷體W9" panose="03000909000000000000" pitchFamily="65" charset="-120"/>
                          <a:ea typeface="華康正顏楷體W9" panose="03000909000000000000" pitchFamily="65" charset="-120"/>
                        </a:rPr>
                        <a:t>如果標案順利的話</a:t>
                      </a:r>
                      <a:r>
                        <a:rPr lang="en-US" altLang="zh-TW" dirty="0">
                          <a:latin typeface="華康正顏楷體W9" panose="03000909000000000000" pitchFamily="65" charset="-120"/>
                          <a:ea typeface="華康正顏楷體W9" panose="03000909000000000000" pitchFamily="65" charset="-120"/>
                        </a:rPr>
                        <a:t>11</a:t>
                      </a:r>
                      <a:r>
                        <a:rPr lang="zh-TW" altLang="en-US" dirty="0">
                          <a:latin typeface="華康正顏楷體W9" panose="03000909000000000000" pitchFamily="65" charset="-120"/>
                          <a:ea typeface="華康正顏楷體W9" panose="03000909000000000000" pitchFamily="65" charset="-120"/>
                        </a:rPr>
                        <a:t>月底廠商就會開始施工，預計這學期結束前會完成。</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784380"/>
                  </a:ext>
                </a:extLst>
              </a:tr>
              <a:tr h="1571625">
                <a:tc>
                  <a:txBody>
                    <a:bodyPr/>
                    <a:lstStyle/>
                    <a:p>
                      <a:r>
                        <a:rPr lang="en-US" altLang="zh-TW" dirty="0"/>
                        <a:t>Q27:</a:t>
                      </a:r>
                    </a:p>
                    <a:p>
                      <a:r>
                        <a:rPr lang="zh-TW" altLang="en-US" dirty="0">
                          <a:latin typeface="華康正顏楷體W9" panose="03000909000000000000" pitchFamily="65" charset="-120"/>
                          <a:ea typeface="華康正顏楷體W9" panose="03000909000000000000" pitchFamily="65" charset="-120"/>
                        </a:rPr>
                        <a:t>為什麼新一舍的有線網路時常斷線呢</a:t>
                      </a:r>
                      <a:r>
                        <a:rPr lang="en-US" altLang="zh-TW" dirty="0">
                          <a:latin typeface="華康正顏楷體W9" panose="03000909000000000000" pitchFamily="65" charset="-120"/>
                          <a:ea typeface="華康正顏楷體W9" panose="03000909000000000000" pitchFamily="65" charset="-120"/>
                        </a:rPr>
                        <a:t>? </a:t>
                      </a:r>
                      <a:r>
                        <a:rPr lang="zh-TW" altLang="en-US" dirty="0">
                          <a:latin typeface="華康正顏楷體W9" panose="03000909000000000000" pitchFamily="65" charset="-120"/>
                          <a:ea typeface="華康正顏楷體W9" panose="03000909000000000000" pitchFamily="65" charset="-120"/>
                        </a:rPr>
                        <a:t>已經持續一個多月了</a:t>
                      </a:r>
                      <a:r>
                        <a:rPr lang="en-US" altLang="zh-TW" dirty="0">
                          <a:latin typeface="華康正顏楷體W9" panose="03000909000000000000" pitchFamily="65" charset="-120"/>
                          <a:ea typeface="華康正顏楷體W9" panose="03000909000000000000" pitchFamily="65" charset="-120"/>
                        </a:rPr>
                        <a:t>…</a:t>
                      </a:r>
                      <a:endParaRPr lang="zh-TW" altLang="en-US" dirty="0">
                        <a:latin typeface="華康正顏楷體W9" panose="03000909000000000000" pitchFamily="65" charset="-120"/>
                        <a:ea typeface="華康正顏楷體W9" panose="03000909000000000000" pitchFamily="65" charset="-12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altLang="zh-TW" dirty="0"/>
                        <a:t>A27:</a:t>
                      </a:r>
                    </a:p>
                    <a:p>
                      <a:r>
                        <a:rPr lang="zh-TW" altLang="en-US" dirty="0">
                          <a:latin typeface="華康正顏楷體W9" panose="03000909000000000000" pitchFamily="65" charset="-120"/>
                          <a:ea typeface="華康正顏楷體W9" panose="03000909000000000000" pitchFamily="65" charset="-120"/>
                        </a:rPr>
                        <a:t>因放置網路設備的地方通風不良導致設備容易熱當，且部分時段時常有許多使用者使用較大之網速導致頻寬被占滿，故容易造成斷線。</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3018414"/>
                  </a:ext>
                </a:extLst>
              </a:tr>
              <a:tr h="1571625">
                <a:tc>
                  <a:txBody>
                    <a:bodyPr/>
                    <a:lstStyle/>
                    <a:p>
                      <a:r>
                        <a:rPr lang="en-US" altLang="zh-TW" dirty="0"/>
                        <a:t>Q28:</a:t>
                      </a:r>
                    </a:p>
                    <a:p>
                      <a:r>
                        <a:rPr lang="zh-TW" altLang="en-US" dirty="0">
                          <a:latin typeface="華康正顏楷體W9" panose="03000909000000000000" pitchFamily="65" charset="-120"/>
                          <a:ea typeface="華康正顏楷體W9" panose="03000909000000000000" pitchFamily="65" charset="-120"/>
                        </a:rPr>
                        <a:t>新一舍的有線網路很慢，希望能改善</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altLang="zh-TW" dirty="0"/>
                        <a:t>A28:</a:t>
                      </a:r>
                    </a:p>
                    <a:p>
                      <a:r>
                        <a:rPr lang="zh-TW" altLang="en-US" dirty="0">
                          <a:latin typeface="華康正顏楷體W9" panose="03000909000000000000" pitchFamily="65" charset="-120"/>
                          <a:ea typeface="華康正顏楷體W9" panose="03000909000000000000" pitchFamily="65" charset="-120"/>
                        </a:rPr>
                        <a:t>新一舍有線網路速度已經比舊宿舍之網速還快了，請您先試著測速看看。</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1514076"/>
                  </a:ext>
                </a:extLst>
              </a:tr>
            </a:tbl>
          </a:graphicData>
        </a:graphic>
      </p:graphicFrame>
    </p:spTree>
    <p:extLst>
      <p:ext uri="{BB962C8B-B14F-4D97-AF65-F5344CB8AC3E}">
        <p14:creationId xmlns:p14="http://schemas.microsoft.com/office/powerpoint/2010/main" val="1774062590"/>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744121099"/>
              </p:ext>
            </p:extLst>
          </p:nvPr>
        </p:nvGraphicFramePr>
        <p:xfrm>
          <a:off x="1009648" y="133350"/>
          <a:ext cx="10525127" cy="2987040"/>
        </p:xfrm>
        <a:graphic>
          <a:graphicData uri="http://schemas.openxmlformats.org/drawingml/2006/table">
            <a:tbl>
              <a:tblPr firstRow="1" bandRow="1">
                <a:tableStyleId>{46F890A9-2807-4EBB-B81D-B2AA78EC7F39}</a:tableStyleId>
              </a:tblPr>
              <a:tblGrid>
                <a:gridCol w="5200651">
                  <a:extLst>
                    <a:ext uri="{9D8B030D-6E8A-4147-A177-3AD203B41FA5}">
                      <a16:colId xmlns:a16="http://schemas.microsoft.com/office/drawing/2014/main" val="4085226192"/>
                    </a:ext>
                  </a:extLst>
                </a:gridCol>
                <a:gridCol w="5324476">
                  <a:extLst>
                    <a:ext uri="{9D8B030D-6E8A-4147-A177-3AD203B41FA5}">
                      <a16:colId xmlns:a16="http://schemas.microsoft.com/office/drawing/2014/main" val="2892840511"/>
                    </a:ext>
                  </a:extLst>
                </a:gridCol>
              </a:tblGrid>
              <a:tr h="866775">
                <a:tc>
                  <a:txBody>
                    <a:bodyPr/>
                    <a:lstStyle/>
                    <a:p>
                      <a:pPr algn="ctr"/>
                      <a:r>
                        <a:rPr lang="zh-TW" altLang="en-US" sz="4000" dirty="0">
                          <a:latin typeface="華康特粗楷體" panose="03000909000000000000" pitchFamily="65" charset="-120"/>
                          <a:ea typeface="華康特粗楷體" panose="03000909000000000000" pitchFamily="65" charset="-120"/>
                        </a:rPr>
                        <a:t>住宿生提問</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4000" dirty="0">
                          <a:latin typeface="華康特粗楷體" panose="03000909000000000000" pitchFamily="65" charset="-120"/>
                          <a:ea typeface="華康特粗楷體" panose="03000909000000000000" pitchFamily="65" charset="-120"/>
                        </a:rPr>
                        <a:t>回覆情形</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2036634"/>
                  </a:ext>
                </a:extLst>
              </a:tr>
              <a:tr h="1595438">
                <a:tc>
                  <a:txBody>
                    <a:bodyPr/>
                    <a:lstStyle/>
                    <a:p>
                      <a:r>
                        <a:rPr lang="en-US" altLang="zh-TW" dirty="0"/>
                        <a:t>Q29:</a:t>
                      </a:r>
                    </a:p>
                    <a:p>
                      <a:r>
                        <a:rPr lang="zh-TW" altLang="en-US" dirty="0">
                          <a:latin typeface="華康正顏楷體W9" panose="03000909000000000000" pitchFamily="65" charset="-120"/>
                          <a:ea typeface="華康正顏楷體W9" panose="03000909000000000000" pitchFamily="65" charset="-120"/>
                        </a:rPr>
                        <a:t>新一舍洗衣間的感應燈設計不良，而且亮燈時間太短及感應器裝在外面，在裡面等衣服的人感應不到，希望能改成手動開關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A29:</a:t>
                      </a:r>
                    </a:p>
                    <a:p>
                      <a:r>
                        <a:rPr lang="zh-TW" altLang="en-US" dirty="0">
                          <a:latin typeface="華康正顏楷體W9" panose="03000909000000000000" pitchFamily="65" charset="-120"/>
                          <a:ea typeface="華康正顏楷體W9" panose="03000909000000000000" pitchFamily="65" charset="-120"/>
                        </a:rPr>
                        <a:t>新一舍建築物有取得綠建築及智慧建築標章，洗曬衣間照明設計感應燈主要也是考量節能減碳，使用上希望同學能多加配合，或多感應幾次。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0993956"/>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1525615839"/>
              </p:ext>
            </p:extLst>
          </p:nvPr>
        </p:nvGraphicFramePr>
        <p:xfrm>
          <a:off x="990600" y="3120390"/>
          <a:ext cx="10544175" cy="1247775"/>
        </p:xfrm>
        <a:graphic>
          <a:graphicData uri="http://schemas.openxmlformats.org/drawingml/2006/table">
            <a:tbl>
              <a:tblPr firstRow="1" bandRow="1">
                <a:tableStyleId>{46F890A9-2807-4EBB-B81D-B2AA78EC7F39}</a:tableStyleId>
              </a:tblPr>
              <a:tblGrid>
                <a:gridCol w="5229330">
                  <a:extLst>
                    <a:ext uri="{9D8B030D-6E8A-4147-A177-3AD203B41FA5}">
                      <a16:colId xmlns:a16="http://schemas.microsoft.com/office/drawing/2014/main" val="1419335499"/>
                    </a:ext>
                  </a:extLst>
                </a:gridCol>
                <a:gridCol w="5314845">
                  <a:extLst>
                    <a:ext uri="{9D8B030D-6E8A-4147-A177-3AD203B41FA5}">
                      <a16:colId xmlns:a16="http://schemas.microsoft.com/office/drawing/2014/main" val="3990235719"/>
                    </a:ext>
                  </a:extLst>
                </a:gridCol>
              </a:tblGrid>
              <a:tr h="1247775">
                <a:tc>
                  <a:txBody>
                    <a:bodyPr/>
                    <a:lstStyle/>
                    <a:p>
                      <a:r>
                        <a:rPr lang="en-US" altLang="zh-TW" b="0" dirty="0">
                          <a:solidFill>
                            <a:schemeClr val="tx1"/>
                          </a:solidFill>
                        </a:rPr>
                        <a:t>Q30:</a:t>
                      </a:r>
                    </a:p>
                    <a:p>
                      <a:r>
                        <a:rPr lang="zh-TW" altLang="en-US" dirty="0">
                          <a:solidFill>
                            <a:schemeClr val="tx1"/>
                          </a:solidFill>
                          <a:latin typeface="華康正顏楷體W9" panose="03000909000000000000" pitchFamily="65" charset="-120"/>
                          <a:ea typeface="華康正顏楷體W9" panose="03000909000000000000" pitchFamily="65" charset="-120"/>
                        </a:rPr>
                        <a:t>新一舍有門禁刷卡嗎</a:t>
                      </a:r>
                      <a:r>
                        <a:rPr lang="en-US" altLang="zh-TW" dirty="0">
                          <a:solidFill>
                            <a:schemeClr val="tx1"/>
                          </a:solidFill>
                          <a:latin typeface="華康正顏楷體W9" panose="03000909000000000000" pitchFamily="65" charset="-120"/>
                          <a:ea typeface="華康正顏楷體W9" panose="03000909000000000000" pitchFamily="65" charset="-120"/>
                        </a:rPr>
                        <a:t>?</a:t>
                      </a:r>
                      <a:endParaRPr lang="zh-TW" altLang="en-US" dirty="0">
                        <a:solidFill>
                          <a:schemeClr val="tx1"/>
                        </a:solidFill>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tLang="zh-TW" b="0" dirty="0">
                          <a:solidFill>
                            <a:schemeClr val="tx1"/>
                          </a:solidFill>
                        </a:rPr>
                        <a:t>A30:</a:t>
                      </a:r>
                    </a:p>
                    <a:p>
                      <a:r>
                        <a:rPr lang="zh-TW" altLang="en-US" dirty="0">
                          <a:solidFill>
                            <a:schemeClr val="tx1"/>
                          </a:solidFill>
                          <a:latin typeface="華康正顏楷體W9" panose="03000909000000000000" pitchFamily="65" charset="-120"/>
                          <a:ea typeface="華康正顏楷體W9" panose="03000909000000000000" pitchFamily="65" charset="-120"/>
                        </a:rPr>
                        <a:t>有，待系統設定完成後啟用。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74200376"/>
                  </a:ext>
                </a:extLst>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76793765"/>
              </p:ext>
            </p:extLst>
          </p:nvPr>
        </p:nvGraphicFramePr>
        <p:xfrm>
          <a:off x="1009648" y="4373566"/>
          <a:ext cx="10544177" cy="1282065"/>
        </p:xfrm>
        <a:graphic>
          <a:graphicData uri="http://schemas.openxmlformats.org/drawingml/2006/table">
            <a:tbl>
              <a:tblPr firstRow="1" bandRow="1">
                <a:tableStyleId>{46F890A9-2807-4EBB-B81D-B2AA78EC7F39}</a:tableStyleId>
              </a:tblPr>
              <a:tblGrid>
                <a:gridCol w="5200652">
                  <a:extLst>
                    <a:ext uri="{9D8B030D-6E8A-4147-A177-3AD203B41FA5}">
                      <a16:colId xmlns:a16="http://schemas.microsoft.com/office/drawing/2014/main" val="785899282"/>
                    </a:ext>
                  </a:extLst>
                </a:gridCol>
                <a:gridCol w="5343525">
                  <a:extLst>
                    <a:ext uri="{9D8B030D-6E8A-4147-A177-3AD203B41FA5}">
                      <a16:colId xmlns:a16="http://schemas.microsoft.com/office/drawing/2014/main" val="1591170246"/>
                    </a:ext>
                  </a:extLst>
                </a:gridCol>
              </a:tblGrid>
              <a:tr h="1282065">
                <a:tc>
                  <a:txBody>
                    <a:bodyPr/>
                    <a:lstStyle/>
                    <a:p>
                      <a:r>
                        <a:rPr lang="en-US" altLang="zh-TW" b="0" dirty="0">
                          <a:solidFill>
                            <a:schemeClr val="tx1"/>
                          </a:solidFill>
                        </a:rPr>
                        <a:t>Q31:</a:t>
                      </a:r>
                    </a:p>
                    <a:p>
                      <a:r>
                        <a:rPr lang="zh-TW" altLang="en-US" dirty="0">
                          <a:solidFill>
                            <a:schemeClr val="tx1"/>
                          </a:solidFill>
                          <a:latin typeface="華康正顏楷體W9" panose="03000909000000000000" pitchFamily="65" charset="-120"/>
                          <a:ea typeface="華康正顏楷體W9" panose="03000909000000000000" pitchFamily="65" charset="-120"/>
                        </a:rPr>
                        <a:t>水槽落水設計須改善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altLang="zh-TW" b="0" dirty="0">
                          <a:solidFill>
                            <a:schemeClr val="tx1"/>
                          </a:solidFill>
                        </a:rPr>
                        <a:t>A31:</a:t>
                      </a:r>
                    </a:p>
                    <a:p>
                      <a:r>
                        <a:rPr lang="zh-TW" altLang="en-US" dirty="0">
                          <a:solidFill>
                            <a:schemeClr val="tx1"/>
                          </a:solidFill>
                          <a:latin typeface="華康正顏楷體W9" panose="03000909000000000000" pitchFamily="65" charset="-120"/>
                          <a:ea typeface="華康正顏楷體W9" panose="03000909000000000000" pitchFamily="65" charset="-120"/>
                        </a:rPr>
                        <a:t>已請廠商補強。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731488590"/>
                  </a:ext>
                </a:extLst>
              </a:tr>
            </a:tbl>
          </a:graphicData>
        </a:graphic>
      </p:graphicFrame>
    </p:spTree>
    <p:extLst>
      <p:ext uri="{BB962C8B-B14F-4D97-AF65-F5344CB8AC3E}">
        <p14:creationId xmlns:p14="http://schemas.microsoft.com/office/powerpoint/2010/main" val="638302833"/>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351651431"/>
              </p:ext>
            </p:extLst>
          </p:nvPr>
        </p:nvGraphicFramePr>
        <p:xfrm>
          <a:off x="971546" y="81642"/>
          <a:ext cx="10429878" cy="6648450"/>
        </p:xfrm>
        <a:graphic>
          <a:graphicData uri="http://schemas.openxmlformats.org/drawingml/2006/table">
            <a:tbl>
              <a:tblPr firstRow="1" bandRow="1">
                <a:tableStyleId>{46F890A9-2807-4EBB-B81D-B2AA78EC7F39}</a:tableStyleId>
              </a:tblPr>
              <a:tblGrid>
                <a:gridCol w="5214939">
                  <a:extLst>
                    <a:ext uri="{9D8B030D-6E8A-4147-A177-3AD203B41FA5}">
                      <a16:colId xmlns:a16="http://schemas.microsoft.com/office/drawing/2014/main" val="1103612632"/>
                    </a:ext>
                  </a:extLst>
                </a:gridCol>
                <a:gridCol w="5214939">
                  <a:extLst>
                    <a:ext uri="{9D8B030D-6E8A-4147-A177-3AD203B41FA5}">
                      <a16:colId xmlns:a16="http://schemas.microsoft.com/office/drawing/2014/main" val="3599395642"/>
                    </a:ext>
                  </a:extLst>
                </a:gridCol>
              </a:tblGrid>
              <a:tr h="714376">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zh-TW" altLang="en-US" sz="4000" dirty="0">
                          <a:latin typeface="華康特粗楷體" panose="03000909000000000000" pitchFamily="65" charset="-120"/>
                          <a:ea typeface="華康特粗楷體" panose="03000909000000000000" pitchFamily="65" charset="-120"/>
                        </a:rPr>
                        <a:t>住宿生提問</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4000" dirty="0">
                          <a:latin typeface="華康特粗楷體" panose="03000909000000000000" pitchFamily="65" charset="-120"/>
                          <a:ea typeface="華康特粗楷體" panose="03000909000000000000" pitchFamily="65" charset="-120"/>
                        </a:rPr>
                        <a:t>回覆情形</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812345"/>
                  </a:ext>
                </a:extLst>
              </a:tr>
              <a:tr h="1236345">
                <a:tc>
                  <a:txBody>
                    <a:bodyPr/>
                    <a:lstStyle/>
                    <a:p>
                      <a:r>
                        <a:rPr lang="en-US" altLang="zh-TW" dirty="0"/>
                        <a:t>Q32:</a:t>
                      </a:r>
                    </a:p>
                    <a:p>
                      <a:r>
                        <a:rPr lang="zh-TW" altLang="en-US" dirty="0">
                          <a:latin typeface="華康正顏楷體W9" panose="03000909000000000000" pitchFamily="65" charset="-120"/>
                          <a:ea typeface="華康正顏楷體W9" panose="03000909000000000000" pitchFamily="65" charset="-120"/>
                        </a:rPr>
                        <a:t>新一舍陽台的曬衣架何時會裝呢</a:t>
                      </a:r>
                      <a:r>
                        <a:rPr lang="en-US" altLang="zh-TW" dirty="0">
                          <a:latin typeface="華康正顏楷體W9" panose="03000909000000000000" pitchFamily="65" charset="-120"/>
                          <a:ea typeface="華康正顏楷體W9" panose="03000909000000000000" pitchFamily="65" charset="-120"/>
                        </a:rPr>
                        <a:t>?</a:t>
                      </a:r>
                      <a:endParaRPr lang="zh-TW" altLang="en-US" dirty="0">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A32:</a:t>
                      </a:r>
                    </a:p>
                    <a:p>
                      <a:r>
                        <a:rPr lang="zh-TW" altLang="en-US" dirty="0">
                          <a:latin typeface="華康正顏楷體W9" panose="03000909000000000000" pitchFamily="65" charset="-120"/>
                          <a:ea typeface="華康正顏楷體W9" panose="03000909000000000000" pitchFamily="65" charset="-120"/>
                        </a:rPr>
                        <a:t>曬衣架採購歷經</a:t>
                      </a:r>
                      <a:r>
                        <a:rPr lang="en-US" altLang="zh-TW" dirty="0">
                          <a:latin typeface="華康正顏楷體W9" panose="03000909000000000000" pitchFamily="65" charset="-120"/>
                          <a:ea typeface="華康正顏楷體W9" panose="03000909000000000000" pitchFamily="65" charset="-120"/>
                        </a:rPr>
                        <a:t>3</a:t>
                      </a:r>
                      <a:r>
                        <a:rPr lang="zh-TW" altLang="en-US" dirty="0">
                          <a:latin typeface="華康正顏楷體W9" panose="03000909000000000000" pitchFamily="65" charset="-120"/>
                          <a:ea typeface="華康正顏楷體W9" panose="03000909000000000000" pitchFamily="65" charset="-120"/>
                        </a:rPr>
                        <a:t>次採購流標，預計</a:t>
                      </a:r>
                      <a:r>
                        <a:rPr lang="en-US" altLang="zh-TW" dirty="0">
                          <a:latin typeface="華康正顏楷體W9" panose="03000909000000000000" pitchFamily="65" charset="-120"/>
                          <a:ea typeface="華康正顏楷體W9" panose="03000909000000000000" pitchFamily="65" charset="-120"/>
                        </a:rPr>
                        <a:t>111</a:t>
                      </a:r>
                      <a:r>
                        <a:rPr lang="zh-TW" altLang="en-US" dirty="0">
                          <a:latin typeface="華康正顏楷體W9" panose="03000909000000000000" pitchFamily="65" charset="-120"/>
                          <a:ea typeface="華康正顏楷體W9" panose="03000909000000000000" pitchFamily="65" charset="-120"/>
                        </a:rPr>
                        <a:t>年</a:t>
                      </a:r>
                      <a:r>
                        <a:rPr lang="en-US" altLang="zh-TW" dirty="0">
                          <a:latin typeface="華康正顏楷體W9" panose="03000909000000000000" pitchFamily="65" charset="-120"/>
                          <a:ea typeface="華康正顏楷體W9" panose="03000909000000000000" pitchFamily="65" charset="-120"/>
                        </a:rPr>
                        <a:t>11</a:t>
                      </a:r>
                      <a:r>
                        <a:rPr lang="zh-TW" altLang="en-US" dirty="0">
                          <a:latin typeface="華康正顏楷體W9" panose="03000909000000000000" pitchFamily="65" charset="-120"/>
                          <a:ea typeface="華康正顏楷體W9" panose="03000909000000000000" pitchFamily="65" charset="-120"/>
                        </a:rPr>
                        <a:t>月</a:t>
                      </a:r>
                      <a:r>
                        <a:rPr lang="en-US" altLang="zh-TW" dirty="0">
                          <a:latin typeface="華康正顏楷體W9" panose="03000909000000000000" pitchFamily="65" charset="-120"/>
                          <a:ea typeface="華康正顏楷體W9" panose="03000909000000000000" pitchFamily="65" charset="-120"/>
                        </a:rPr>
                        <a:t>3</a:t>
                      </a:r>
                      <a:r>
                        <a:rPr lang="zh-TW" altLang="en-US" dirty="0">
                          <a:latin typeface="華康正顏楷體W9" panose="03000909000000000000" pitchFamily="65" charset="-120"/>
                          <a:ea typeface="華康正顏楷體W9" panose="03000909000000000000" pitchFamily="65" charset="-120"/>
                        </a:rPr>
                        <a:t>日辦理第</a:t>
                      </a:r>
                      <a:r>
                        <a:rPr lang="en-US" altLang="zh-TW" dirty="0">
                          <a:latin typeface="華康正顏楷體W9" panose="03000909000000000000" pitchFamily="65" charset="-120"/>
                          <a:ea typeface="華康正顏楷體W9" panose="03000909000000000000" pitchFamily="65" charset="-120"/>
                        </a:rPr>
                        <a:t>4</a:t>
                      </a:r>
                      <a:r>
                        <a:rPr lang="zh-TW" altLang="en-US" dirty="0">
                          <a:latin typeface="華康正顏楷體W9" panose="03000909000000000000" pitchFamily="65" charset="-120"/>
                          <a:ea typeface="華康正顏楷體W9" panose="03000909000000000000" pitchFamily="65" charset="-120"/>
                        </a:rPr>
                        <a:t>次開標，已順利決標預計</a:t>
                      </a:r>
                      <a:r>
                        <a:rPr lang="en-US" altLang="zh-TW" dirty="0">
                          <a:latin typeface="華康正顏楷體W9" panose="03000909000000000000" pitchFamily="65" charset="-120"/>
                          <a:ea typeface="華康正顏楷體W9" panose="03000909000000000000" pitchFamily="65" charset="-120"/>
                        </a:rPr>
                        <a:t>12</a:t>
                      </a:r>
                      <a:r>
                        <a:rPr lang="zh-TW" altLang="en-US" dirty="0">
                          <a:latin typeface="華康正顏楷體W9" panose="03000909000000000000" pitchFamily="65" charset="-120"/>
                          <a:ea typeface="華康正顏楷體W9" panose="03000909000000000000" pitchFamily="65" charset="-120"/>
                        </a:rPr>
                        <a:t>月底安裝完成。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904470"/>
                  </a:ext>
                </a:extLst>
              </a:tr>
              <a:tr h="1236345">
                <a:tc>
                  <a:txBody>
                    <a:bodyPr/>
                    <a:lstStyle/>
                    <a:p>
                      <a:r>
                        <a:rPr lang="en-US" altLang="zh-TW" dirty="0"/>
                        <a:t>Q33:</a:t>
                      </a:r>
                    </a:p>
                    <a:p>
                      <a:r>
                        <a:rPr lang="zh-TW" altLang="en-US" dirty="0">
                          <a:latin typeface="華康正顏楷體W9" panose="03000909000000000000" pitchFamily="65" charset="-120"/>
                          <a:ea typeface="華康正顏楷體W9" panose="03000909000000000000" pitchFamily="65" charset="-120"/>
                        </a:rPr>
                        <a:t>新一舍的交誼廳的電視能使用嗎</a:t>
                      </a:r>
                      <a:r>
                        <a:rPr lang="en-US" altLang="zh-TW" dirty="0">
                          <a:latin typeface="華康正顏楷體W9" panose="03000909000000000000" pitchFamily="65" charset="-120"/>
                          <a:ea typeface="華康正顏楷體W9" panose="03000909000000000000" pitchFamily="65" charset="-120"/>
                        </a:rPr>
                        <a:t>? </a:t>
                      </a:r>
                      <a:r>
                        <a:rPr lang="zh-TW" altLang="en-US" dirty="0">
                          <a:latin typeface="華康正顏楷體W9" panose="03000909000000000000" pitchFamily="65" charset="-120"/>
                          <a:ea typeface="華康正顏楷體W9" panose="03000909000000000000" pitchFamily="65" charset="-120"/>
                        </a:rPr>
                        <a:t>新一舍交誼廳何時開放</a:t>
                      </a:r>
                      <a:r>
                        <a:rPr lang="en-US" altLang="zh-TW" dirty="0">
                          <a:latin typeface="華康正顏楷體W9" panose="03000909000000000000" pitchFamily="65" charset="-120"/>
                          <a:ea typeface="華康正顏楷體W9" panose="03000909000000000000" pitchFamily="65" charset="-120"/>
                        </a:rPr>
                        <a:t>?</a:t>
                      </a:r>
                      <a:endParaRPr lang="zh-TW" altLang="en-US" dirty="0">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A33:</a:t>
                      </a:r>
                    </a:p>
                    <a:p>
                      <a:r>
                        <a:rPr lang="zh-TW" altLang="en-US" dirty="0">
                          <a:latin typeface="華康正顏楷體W9" panose="03000909000000000000" pitchFamily="65" charset="-120"/>
                          <a:ea typeface="華康正顏楷體W9" panose="03000909000000000000" pitchFamily="65" charset="-120"/>
                        </a:rPr>
                        <a:t>全宿舍區交誼廳目前配合疫情均暫不開放。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6943589"/>
                  </a:ext>
                </a:extLst>
              </a:tr>
              <a:tr h="1236345">
                <a:tc>
                  <a:txBody>
                    <a:bodyPr/>
                    <a:lstStyle/>
                    <a:p>
                      <a:r>
                        <a:rPr lang="en-US" altLang="zh-TW" dirty="0"/>
                        <a:t>Q34:</a:t>
                      </a:r>
                    </a:p>
                    <a:p>
                      <a:r>
                        <a:rPr lang="zh-TW" altLang="en-US" dirty="0">
                          <a:latin typeface="華康正顏楷體W9" panose="03000909000000000000" pitchFamily="65" charset="-120"/>
                          <a:ea typeface="華康正顏楷體W9" panose="03000909000000000000" pitchFamily="65" charset="-120"/>
                        </a:rPr>
                        <a:t>新一舍的廚房、公共冰箱、微波爐、電鍋何時開放呢</a:t>
                      </a:r>
                      <a:r>
                        <a:rPr lang="en-US" altLang="zh-TW" dirty="0">
                          <a:latin typeface="華康正顏楷體W9" panose="03000909000000000000" pitchFamily="65" charset="-120"/>
                          <a:ea typeface="華康正顏楷體W9" panose="03000909000000000000" pitchFamily="65" charset="-120"/>
                        </a:rPr>
                        <a:t>?</a:t>
                      </a:r>
                      <a:endParaRPr lang="zh-TW" altLang="en-US" dirty="0">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A34:</a:t>
                      </a:r>
                    </a:p>
                    <a:p>
                      <a:r>
                        <a:rPr lang="zh-TW" altLang="en-US" dirty="0">
                          <a:latin typeface="華康正顏楷體W9" panose="03000909000000000000" pitchFamily="65" charset="-120"/>
                          <a:ea typeface="華康正顏楷體W9" panose="03000909000000000000" pitchFamily="65" charset="-120"/>
                        </a:rPr>
                        <a:t>已完工驗收，待保管組辦理財產列管完成後就會開放。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286403"/>
                  </a:ext>
                </a:extLst>
              </a:tr>
              <a:tr h="1236345">
                <a:tc>
                  <a:txBody>
                    <a:bodyPr/>
                    <a:lstStyle/>
                    <a:p>
                      <a:r>
                        <a:rPr lang="en-US" altLang="zh-TW" dirty="0"/>
                        <a:t>Q35:</a:t>
                      </a:r>
                    </a:p>
                    <a:p>
                      <a:r>
                        <a:rPr lang="zh-TW" altLang="en-US" dirty="0">
                          <a:latin typeface="華康正顏楷體W9" panose="03000909000000000000" pitchFamily="65" charset="-120"/>
                          <a:ea typeface="華康正顏楷體W9" panose="03000909000000000000" pitchFamily="65" charset="-120"/>
                        </a:rPr>
                        <a:t>浴室可加裝抽風，因為熱氣上升，但簾子拉上就排不出去。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A35:</a:t>
                      </a:r>
                    </a:p>
                    <a:p>
                      <a:r>
                        <a:rPr lang="zh-TW" altLang="en-US" dirty="0">
                          <a:latin typeface="華康正顏楷體W9" panose="03000909000000000000" pitchFamily="65" charset="-120"/>
                          <a:ea typeface="華康正顏楷體W9" panose="03000909000000000000" pitchFamily="65" charset="-120"/>
                        </a:rPr>
                        <a:t>浴室及廁所主要採對外開窗自然通風節能減碳設計，一般無對外窗才需要加裝抽風設備。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370645"/>
                  </a:ext>
                </a:extLst>
              </a:tr>
            </a:tbl>
          </a:graphicData>
        </a:graphic>
      </p:graphicFrame>
    </p:spTree>
    <p:extLst>
      <p:ext uri="{BB962C8B-B14F-4D97-AF65-F5344CB8AC3E}">
        <p14:creationId xmlns:p14="http://schemas.microsoft.com/office/powerpoint/2010/main" val="3998792442"/>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70102979"/>
              </p:ext>
            </p:extLst>
          </p:nvPr>
        </p:nvGraphicFramePr>
        <p:xfrm>
          <a:off x="857250" y="190499"/>
          <a:ext cx="10715624" cy="6370320"/>
        </p:xfrm>
        <a:graphic>
          <a:graphicData uri="http://schemas.openxmlformats.org/drawingml/2006/table">
            <a:tbl>
              <a:tblPr firstRow="1" bandRow="1">
                <a:tableStyleId>{46F890A9-2807-4EBB-B81D-B2AA78EC7F39}</a:tableStyleId>
              </a:tblPr>
              <a:tblGrid>
                <a:gridCol w="5357812">
                  <a:extLst>
                    <a:ext uri="{9D8B030D-6E8A-4147-A177-3AD203B41FA5}">
                      <a16:colId xmlns:a16="http://schemas.microsoft.com/office/drawing/2014/main" val="3473335450"/>
                    </a:ext>
                  </a:extLst>
                </a:gridCol>
                <a:gridCol w="5357812">
                  <a:extLst>
                    <a:ext uri="{9D8B030D-6E8A-4147-A177-3AD203B41FA5}">
                      <a16:colId xmlns:a16="http://schemas.microsoft.com/office/drawing/2014/main" val="2607476410"/>
                    </a:ext>
                  </a:extLst>
                </a:gridCol>
              </a:tblGrid>
              <a:tr h="704851">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zh-TW" altLang="en-US" sz="4000" dirty="0">
                          <a:latin typeface="華康特粗楷體" panose="03000909000000000000" pitchFamily="65" charset="-120"/>
                          <a:ea typeface="華康特粗楷體" panose="03000909000000000000" pitchFamily="65" charset="-120"/>
                        </a:rPr>
                        <a:t>住宿生提問</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zh-TW" altLang="en-US" sz="4000" dirty="0">
                          <a:latin typeface="華康特粗楷體" panose="03000909000000000000" pitchFamily="65" charset="-120"/>
                          <a:ea typeface="華康特粗楷體" panose="03000909000000000000" pitchFamily="65" charset="-120"/>
                        </a:rPr>
                        <a:t>回覆情形</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5281962"/>
                  </a:ext>
                </a:extLst>
              </a:tr>
              <a:tr h="3425233">
                <a:tc>
                  <a:txBody>
                    <a:bodyPr/>
                    <a:lstStyle/>
                    <a:p>
                      <a:r>
                        <a:rPr lang="en-US" altLang="zh-TW" dirty="0"/>
                        <a:t>Q36:</a:t>
                      </a:r>
                    </a:p>
                    <a:p>
                      <a:r>
                        <a:rPr lang="zh-TW" altLang="en-US" dirty="0">
                          <a:latin typeface="華康正顏楷體W9" panose="03000909000000000000" pitchFamily="65" charset="-120"/>
                          <a:ea typeface="華康正顏楷體W9" panose="03000909000000000000" pitchFamily="65" charset="-120"/>
                        </a:rPr>
                        <a:t>為什麼新一舍的浴室熱水時常沒有呢</a:t>
                      </a:r>
                      <a:r>
                        <a:rPr lang="en-US" altLang="zh-TW" dirty="0">
                          <a:latin typeface="華康正顏楷體W9" panose="03000909000000000000" pitchFamily="65" charset="-120"/>
                          <a:ea typeface="華康正顏楷體W9" panose="03000909000000000000" pitchFamily="65" charset="-120"/>
                        </a:rPr>
                        <a:t>?</a:t>
                      </a:r>
                      <a:endParaRPr lang="zh-TW" altLang="en-US" dirty="0">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A36:</a:t>
                      </a:r>
                    </a:p>
                    <a:p>
                      <a:r>
                        <a:rPr lang="zh-TW" altLang="en-US" dirty="0">
                          <a:latin typeface="華康正顏楷體W9" panose="03000909000000000000" pitchFamily="65" charset="-120"/>
                          <a:ea typeface="華康正顏楷體W9" panose="03000909000000000000" pitchFamily="65" charset="-120"/>
                        </a:rPr>
                        <a:t>新一舍熱泵系統設計是</a:t>
                      </a:r>
                      <a:r>
                        <a:rPr lang="en-US" altLang="zh-TW" dirty="0">
                          <a:latin typeface="華康正顏楷體W9" panose="03000909000000000000" pitchFamily="65" charset="-120"/>
                          <a:ea typeface="華康正顏楷體W9" panose="03000909000000000000" pitchFamily="65" charset="-120"/>
                        </a:rPr>
                        <a:t>1000</a:t>
                      </a:r>
                      <a:r>
                        <a:rPr lang="zh-TW" altLang="en-US" dirty="0">
                          <a:latin typeface="華康正顏楷體W9" panose="03000909000000000000" pitchFamily="65" charset="-120"/>
                          <a:ea typeface="華康正顏楷體W9" panose="03000909000000000000" pitchFamily="65" charset="-120"/>
                        </a:rPr>
                        <a:t>人份的熱水供應量，</a:t>
                      </a:r>
                      <a:r>
                        <a:rPr lang="en-US" altLang="zh-TW" dirty="0">
                          <a:latin typeface="華康正顏楷體W9" panose="03000909000000000000" pitchFamily="65" charset="-120"/>
                          <a:ea typeface="華康正顏楷體W9" panose="03000909000000000000" pitchFamily="65" charset="-120"/>
                        </a:rPr>
                        <a:t>24</a:t>
                      </a:r>
                      <a:r>
                        <a:rPr lang="zh-TW" altLang="en-US" dirty="0">
                          <a:latin typeface="華康正顏楷體W9" panose="03000909000000000000" pitchFamily="65" charset="-120"/>
                          <a:ea typeface="華康正顏楷體W9" panose="03000909000000000000" pitchFamily="65" charset="-120"/>
                        </a:rPr>
                        <a:t>小時都會加熱。</a:t>
                      </a:r>
                    </a:p>
                    <a:p>
                      <a:r>
                        <a:rPr lang="en-US" altLang="zh-TW" dirty="0">
                          <a:latin typeface="華康正顏楷體W9" panose="03000909000000000000" pitchFamily="65" charset="-120"/>
                          <a:ea typeface="華康正顏楷體W9" panose="03000909000000000000" pitchFamily="65" charset="-120"/>
                        </a:rPr>
                        <a:t>(1)</a:t>
                      </a:r>
                      <a:r>
                        <a:rPr lang="zh-TW" altLang="en-US" dirty="0">
                          <a:latin typeface="華康正顏楷體W9" panose="03000909000000000000" pitchFamily="65" charset="-120"/>
                          <a:ea typeface="華康正顏楷體W9" panose="03000909000000000000" pitchFamily="65" charset="-120"/>
                        </a:rPr>
                        <a:t>希望同學節約用熱水，不要用熱水洗衣服。</a:t>
                      </a:r>
                    </a:p>
                    <a:p>
                      <a:r>
                        <a:rPr lang="en-US" altLang="zh-TW" dirty="0">
                          <a:latin typeface="華康正顏楷體W9" panose="03000909000000000000" pitchFamily="65" charset="-120"/>
                          <a:ea typeface="華康正顏楷體W9" panose="03000909000000000000" pitchFamily="65" charset="-120"/>
                        </a:rPr>
                        <a:t>(2)</a:t>
                      </a:r>
                      <a:r>
                        <a:rPr lang="zh-TW" altLang="en-US" dirty="0">
                          <a:latin typeface="華康正顏楷體W9" panose="03000909000000000000" pitchFamily="65" charset="-120"/>
                          <a:ea typeface="華康正顏楷體W9" panose="03000909000000000000" pitchFamily="65" charset="-120"/>
                        </a:rPr>
                        <a:t>也請同學盡量避開尖峰時段洗澡，多利用離峰時段。</a:t>
                      </a:r>
                    </a:p>
                    <a:p>
                      <a:r>
                        <a:rPr lang="en-US" altLang="zh-TW" dirty="0">
                          <a:latin typeface="華康正顏楷體W9" panose="03000909000000000000" pitchFamily="65" charset="-120"/>
                          <a:ea typeface="華康正顏楷體W9" panose="03000909000000000000" pitchFamily="65" charset="-120"/>
                        </a:rPr>
                        <a:t>(3)</a:t>
                      </a:r>
                      <a:r>
                        <a:rPr lang="zh-TW" altLang="en-US" dirty="0">
                          <a:latin typeface="華康正顏楷體W9" panose="03000909000000000000" pitchFamily="65" charset="-120"/>
                          <a:ea typeface="華康正顏楷體W9" panose="03000909000000000000" pitchFamily="65" charset="-120"/>
                        </a:rPr>
                        <a:t>如果還洗不到熱水，各樓層可能分時段使用熱水。</a:t>
                      </a:r>
                    </a:p>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666892"/>
                  </a:ext>
                </a:extLst>
              </a:tr>
              <a:tr h="1247775">
                <a:tc>
                  <a:txBody>
                    <a:bodyPr/>
                    <a:lstStyle/>
                    <a:p>
                      <a:r>
                        <a:rPr lang="en-US" altLang="zh-TW" dirty="0"/>
                        <a:t>Q37:</a:t>
                      </a:r>
                    </a:p>
                    <a:p>
                      <a:r>
                        <a:rPr lang="zh-TW" altLang="en-US" dirty="0">
                          <a:latin typeface="華康正顏楷體W9" panose="03000909000000000000" pitchFamily="65" charset="-120"/>
                          <a:ea typeface="華康正顏楷體W9" panose="03000909000000000000" pitchFamily="65" charset="-120"/>
                        </a:rPr>
                        <a:t>為什麼地下室有停車了</a:t>
                      </a:r>
                      <a:r>
                        <a:rPr lang="en-US" altLang="zh-TW" dirty="0">
                          <a:latin typeface="華康正顏楷體W9" panose="03000909000000000000" pitchFamily="65" charset="-120"/>
                          <a:ea typeface="華康正顏楷體W9" panose="03000909000000000000" pitchFamily="65" charset="-120"/>
                        </a:rPr>
                        <a:t>? </a:t>
                      </a:r>
                      <a:r>
                        <a:rPr lang="zh-TW" altLang="en-US" dirty="0">
                          <a:latin typeface="華康正顏楷體W9" panose="03000909000000000000" pitchFamily="65" charset="-120"/>
                          <a:ea typeface="華康正顏楷體W9" panose="03000909000000000000" pitchFamily="65" charset="-120"/>
                        </a:rPr>
                        <a:t>不是說還沒開放嗎</a:t>
                      </a:r>
                      <a:r>
                        <a:rPr lang="en-US" altLang="zh-TW" dirty="0">
                          <a:latin typeface="華康正顏楷體W9" panose="03000909000000000000" pitchFamily="65" charset="-120"/>
                          <a:ea typeface="華康正顏楷體W9" panose="03000909000000000000" pitchFamily="65" charset="-120"/>
                        </a:rPr>
                        <a:t>?</a:t>
                      </a:r>
                      <a:endParaRPr lang="zh-TW" altLang="en-US" dirty="0">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A37:</a:t>
                      </a:r>
                    </a:p>
                    <a:p>
                      <a:r>
                        <a:rPr lang="zh-TW" altLang="en-US" dirty="0">
                          <a:latin typeface="華康正顏楷體W9" panose="03000909000000000000" pitchFamily="65" charset="-120"/>
                          <a:ea typeface="華康正顏楷體W9" panose="03000909000000000000" pitchFamily="65" charset="-120"/>
                        </a:rPr>
                        <a:t>待門禁管理系統、地下室地坪止滑改善工程及汙水系統堵塞處理完成後，就會開放。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197613"/>
                  </a:ext>
                </a:extLst>
              </a:tr>
            </a:tbl>
          </a:graphicData>
        </a:graphic>
      </p:graphicFrame>
    </p:spTree>
    <p:extLst>
      <p:ext uri="{BB962C8B-B14F-4D97-AF65-F5344CB8AC3E}">
        <p14:creationId xmlns:p14="http://schemas.microsoft.com/office/powerpoint/2010/main" val="3178026684"/>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970508810"/>
              </p:ext>
            </p:extLst>
          </p:nvPr>
        </p:nvGraphicFramePr>
        <p:xfrm>
          <a:off x="942974" y="4"/>
          <a:ext cx="10601326" cy="6530336"/>
        </p:xfrm>
        <a:graphic>
          <a:graphicData uri="http://schemas.openxmlformats.org/drawingml/2006/table">
            <a:tbl>
              <a:tblPr firstRow="1" bandRow="1">
                <a:tableStyleId>{46F890A9-2807-4EBB-B81D-B2AA78EC7F39}</a:tableStyleId>
              </a:tblPr>
              <a:tblGrid>
                <a:gridCol w="5300663">
                  <a:extLst>
                    <a:ext uri="{9D8B030D-6E8A-4147-A177-3AD203B41FA5}">
                      <a16:colId xmlns:a16="http://schemas.microsoft.com/office/drawing/2014/main" val="1451094016"/>
                    </a:ext>
                  </a:extLst>
                </a:gridCol>
                <a:gridCol w="5300663">
                  <a:extLst>
                    <a:ext uri="{9D8B030D-6E8A-4147-A177-3AD203B41FA5}">
                      <a16:colId xmlns:a16="http://schemas.microsoft.com/office/drawing/2014/main" val="1717859222"/>
                    </a:ext>
                  </a:extLst>
                </a:gridCol>
              </a:tblGrid>
              <a:tr h="691455">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zh-TW" altLang="en-US" sz="4000" dirty="0">
                          <a:latin typeface="華康特粗楷體" panose="03000909000000000000" pitchFamily="65" charset="-120"/>
                          <a:ea typeface="華康特粗楷體" panose="03000909000000000000" pitchFamily="65" charset="-120"/>
                        </a:rPr>
                        <a:t>住宿生提問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zh-TW" altLang="en-US" sz="4000" dirty="0">
                          <a:latin typeface="華康特粗楷體" panose="03000909000000000000" pitchFamily="65" charset="-120"/>
                          <a:ea typeface="華康特粗楷體" panose="03000909000000000000" pitchFamily="65" charset="-120"/>
                        </a:rPr>
                        <a:t>回覆情形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941181"/>
                  </a:ext>
                </a:extLst>
              </a:tr>
              <a:tr h="1623056">
                <a:tc>
                  <a:txBody>
                    <a:bodyPr/>
                    <a:lstStyle/>
                    <a:p>
                      <a:r>
                        <a:rPr lang="en-US" altLang="zh-TW" dirty="0"/>
                        <a:t>Q38:</a:t>
                      </a:r>
                    </a:p>
                    <a:p>
                      <a:r>
                        <a:rPr lang="zh-TW" altLang="en-US" dirty="0">
                          <a:latin typeface="華康正顏楷體W9" panose="03000909000000000000" pitchFamily="65" charset="-120"/>
                          <a:ea typeface="華康正顏楷體W9" panose="03000909000000000000" pitchFamily="65" charset="-120"/>
                        </a:rPr>
                        <a:t>各樓層可放置清潔工具以便清理房間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A38:</a:t>
                      </a:r>
                    </a:p>
                    <a:p>
                      <a:r>
                        <a:rPr lang="zh-TW" altLang="en-US" dirty="0">
                          <a:latin typeface="華康正顏楷體W9" panose="03000909000000000000" pitchFamily="65" charset="-120"/>
                          <a:ea typeface="華康正顏楷體W9" panose="03000909000000000000" pitchFamily="65" charset="-120"/>
                        </a:rPr>
                        <a:t>套房式寢室內部學期中均由同學自行清理，公共區域放置清潔工具將難以管理。還是請同學自備簡易清潔工具</a:t>
                      </a:r>
                      <a:r>
                        <a:rPr lang="zh-TW"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8045954"/>
                  </a:ext>
                </a:extLst>
              </a:tr>
              <a:tr h="3337022">
                <a:tc>
                  <a:txBody>
                    <a:bodyPr/>
                    <a:lstStyle/>
                    <a:p>
                      <a:r>
                        <a:rPr lang="en-US" altLang="zh-TW" dirty="0"/>
                        <a:t>Q39:</a:t>
                      </a:r>
                    </a:p>
                    <a:p>
                      <a:r>
                        <a:rPr lang="zh-TW" altLang="en-US" dirty="0">
                          <a:latin typeface="華康正顏楷體W9" panose="03000909000000000000" pitchFamily="65" charset="-120"/>
                          <a:ea typeface="華康正顏楷體W9" panose="03000909000000000000" pitchFamily="65" charset="-120"/>
                        </a:rPr>
                        <a:t>人孔蓋會冒水，還不是一次兩次的問題，那是什麼水呀？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A39:</a:t>
                      </a:r>
                    </a:p>
                    <a:p>
                      <a:r>
                        <a:rPr lang="zh-TW" altLang="en-US" dirty="0">
                          <a:latin typeface="華康正顏楷體W9" panose="03000909000000000000" pitchFamily="65" charset="-120"/>
                          <a:ea typeface="華康正顏楷體W9" panose="03000909000000000000" pitchFamily="65" charset="-120"/>
                        </a:rPr>
                        <a:t>因為汙水處理系統前端抽水泵浦經常堵塞</a:t>
                      </a:r>
                      <a:r>
                        <a:rPr lang="en-US" altLang="zh-TW" dirty="0">
                          <a:latin typeface="華康正顏楷體W9" panose="03000909000000000000" pitchFamily="65" charset="-120"/>
                          <a:ea typeface="華康正顏楷體W9" panose="03000909000000000000" pitchFamily="65" charset="-120"/>
                        </a:rPr>
                        <a:t>(</a:t>
                      </a:r>
                      <a:r>
                        <a:rPr lang="zh-TW" altLang="en-US" dirty="0">
                          <a:latin typeface="華康正顏楷體W9" panose="03000909000000000000" pitchFamily="65" charset="-120"/>
                          <a:ea typeface="華康正顏楷體W9" panose="03000909000000000000" pitchFamily="65" charset="-120"/>
                        </a:rPr>
                        <a:t>堵塞物主要為濕紙巾、口罩及較大型固體食物殘渣</a:t>
                      </a:r>
                      <a:r>
                        <a:rPr lang="en-US" altLang="zh-TW" dirty="0">
                          <a:latin typeface="華康正顏楷體W9" panose="03000909000000000000" pitchFamily="65" charset="-120"/>
                          <a:ea typeface="華康正顏楷體W9" panose="03000909000000000000" pitchFamily="65" charset="-120"/>
                        </a:rPr>
                        <a:t>)</a:t>
                      </a:r>
                      <a:r>
                        <a:rPr lang="zh-TW" altLang="en-US" dirty="0">
                          <a:latin typeface="華康正顏楷體W9" panose="03000909000000000000" pitchFamily="65" charset="-120"/>
                          <a:ea typeface="華康正顏楷體W9" panose="03000909000000000000" pitchFamily="65" charset="-120"/>
                        </a:rPr>
                        <a:t>，造成後方管線及人孔蓋溢流，總務處營繕組已經協助辦理改善作業</a:t>
                      </a:r>
                      <a:r>
                        <a:rPr lang="en-US" altLang="zh-TW" dirty="0">
                          <a:latin typeface="華康正顏楷體W9" panose="03000909000000000000" pitchFamily="65" charset="-120"/>
                          <a:ea typeface="華康正顏楷體W9" panose="03000909000000000000" pitchFamily="65" charset="-120"/>
                        </a:rPr>
                        <a:t>(</a:t>
                      </a:r>
                      <a:r>
                        <a:rPr lang="zh-TW" altLang="en-US" dirty="0">
                          <a:latin typeface="華康正顏楷體W9" panose="03000909000000000000" pitchFamily="65" charset="-120"/>
                          <a:ea typeface="華康正顏楷體W9" panose="03000909000000000000" pitchFamily="65" charset="-120"/>
                        </a:rPr>
                        <a:t>更換效率較佳之抽水泵浦</a:t>
                      </a:r>
                      <a:r>
                        <a:rPr lang="en-US" altLang="zh-TW" dirty="0">
                          <a:latin typeface="華康正顏楷體W9" panose="03000909000000000000" pitchFamily="65" charset="-120"/>
                          <a:ea typeface="華康正顏楷體W9" panose="03000909000000000000" pitchFamily="65" charset="-120"/>
                        </a:rPr>
                        <a:t>)</a:t>
                      </a:r>
                      <a:r>
                        <a:rPr lang="zh-TW" altLang="en-US" dirty="0">
                          <a:latin typeface="華康正顏楷體W9" panose="03000909000000000000" pitchFamily="65" charset="-120"/>
                          <a:ea typeface="華康正顏楷體W9" panose="03000909000000000000" pitchFamily="65" charset="-120"/>
                        </a:rPr>
                        <a:t>；也希望所有住宿生能配合校方宣導，衛生紙及其他雜物不要再往馬桶丟。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9824646"/>
                  </a:ext>
                </a:extLst>
              </a:tr>
              <a:tr h="811708">
                <a:tc>
                  <a:txBody>
                    <a:bodyPr/>
                    <a:lstStyle/>
                    <a:p>
                      <a:r>
                        <a:rPr lang="en-US" altLang="zh-TW" dirty="0"/>
                        <a:t>Q40:</a:t>
                      </a:r>
                    </a:p>
                    <a:p>
                      <a:r>
                        <a:rPr lang="zh-TW" altLang="en-US" dirty="0">
                          <a:latin typeface="華康正顏楷體W9" panose="03000909000000000000" pitchFamily="65" charset="-120"/>
                          <a:ea typeface="華康正顏楷體W9" panose="03000909000000000000" pitchFamily="65" charset="-120"/>
                        </a:rPr>
                        <a:t>國際廚房台灣學生可以用嗎</a:t>
                      </a:r>
                      <a:r>
                        <a:rPr lang="en-US" altLang="zh-TW" dirty="0">
                          <a:latin typeface="華康正顏楷體W9" panose="03000909000000000000" pitchFamily="65" charset="-120"/>
                          <a:ea typeface="華康正顏楷體W9" panose="03000909000000000000" pitchFamily="65" charset="-120"/>
                        </a:rPr>
                        <a:t>?</a:t>
                      </a:r>
                      <a:endParaRPr lang="zh-TW" altLang="en-US" dirty="0">
                        <a:latin typeface="華康正顏楷體W9" panose="03000909000000000000" pitchFamily="65" charset="-120"/>
                        <a:ea typeface="華康正顏楷體W9" panose="030009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dirty="0"/>
                        <a:t>A40:</a:t>
                      </a:r>
                    </a:p>
                    <a:p>
                      <a:r>
                        <a:rPr lang="zh-TW" altLang="en-US" dirty="0">
                          <a:latin typeface="華康正顏楷體W9" panose="03000909000000000000" pitchFamily="65" charset="-120"/>
                          <a:ea typeface="華康正顏楷體W9" panose="03000909000000000000" pitchFamily="65" charset="-120"/>
                        </a:rPr>
                        <a:t>可以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735957"/>
                  </a:ext>
                </a:extLst>
              </a:tr>
            </a:tbl>
          </a:graphicData>
        </a:graphic>
      </p:graphicFrame>
    </p:spTree>
    <p:extLst>
      <p:ext uri="{BB962C8B-B14F-4D97-AF65-F5344CB8AC3E}">
        <p14:creationId xmlns:p14="http://schemas.microsoft.com/office/powerpoint/2010/main" val="2878739812"/>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11827866-6E20-49A2-B7EB-324412CE9D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9144" y="3581400"/>
            <a:ext cx="8919860" cy="2085975"/>
          </a:xfrm>
          <a:prstGeom prst="rect">
            <a:avLst/>
          </a:prstGeom>
        </p:spPr>
      </p:pic>
      <p:sp>
        <p:nvSpPr>
          <p:cNvPr id="3" name="矩形 2"/>
          <p:cNvSpPr/>
          <p:nvPr/>
        </p:nvSpPr>
        <p:spPr>
          <a:xfrm>
            <a:off x="3095625" y="4319042"/>
            <a:ext cx="6010275" cy="923330"/>
          </a:xfrm>
          <a:prstGeom prst="rect">
            <a:avLst/>
          </a:prstGeom>
        </p:spPr>
        <p:txBody>
          <a:bodyPr wrap="square">
            <a:spAutoFit/>
          </a:bodyPr>
          <a:lstStyle/>
          <a:p>
            <a:pPr algn="ctr"/>
            <a:r>
              <a:rPr lang="zh-TW" altLang="en-US" sz="5400" b="1" dirty="0">
                <a:solidFill>
                  <a:srgbClr val="002060"/>
                </a:solidFill>
                <a:latin typeface="華康行楷體W5(P)" pitchFamily="66" charset="-120"/>
                <a:ea typeface="華康行楷體W5(P)" pitchFamily="66" charset="-120"/>
              </a:rPr>
              <a:t>現場提問時間</a:t>
            </a:r>
          </a:p>
        </p:txBody>
      </p:sp>
      <p:pic>
        <p:nvPicPr>
          <p:cNvPr id="4" name="图片 68">
            <a:extLst>
              <a:ext uri="{FF2B5EF4-FFF2-40B4-BE49-F238E27FC236}">
                <a16:creationId xmlns:a16="http://schemas.microsoft.com/office/drawing/2014/main" id="{E5729840-66C9-4221-96E9-646F5FA7E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10375" cy="3686175"/>
          </a:xfrm>
          <a:prstGeom prst="rect">
            <a:avLst/>
          </a:prstGeom>
        </p:spPr>
      </p:pic>
    </p:spTree>
    <p:extLst>
      <p:ext uri="{BB962C8B-B14F-4D97-AF65-F5344CB8AC3E}">
        <p14:creationId xmlns:p14="http://schemas.microsoft.com/office/powerpoint/2010/main" val="2766104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11827866-6E20-49A2-B7EB-324412CE9D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347" y="3419475"/>
            <a:ext cx="8134235" cy="1902251"/>
          </a:xfrm>
          <a:prstGeom prst="rect">
            <a:avLst/>
          </a:prstGeom>
        </p:spPr>
      </p:pic>
      <p:sp>
        <p:nvSpPr>
          <p:cNvPr id="3" name="矩形 2"/>
          <p:cNvSpPr/>
          <p:nvPr/>
        </p:nvSpPr>
        <p:spPr>
          <a:xfrm>
            <a:off x="3928532" y="3862768"/>
            <a:ext cx="4605867" cy="1015663"/>
          </a:xfrm>
          <a:prstGeom prst="rect">
            <a:avLst/>
          </a:prstGeom>
        </p:spPr>
        <p:txBody>
          <a:bodyPr wrap="square">
            <a:spAutoFit/>
          </a:bodyPr>
          <a:lstStyle/>
          <a:p>
            <a:pPr algn="ctr"/>
            <a:r>
              <a:rPr lang="zh-TW" altLang="en-US" sz="6000" b="1" dirty="0">
                <a:solidFill>
                  <a:srgbClr val="002060"/>
                </a:solidFill>
                <a:latin typeface="華康行楷體W5(P)" pitchFamily="66" charset="-120"/>
                <a:ea typeface="華康行楷體W5(P)" pitchFamily="66" charset="-120"/>
              </a:rPr>
              <a:t>主席結論</a:t>
            </a:r>
          </a:p>
        </p:txBody>
      </p:sp>
      <p:pic>
        <p:nvPicPr>
          <p:cNvPr id="4" name="图片 68">
            <a:extLst>
              <a:ext uri="{FF2B5EF4-FFF2-40B4-BE49-F238E27FC236}">
                <a16:creationId xmlns:a16="http://schemas.microsoft.com/office/drawing/2014/main" id="{E5729840-66C9-4221-96E9-646F5FA7E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10375" cy="3686175"/>
          </a:xfrm>
          <a:prstGeom prst="rect">
            <a:avLst/>
          </a:prstGeom>
        </p:spPr>
      </p:pic>
      <p:pic>
        <p:nvPicPr>
          <p:cNvPr id="5" name="图片 69">
            <a:extLst>
              <a:ext uri="{FF2B5EF4-FFF2-40B4-BE49-F238E27FC236}">
                <a16:creationId xmlns:a16="http://schemas.microsoft.com/office/drawing/2014/main" id="{5DFEF113-3A3A-4122-8CCC-A9FDF9540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8387757" y="4798061"/>
            <a:ext cx="3805831" cy="2059939"/>
          </a:xfrm>
          <a:prstGeom prst="rect">
            <a:avLst/>
          </a:prstGeom>
        </p:spPr>
      </p:pic>
    </p:spTree>
    <p:extLst>
      <p:ext uri="{BB962C8B-B14F-4D97-AF65-F5344CB8AC3E}">
        <p14:creationId xmlns:p14="http://schemas.microsoft.com/office/powerpoint/2010/main" val="1145555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4"/>
          <p:cNvSpPr txBox="1"/>
          <p:nvPr/>
        </p:nvSpPr>
        <p:spPr>
          <a:xfrm>
            <a:off x="693246" y="467031"/>
            <a:ext cx="4316904" cy="627736"/>
          </a:xfrm>
          <a:prstGeom prst="rect">
            <a:avLst/>
          </a:prstGeom>
        </p:spPr>
        <p:txBody>
          <a:bodyPr vert="horz" wrap="square" lIns="0" tIns="12065" rIns="0" bIns="0" rtlCol="0">
            <a:spAutoFit/>
          </a:bodyPr>
          <a:lstStyle/>
          <a:p>
            <a:pPr marL="12700" defTabSz="914400">
              <a:spcBef>
                <a:spcPts val="95"/>
              </a:spcBef>
            </a:pPr>
            <a:r>
              <a:rPr sz="4000" b="1" dirty="0">
                <a:solidFill>
                  <a:srgbClr val="FF0000"/>
                </a:solidFill>
                <a:latin typeface="華康特粗楷體(P)" pitchFamily="66" charset="-120"/>
                <a:ea typeface="華康特粗楷體(P)" pitchFamily="66" charset="-120"/>
                <a:cs typeface="Microsoft JhengHei"/>
              </a:rPr>
              <a:t>尋找租屋處</a:t>
            </a:r>
            <a:r>
              <a:rPr sz="4000" b="1" spc="-5" dirty="0">
                <a:solidFill>
                  <a:srgbClr val="FF0000"/>
                </a:solidFill>
                <a:latin typeface="華康特粗楷體(P)" pitchFamily="66" charset="-120"/>
                <a:ea typeface="華康特粗楷體(P)" pitchFamily="66" charset="-120"/>
                <a:cs typeface="Microsoft JhengHei"/>
              </a:rPr>
              <a:t>時</a:t>
            </a:r>
            <a:r>
              <a:rPr lang="en-US" sz="4000" b="1" spc="2075" dirty="0">
                <a:solidFill>
                  <a:srgbClr val="FF0000"/>
                </a:solidFill>
                <a:latin typeface="華康特粗楷體(P)" pitchFamily="66" charset="-120"/>
                <a:ea typeface="華康特粗楷體(P)" pitchFamily="66" charset="-120"/>
                <a:cs typeface="Microsoft JhengHei"/>
              </a:rPr>
              <a:t>...</a:t>
            </a:r>
            <a:endParaRPr sz="4000" dirty="0">
              <a:solidFill>
                <a:srgbClr val="000000"/>
              </a:solidFill>
              <a:latin typeface="華康特粗楷體(P)" pitchFamily="66" charset="-120"/>
              <a:ea typeface="華康特粗楷體(P)" pitchFamily="66" charset="-120"/>
              <a:cs typeface="Microsoft JhengHei"/>
            </a:endParaRPr>
          </a:p>
        </p:txBody>
      </p:sp>
      <p:sp>
        <p:nvSpPr>
          <p:cNvPr id="3" name="object 12"/>
          <p:cNvSpPr txBox="1"/>
          <p:nvPr/>
        </p:nvSpPr>
        <p:spPr>
          <a:xfrm>
            <a:off x="616449" y="1923835"/>
            <a:ext cx="11394041" cy="2579039"/>
          </a:xfrm>
          <a:prstGeom prst="rect">
            <a:avLst/>
          </a:prstGeom>
        </p:spPr>
        <p:txBody>
          <a:bodyPr vert="horz" wrap="square" lIns="0" tIns="132715" rIns="0" bIns="0" rtlCol="0">
            <a:spAutoFit/>
          </a:bodyPr>
          <a:lstStyle/>
          <a:p>
            <a:pPr marL="12700" defTabSz="914400">
              <a:lnSpc>
                <a:spcPts val="4500"/>
              </a:lnSpc>
              <a:spcBef>
                <a:spcPts val="1045"/>
              </a:spcBef>
            </a:pPr>
            <a:r>
              <a:rPr sz="5400" b="1" dirty="0">
                <a:solidFill>
                  <a:schemeClr val="tx2">
                    <a:lumMod val="75000"/>
                  </a:schemeClr>
                </a:solidFill>
                <a:latin typeface="標楷體" pitchFamily="65" charset="-120"/>
                <a:ea typeface="標楷體" pitchFamily="65" charset="-120"/>
                <a:cs typeface="PMingLiU"/>
              </a:rPr>
              <a:t>看屋時間</a:t>
            </a:r>
          </a:p>
          <a:p>
            <a:pPr marL="428625" marR="5080" indent="-342900" defTabSz="914400">
              <a:lnSpc>
                <a:spcPts val="4500"/>
              </a:lnSpc>
              <a:spcBef>
                <a:spcPts val="935"/>
              </a:spcBef>
              <a:buClr>
                <a:srgbClr val="00007C"/>
              </a:buClr>
              <a:buSzPct val="75000"/>
              <a:buFont typeface="Wingdings"/>
              <a:buChar char=""/>
              <a:tabLst>
                <a:tab pos="429259" algn="l"/>
              </a:tabLst>
            </a:pPr>
            <a:r>
              <a:rPr sz="5400" b="1" dirty="0">
                <a:solidFill>
                  <a:schemeClr val="tx2">
                    <a:lumMod val="75000"/>
                  </a:schemeClr>
                </a:solidFill>
                <a:latin typeface="標楷體" pitchFamily="65" charset="-120"/>
                <a:ea typeface="標楷體" pitchFamily="65" charset="-120"/>
                <a:cs typeface="MingLiU"/>
              </a:rPr>
              <a:t>為了解附近環境日夜不同的狀況，若</a:t>
            </a:r>
            <a:r>
              <a:rPr sz="5400" b="1" spc="-5" dirty="0">
                <a:solidFill>
                  <a:schemeClr val="tx2">
                    <a:lumMod val="75000"/>
                  </a:schemeClr>
                </a:solidFill>
                <a:latin typeface="標楷體" pitchFamily="65" charset="-120"/>
                <a:ea typeface="標楷體" pitchFamily="65" charset="-120"/>
                <a:cs typeface="MingLiU"/>
              </a:rPr>
              <a:t>時間允許，可選擇不同時段看屋！</a:t>
            </a:r>
            <a:endParaRPr sz="5400" b="1" dirty="0">
              <a:solidFill>
                <a:schemeClr val="tx2">
                  <a:lumMod val="75000"/>
                </a:schemeClr>
              </a:solidFill>
              <a:latin typeface="標楷體" pitchFamily="65" charset="-120"/>
              <a:ea typeface="標楷體" pitchFamily="65" charset="-120"/>
              <a:cs typeface="MingLiU"/>
            </a:endParaRPr>
          </a:p>
        </p:txBody>
      </p:sp>
      <p:sp>
        <p:nvSpPr>
          <p:cNvPr id="4" name="object 13"/>
          <p:cNvSpPr/>
          <p:nvPr/>
        </p:nvSpPr>
        <p:spPr>
          <a:xfrm>
            <a:off x="3486062" y="4502874"/>
            <a:ext cx="4681893" cy="2231660"/>
          </a:xfrm>
          <a:prstGeom prst="rect">
            <a:avLst/>
          </a:prstGeom>
          <a:blipFill>
            <a:blip r:embed="rId2" cstate="print"/>
            <a:stretch>
              <a:fillRect/>
            </a:stretch>
          </a:blipFill>
        </p:spPr>
        <p:txBody>
          <a:bodyPr wrap="square" lIns="0" tIns="0" rIns="0" bIns="0" rtlCol="0"/>
          <a:lstStyle/>
          <a:p>
            <a:pPr defTabSz="914400"/>
            <a:endParaRPr sz="1800" dirty="0">
              <a:solidFill>
                <a:srgbClr val="000000"/>
              </a:solidFill>
              <a:latin typeface="Arial Unicode MS"/>
              <a:ea typeface="黑体"/>
            </a:endParaRPr>
          </a:p>
        </p:txBody>
      </p:sp>
    </p:spTree>
    <p:extLst>
      <p:ext uri="{BB962C8B-B14F-4D97-AF65-F5344CB8AC3E}">
        <p14:creationId xmlns:p14="http://schemas.microsoft.com/office/powerpoint/2010/main" val="2532335178"/>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054F69A1-A90A-4569-86AE-B8EC8D94AE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608"/>
          <a:stretch/>
        </p:blipFill>
        <p:spPr>
          <a:xfrm>
            <a:off x="-319314" y="-959334"/>
            <a:ext cx="13082441" cy="7817334"/>
          </a:xfrm>
          <a:prstGeom prst="rect">
            <a:avLst/>
          </a:prstGeom>
        </p:spPr>
      </p:pic>
      <p:sp>
        <p:nvSpPr>
          <p:cNvPr id="3" name="文本框 29">
            <a:extLst>
              <a:ext uri="{FF2B5EF4-FFF2-40B4-BE49-F238E27FC236}">
                <a16:creationId xmlns:a16="http://schemas.microsoft.com/office/drawing/2014/main" id="{E998757C-EE91-437F-A2ED-98C620961F49}"/>
              </a:ext>
            </a:extLst>
          </p:cNvPr>
          <p:cNvSpPr txBox="1"/>
          <p:nvPr/>
        </p:nvSpPr>
        <p:spPr>
          <a:xfrm>
            <a:off x="2713257" y="1723664"/>
            <a:ext cx="7017297" cy="3170093"/>
          </a:xfrm>
          <a:prstGeom prst="rect">
            <a:avLst/>
          </a:prstGeom>
          <a:noFill/>
          <a:effectLst>
            <a:outerShdw blurRad="50800" dist="38100" dir="2700000" algn="tl" rotWithShape="0">
              <a:prstClr val="black">
                <a:alpha val="40000"/>
              </a:prstClr>
            </a:outerShdw>
          </a:effectLst>
        </p:spPr>
        <p:txBody>
          <a:bodyPr wrap="none" lIns="121915" tIns="60957" rIns="121915" bIns="60957" rtlCol="0">
            <a:spAutoFit/>
          </a:bodyPr>
          <a:lstStyle/>
          <a:p>
            <a:pPr algn="ctr"/>
            <a:r>
              <a:rPr lang="en-US" altLang="zh-TW" sz="6600" b="1" dirty="0">
                <a:ln w="22225">
                  <a:solidFill>
                    <a:schemeClr val="accent2"/>
                  </a:solidFill>
                  <a:prstDash val="solid"/>
                </a:ln>
                <a:solidFill>
                  <a:srgbClr val="002060"/>
                </a:solidFill>
                <a:latin typeface="Arial"/>
                <a:ea typeface="微软雅黑"/>
                <a:cs typeface="+mn-ea"/>
                <a:sym typeface="Arial"/>
              </a:rPr>
              <a:t>Thanks!!</a:t>
            </a:r>
          </a:p>
          <a:p>
            <a:pPr algn="ctr"/>
            <a:r>
              <a:rPr lang="zh-TW" altLang="en-US" sz="6600" b="1" dirty="0">
                <a:ln w="22225">
                  <a:solidFill>
                    <a:schemeClr val="accent2"/>
                  </a:solidFill>
                  <a:prstDash val="solid"/>
                </a:ln>
                <a:solidFill>
                  <a:srgbClr val="002060"/>
                </a:solidFill>
                <a:latin typeface="Arial"/>
                <a:ea typeface="微软雅黑"/>
                <a:cs typeface="+mn-ea"/>
                <a:sym typeface="Arial"/>
              </a:rPr>
              <a:t>各位住宿生的參與</a:t>
            </a:r>
          </a:p>
          <a:p>
            <a:pPr algn="ctr"/>
            <a:r>
              <a:rPr lang="zh-TW" altLang="en-US" sz="6600" b="1" dirty="0">
                <a:ln w="22225">
                  <a:solidFill>
                    <a:schemeClr val="accent2"/>
                  </a:solidFill>
                  <a:prstDash val="solid"/>
                </a:ln>
                <a:solidFill>
                  <a:srgbClr val="002060"/>
                </a:solidFill>
                <a:latin typeface="Arial"/>
                <a:ea typeface="微软雅黑"/>
                <a:cs typeface="+mn-ea"/>
                <a:sym typeface="Arial"/>
              </a:rPr>
              <a:t>記得領取餐點</a:t>
            </a:r>
            <a:r>
              <a:rPr lang="en-US" altLang="zh-TW" sz="6600" b="1" dirty="0">
                <a:ln w="22225">
                  <a:solidFill>
                    <a:schemeClr val="accent2"/>
                  </a:solidFill>
                  <a:prstDash val="solid"/>
                </a:ln>
                <a:solidFill>
                  <a:srgbClr val="002060"/>
                </a:solidFill>
                <a:latin typeface="Arial"/>
                <a:ea typeface="微软雅黑"/>
                <a:cs typeface="+mn-ea"/>
                <a:sym typeface="Arial"/>
              </a:rPr>
              <a:t>~</a:t>
            </a:r>
            <a:endParaRPr lang="zh-CN" altLang="en-US" sz="6600" b="1" dirty="0">
              <a:ln w="22225">
                <a:solidFill>
                  <a:schemeClr val="accent2"/>
                </a:solidFill>
                <a:prstDash val="solid"/>
              </a:ln>
              <a:solidFill>
                <a:srgbClr val="002060"/>
              </a:solidFill>
              <a:latin typeface="Arial"/>
              <a:ea typeface="微软雅黑"/>
              <a:cs typeface="+mn-ea"/>
              <a:sym typeface="Arial"/>
            </a:endParaRPr>
          </a:p>
        </p:txBody>
      </p:sp>
    </p:spTree>
    <p:extLst>
      <p:ext uri="{BB962C8B-B14F-4D97-AF65-F5344CB8AC3E}">
        <p14:creationId xmlns:p14="http://schemas.microsoft.com/office/powerpoint/2010/main" val="2304568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2"/>
                                        </p:tgtEl>
                                      </p:cBhvr>
                                    </p:animEffect>
                                    <p:anim calcmode="lin" valueType="num">
                                      <p:cBhvr>
                                        <p:cTn id="7"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
                                        </p:tgtEl>
                                        <p:attrNameLst>
                                          <p:attrName>ppt_h</p:attrName>
                                        </p:attrNameLst>
                                      </p:cBhvr>
                                      <p:tavLst>
                                        <p:tav tm="0">
                                          <p:val>
                                            <p:strVal val="ppt_h"/>
                                          </p:val>
                                        </p:tav>
                                        <p:tav tm="100000">
                                          <p:val>
                                            <p:strVal val="ppt_h"/>
                                          </p:val>
                                        </p:tav>
                                      </p:tavLst>
                                    </p:anim>
                                    <p:set>
                                      <p:cBhvr>
                                        <p:cTn id="9" dur="1" fill="hold">
                                          <p:stCondLst>
                                            <p:cond delay="1999"/>
                                          </p:stCondLst>
                                        </p:cTn>
                                        <p:tgtEl>
                                          <p:spTgt spid="2"/>
                                        </p:tgtEl>
                                        <p:attrNameLst>
                                          <p:attrName>style.visibility</p:attrName>
                                        </p:attrNameLst>
                                      </p:cBhvr>
                                      <p:to>
                                        <p:strVal val="hidden"/>
                                      </p:to>
                                    </p:set>
                                  </p:childTnLst>
                                </p:cTn>
                              </p:par>
                            </p:childTnLst>
                          </p:cTn>
                        </p:par>
                        <p:par>
                          <p:cTn id="10" fill="hold">
                            <p:stCondLst>
                              <p:cond delay="2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stCondLst>
                                            <p:cond delay="0"/>
                                          </p:stCondLst>
                                        </p:cTn>
                                        <p:tgtEl>
                                          <p:spTgt spid="3"/>
                                        </p:tgtEl>
                                        <p:attrNameLst>
                                          <p:attrName>ppt_x</p:attrName>
                                        </p:attrNameLst>
                                      </p:cBhvr>
                                      <p:tavLst>
                                        <p:tav tm="0">
                                          <p:val>
                                            <p:strVal val="#ppt_x-0.284"/>
                                          </p:val>
                                        </p:tav>
                                        <p:tav tm="100000">
                                          <p:val>
                                            <p:strVal val="#ppt_x"/>
                                          </p:val>
                                        </p:tav>
                                      </p:tavLst>
                                    </p:anim>
                                    <p:anim calcmode="lin" valueType="num">
                                      <p:cBhvr additive="base">
                                        <p:cTn id="14" dur="1000" fill="hold">
                                          <p:stCondLst>
                                            <p:cond delay="0"/>
                                          </p:stCondLst>
                                        </p:cTn>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5"/>
          <p:cNvSpPr txBox="1">
            <a:spLocks/>
          </p:cNvSpPr>
          <p:nvPr/>
        </p:nvSpPr>
        <p:spPr>
          <a:xfrm>
            <a:off x="449300" y="340936"/>
            <a:ext cx="4875175" cy="627736"/>
          </a:xfrm>
          <a:prstGeom prst="rect">
            <a:avLst/>
          </a:prstGeom>
        </p:spPr>
        <p:txBody>
          <a:bodyPr vert="horz" wrap="square" lIns="0" tIns="12065"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95"/>
              </a:spcBef>
            </a:pPr>
            <a:r>
              <a:rPr lang="zh-TW" altLang="en-US" sz="4000" b="1" dirty="0">
                <a:solidFill>
                  <a:srgbClr val="FF0000"/>
                </a:solidFill>
                <a:latin typeface="華康特粗楷體(P)" pitchFamily="66" charset="-120"/>
                <a:ea typeface="華康特粗楷體(P)" pitchFamily="66" charset="-120"/>
                <a:cs typeface="Microsoft JhengHei"/>
              </a:rPr>
              <a:t>尋找租屋處時</a:t>
            </a:r>
            <a:r>
              <a:rPr lang="en-US" altLang="zh-TW" sz="4000" b="1" dirty="0">
                <a:solidFill>
                  <a:srgbClr val="FF0000"/>
                </a:solidFill>
                <a:latin typeface="華康特粗楷體(P)" pitchFamily="66" charset="-120"/>
                <a:ea typeface="華康特粗楷體(P)" pitchFamily="66" charset="-120"/>
                <a:cs typeface="Microsoft JhengHei"/>
              </a:rPr>
              <a:t>‧‧‧</a:t>
            </a:r>
          </a:p>
        </p:txBody>
      </p:sp>
      <p:sp>
        <p:nvSpPr>
          <p:cNvPr id="3" name="object 12"/>
          <p:cNvSpPr txBox="1"/>
          <p:nvPr/>
        </p:nvSpPr>
        <p:spPr>
          <a:xfrm>
            <a:off x="817391" y="1407082"/>
            <a:ext cx="10356349" cy="4705774"/>
          </a:xfrm>
          <a:prstGeom prst="rect">
            <a:avLst/>
          </a:prstGeom>
        </p:spPr>
        <p:txBody>
          <a:bodyPr vert="horz" wrap="square" lIns="0" tIns="55244" rIns="0" bIns="0" rtlCol="0">
            <a:spAutoFit/>
          </a:bodyPr>
          <a:lstStyle/>
          <a:p>
            <a:pPr marL="355600" indent="-342900" defTabSz="914400">
              <a:spcBef>
                <a:spcPts val="434"/>
              </a:spcBef>
              <a:buClr>
                <a:srgbClr val="00007C"/>
              </a:buClr>
              <a:buSzPct val="75000"/>
              <a:buFont typeface="Wingdings"/>
              <a:buChar char=""/>
              <a:tabLst>
                <a:tab pos="354965" algn="l"/>
                <a:tab pos="355600" algn="l"/>
              </a:tabLst>
            </a:pPr>
            <a:r>
              <a:rPr sz="4800" b="1" spc="-5" dirty="0">
                <a:solidFill>
                  <a:srgbClr val="C00000"/>
                </a:solidFill>
                <a:latin typeface="標楷體" pitchFamily="65" charset="-120"/>
                <a:ea typeface="標楷體" pitchFamily="65" charset="-120"/>
                <a:cs typeface="Microsoft JhengHei"/>
              </a:rPr>
              <a:t>看屋時應結伴同</a:t>
            </a:r>
            <a:r>
              <a:rPr sz="4800" b="1" dirty="0">
                <a:solidFill>
                  <a:srgbClr val="C00000"/>
                </a:solidFill>
                <a:latin typeface="標楷體" pitchFamily="65" charset="-120"/>
                <a:ea typeface="標楷體" pitchFamily="65" charset="-120"/>
                <a:cs typeface="Microsoft JhengHei"/>
              </a:rPr>
              <a:t>行</a:t>
            </a:r>
            <a:r>
              <a:rPr sz="4800" spc="-5" dirty="0">
                <a:solidFill>
                  <a:schemeClr val="tx2">
                    <a:lumMod val="75000"/>
                  </a:schemeClr>
                </a:solidFill>
                <a:latin typeface="標楷體" pitchFamily="65" charset="-120"/>
                <a:ea typeface="標楷體" pitchFamily="65" charset="-120"/>
                <a:cs typeface="MingLiU"/>
              </a:rPr>
              <a:t>，</a:t>
            </a:r>
            <a:r>
              <a:rPr sz="4800" b="1" spc="-5" dirty="0">
                <a:solidFill>
                  <a:schemeClr val="tx2">
                    <a:lumMod val="75000"/>
                  </a:schemeClr>
                </a:solidFill>
                <a:latin typeface="標楷體" pitchFamily="65" charset="-120"/>
                <a:ea typeface="標楷體" pitchFamily="65" charset="-120"/>
                <a:cs typeface="MingLiU"/>
              </a:rPr>
              <a:t>或告知朋友。</a:t>
            </a:r>
            <a:endParaRPr sz="4800" b="1" dirty="0">
              <a:solidFill>
                <a:schemeClr val="tx2">
                  <a:lumMod val="75000"/>
                </a:schemeClr>
              </a:solidFill>
              <a:latin typeface="標楷體" pitchFamily="65" charset="-120"/>
              <a:ea typeface="標楷體" pitchFamily="65" charset="-120"/>
              <a:cs typeface="MingLiU"/>
            </a:endParaRPr>
          </a:p>
          <a:p>
            <a:pPr marL="355600" indent="-342900" defTabSz="914400">
              <a:spcBef>
                <a:spcPts val="335"/>
              </a:spcBef>
              <a:buClr>
                <a:srgbClr val="00007C"/>
              </a:buClr>
              <a:buSzPct val="75000"/>
              <a:buFont typeface="Wingdings"/>
              <a:buChar char=""/>
              <a:tabLst>
                <a:tab pos="354965" algn="l"/>
                <a:tab pos="355600" algn="l"/>
              </a:tabLst>
            </a:pPr>
            <a:r>
              <a:rPr sz="4800" b="1" spc="-5" dirty="0">
                <a:solidFill>
                  <a:schemeClr val="tx2">
                    <a:lumMod val="75000"/>
                  </a:schemeClr>
                </a:solidFill>
                <a:latin typeface="標楷體" pitchFamily="65" charset="-120"/>
                <a:ea typeface="標楷體" pitchFamily="65" charset="-120"/>
                <a:cs typeface="MingLiU"/>
              </a:rPr>
              <a:t>保持大門開放，</a:t>
            </a:r>
            <a:r>
              <a:rPr sz="4800" b="1" spc="-5" dirty="0">
                <a:solidFill>
                  <a:schemeClr val="tx2">
                    <a:lumMod val="75000"/>
                  </a:schemeClr>
                </a:solidFill>
                <a:latin typeface="標楷體" pitchFamily="65" charset="-120"/>
                <a:ea typeface="標楷體" pitchFamily="65" charset="-120"/>
                <a:cs typeface="Microsoft JhengHei"/>
              </a:rPr>
              <a:t>確保自身安全</a:t>
            </a:r>
            <a:r>
              <a:rPr sz="4800" b="1" spc="-5" dirty="0">
                <a:solidFill>
                  <a:schemeClr val="tx2">
                    <a:lumMod val="75000"/>
                  </a:schemeClr>
                </a:solidFill>
                <a:latin typeface="標楷體" pitchFamily="65" charset="-120"/>
                <a:ea typeface="標楷體" pitchFamily="65" charset="-120"/>
                <a:cs typeface="MingLiU"/>
              </a:rPr>
              <a:t>。</a:t>
            </a:r>
            <a:endParaRPr sz="4800" b="1" dirty="0">
              <a:solidFill>
                <a:schemeClr val="tx2">
                  <a:lumMod val="75000"/>
                </a:schemeClr>
              </a:solidFill>
              <a:latin typeface="標楷體" pitchFamily="65" charset="-120"/>
              <a:ea typeface="標楷體" pitchFamily="65" charset="-120"/>
              <a:cs typeface="MingLiU"/>
            </a:endParaRPr>
          </a:p>
          <a:p>
            <a:pPr marL="355600" marR="5080" indent="-342900" defTabSz="914400">
              <a:spcBef>
                <a:spcPts val="725"/>
              </a:spcBef>
              <a:buClr>
                <a:srgbClr val="00007C"/>
              </a:buClr>
              <a:buSzPct val="75000"/>
              <a:buFont typeface="Wingdings"/>
              <a:buChar char=""/>
              <a:tabLst>
                <a:tab pos="354965" algn="l"/>
                <a:tab pos="355600" algn="l"/>
              </a:tabLst>
            </a:pPr>
            <a:r>
              <a:rPr sz="4800" b="1" dirty="0">
                <a:solidFill>
                  <a:schemeClr val="tx2">
                    <a:lumMod val="75000"/>
                  </a:schemeClr>
                </a:solidFill>
                <a:latin typeface="標楷體" pitchFamily="65" charset="-120"/>
                <a:ea typeface="標楷體" pitchFamily="65" charset="-120"/>
                <a:cs typeface="MingLiU"/>
              </a:rPr>
              <a:t>與</a:t>
            </a:r>
            <a:r>
              <a:rPr sz="4800" b="1" spc="-5" dirty="0">
                <a:solidFill>
                  <a:schemeClr val="tx2">
                    <a:lumMod val="75000"/>
                  </a:schemeClr>
                </a:solidFill>
                <a:latin typeface="標楷體" pitchFamily="65" charset="-120"/>
                <a:ea typeface="標楷體" pitchFamily="65" charset="-120"/>
                <a:cs typeface="MingLiU"/>
              </a:rPr>
              <a:t>房東約定於附近明顯地標處，碰面後再共同前往看屋。</a:t>
            </a:r>
            <a:endParaRPr sz="4800" b="1" dirty="0">
              <a:solidFill>
                <a:schemeClr val="tx2">
                  <a:lumMod val="75000"/>
                </a:schemeClr>
              </a:solidFill>
              <a:latin typeface="標楷體" pitchFamily="65" charset="-120"/>
              <a:ea typeface="標楷體" pitchFamily="65" charset="-120"/>
              <a:cs typeface="MingLiU"/>
            </a:endParaRPr>
          </a:p>
          <a:p>
            <a:pPr marL="355600" marR="6350" indent="-342900" defTabSz="914400">
              <a:spcBef>
                <a:spcPts val="680"/>
              </a:spcBef>
              <a:buClr>
                <a:srgbClr val="00007C"/>
              </a:buClr>
              <a:buSzPct val="75000"/>
              <a:buFont typeface="Wingdings"/>
              <a:buChar char=""/>
              <a:tabLst>
                <a:tab pos="354965" algn="l"/>
                <a:tab pos="355600" algn="l"/>
              </a:tabLst>
            </a:pPr>
            <a:r>
              <a:rPr sz="4800" b="1" dirty="0">
                <a:solidFill>
                  <a:schemeClr val="tx2">
                    <a:lumMod val="75000"/>
                  </a:schemeClr>
                </a:solidFill>
                <a:latin typeface="標楷體" pitchFamily="65" charset="-120"/>
                <a:ea typeface="標楷體" pitchFamily="65" charset="-120"/>
                <a:cs typeface="MingLiU"/>
              </a:rPr>
              <a:t>聯</a:t>
            </a:r>
            <a:r>
              <a:rPr sz="4800" b="1" spc="-5" dirty="0">
                <a:solidFill>
                  <a:schemeClr val="tx2">
                    <a:lumMod val="75000"/>
                  </a:schemeClr>
                </a:solidFill>
                <a:latin typeface="標楷體" pitchFamily="65" charset="-120"/>
                <a:ea typeface="標楷體" pitchFamily="65" charset="-120"/>
                <a:cs typeface="MingLiU"/>
              </a:rPr>
              <a:t>繫時務</a:t>
            </a:r>
            <a:r>
              <a:rPr sz="4800" b="1" dirty="0">
                <a:solidFill>
                  <a:schemeClr val="tx2">
                    <a:lumMod val="75000"/>
                  </a:schemeClr>
                </a:solidFill>
                <a:latin typeface="標楷體" pitchFamily="65" charset="-120"/>
                <a:ea typeface="標楷體" pitchFamily="65" charset="-120"/>
                <a:cs typeface="MingLiU"/>
              </a:rPr>
              <a:t>必</a:t>
            </a:r>
            <a:r>
              <a:rPr sz="4800" b="1" spc="-5" dirty="0">
                <a:solidFill>
                  <a:schemeClr val="tx2">
                    <a:lumMod val="75000"/>
                  </a:schemeClr>
                </a:solidFill>
                <a:latin typeface="標楷體" pitchFamily="65" charset="-120"/>
                <a:ea typeface="標楷體" pitchFamily="65" charset="-120"/>
                <a:cs typeface="MingLiU"/>
              </a:rPr>
              <a:t>詳留雙</a:t>
            </a:r>
            <a:r>
              <a:rPr sz="4800" b="1" dirty="0">
                <a:solidFill>
                  <a:schemeClr val="tx2">
                    <a:lumMod val="75000"/>
                  </a:schemeClr>
                </a:solidFill>
                <a:latin typeface="標楷體" pitchFamily="65" charset="-120"/>
                <a:ea typeface="標楷體" pitchFamily="65" charset="-120"/>
                <a:cs typeface="MingLiU"/>
              </a:rPr>
              <a:t>方</a:t>
            </a:r>
            <a:r>
              <a:rPr sz="4800" b="1" spc="-5" dirty="0">
                <a:solidFill>
                  <a:schemeClr val="tx2">
                    <a:lumMod val="75000"/>
                  </a:schemeClr>
                </a:solidFill>
                <a:latin typeface="標楷體" pitchFamily="65" charset="-120"/>
                <a:ea typeface="標楷體" pitchFamily="65" charset="-120"/>
                <a:cs typeface="MingLiU"/>
              </a:rPr>
              <a:t>姓名及</a:t>
            </a:r>
            <a:r>
              <a:rPr sz="4800" b="1" dirty="0">
                <a:solidFill>
                  <a:schemeClr val="tx2">
                    <a:lumMod val="75000"/>
                  </a:schemeClr>
                </a:solidFill>
                <a:latin typeface="標楷體" pitchFamily="65" charset="-120"/>
                <a:ea typeface="標楷體" pitchFamily="65" charset="-120"/>
                <a:cs typeface="MingLiU"/>
              </a:rPr>
              <a:t>手</a:t>
            </a:r>
            <a:r>
              <a:rPr sz="4800" b="1" spc="-5" dirty="0">
                <a:solidFill>
                  <a:schemeClr val="tx2">
                    <a:lumMod val="75000"/>
                  </a:schemeClr>
                </a:solidFill>
                <a:latin typeface="標楷體" pitchFamily="65" charset="-120"/>
                <a:ea typeface="標楷體" pitchFamily="65" charset="-120"/>
                <a:cs typeface="MingLiU"/>
              </a:rPr>
              <a:t>機或聯繫電話，以便緊急聯繫。</a:t>
            </a:r>
            <a:endParaRPr sz="4800" b="1" dirty="0">
              <a:solidFill>
                <a:schemeClr val="tx2">
                  <a:lumMod val="75000"/>
                </a:schemeClr>
              </a:solidFill>
              <a:latin typeface="標楷體" pitchFamily="65" charset="-120"/>
              <a:ea typeface="標楷體" pitchFamily="65" charset="-120"/>
              <a:cs typeface="MingLiU"/>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6428" y="-74488"/>
            <a:ext cx="3255720" cy="3255720"/>
          </a:xfrm>
          <a:prstGeom prst="rect">
            <a:avLst/>
          </a:prstGeom>
        </p:spPr>
      </p:pic>
    </p:spTree>
    <p:extLst>
      <p:ext uri="{BB962C8B-B14F-4D97-AF65-F5344CB8AC3E}">
        <p14:creationId xmlns:p14="http://schemas.microsoft.com/office/powerpoint/2010/main" val="463058056"/>
      </p:ext>
    </p:extLst>
  </p:cSld>
  <p:clrMapOvr>
    <a:masterClrMapping/>
  </p:clrMapOvr>
  <p:transition spd="slow">
    <p:wipe/>
  </p:transition>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ntury Gothic">
      <a:majorFont>
        <a:latin typeface="Century Gothic"/>
        <a:ea typeface="微软雅黑"/>
        <a:cs typeface=""/>
      </a:majorFont>
      <a:minorFont>
        <a:latin typeface="Century Gothic"/>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2_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3_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4_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5_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6_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www.w3.org/XML/1998/namespace"/>
    <ds:schemaRef ds:uri="http://schemas.openxmlformats.org/package/2006/metadata/core-properties"/>
    <ds:schemaRef ds:uri="http://schemas.microsoft.com/office/2006/documentManagement/types"/>
    <ds:schemaRef ds:uri="http://purl.org/dc/dcmitype/"/>
    <ds:schemaRef ds:uri="http://purl.org/dc/terms/"/>
    <ds:schemaRef ds:uri="http://schemas.microsoft.com/office/2006/metadata/properties"/>
    <ds:schemaRef ds:uri="http://purl.org/dc/elements/1.1/"/>
    <ds:schemaRef ds:uri="http://schemas.microsoft.com/office/infopath/2007/PartnerControls"/>
    <ds:schemaRef ds:uri="http://schemas.microsoft.com/sharepoint/v3/field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28049</TotalTime>
  <Words>4699</Words>
  <Application>Microsoft Office PowerPoint</Application>
  <PresentationFormat>自訂</PresentationFormat>
  <Paragraphs>601</Paragraphs>
  <Slides>80</Slides>
  <Notes>11</Notes>
  <HiddenSlides>0</HiddenSlides>
  <MMClips>0</MMClips>
  <ScaleCrop>false</ScaleCrop>
  <HeadingPairs>
    <vt:vector size="6" baseType="variant">
      <vt:variant>
        <vt:lpstr>使用字型</vt:lpstr>
      </vt:variant>
      <vt:variant>
        <vt:i4>30</vt:i4>
      </vt:variant>
      <vt:variant>
        <vt:lpstr>佈景主題</vt:lpstr>
      </vt:variant>
      <vt:variant>
        <vt:i4>9</vt:i4>
      </vt:variant>
      <vt:variant>
        <vt:lpstr>投影片標題</vt:lpstr>
      </vt:variant>
      <vt:variant>
        <vt:i4>80</vt:i4>
      </vt:variant>
    </vt:vector>
  </HeadingPairs>
  <TitlesOfParts>
    <vt:vector size="119" baseType="lpstr">
      <vt:lpstr>Arial Unicode MS</vt:lpstr>
      <vt:lpstr>微软雅黑</vt:lpstr>
      <vt:lpstr>黑体</vt:lpstr>
      <vt:lpstr>宋体</vt:lpstr>
      <vt:lpstr>方正兰亭中黑_GBK</vt:lpstr>
      <vt:lpstr>細明體</vt:lpstr>
      <vt:lpstr>細明體</vt:lpstr>
      <vt:lpstr>華康中黑體(P)</vt:lpstr>
      <vt:lpstr>華康正顏楷體W9</vt:lpstr>
      <vt:lpstr>華康行書體</vt:lpstr>
      <vt:lpstr>華康行楷體W5</vt:lpstr>
      <vt:lpstr>華康行楷體W5(P)</vt:lpstr>
      <vt:lpstr>華康特粗楷體</vt:lpstr>
      <vt:lpstr>華康特粗楷體(P)</vt:lpstr>
      <vt:lpstr>華康儷特圓</vt:lpstr>
      <vt:lpstr>微軟正黑體</vt:lpstr>
      <vt:lpstr>微軟正黑體</vt:lpstr>
      <vt:lpstr>微軟正黑體 Light</vt:lpstr>
      <vt:lpstr>新細明體</vt:lpstr>
      <vt:lpstr>新細明體</vt:lpstr>
      <vt:lpstr>標楷體</vt:lpstr>
      <vt:lpstr>Arial</vt:lpstr>
      <vt:lpstr>Calibri</vt:lpstr>
      <vt:lpstr>Century Gothic</vt:lpstr>
      <vt:lpstr>Lucida Sans Unicode</vt:lpstr>
      <vt:lpstr>Times New Roman</vt:lpstr>
      <vt:lpstr>Verdana</vt:lpstr>
      <vt:lpstr>Wingdings</vt:lpstr>
      <vt:lpstr>Wingdings 2</vt:lpstr>
      <vt:lpstr>Wingdings 3</vt:lpstr>
      <vt:lpstr>Office Theme</vt:lpstr>
      <vt:lpstr>匯合</vt:lpstr>
      <vt:lpstr>1_匯合</vt:lpstr>
      <vt:lpstr>2_匯合</vt:lpstr>
      <vt:lpstr>3_匯合</vt:lpstr>
      <vt:lpstr>4_匯合</vt:lpstr>
      <vt:lpstr>5_匯合</vt:lpstr>
      <vt:lpstr>6_匯合</vt:lpstr>
      <vt:lpstr>Office 主题​​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女一舍學習資源中心簡介</vt:lpstr>
      <vt:lpstr>男二舍學習資源中心簡介</vt:lpstr>
      <vt:lpstr>男三舍學習資源中心簡介</vt:lpstr>
      <vt:lpstr>男三舍體適能中心簡介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trustme521</dc:creator>
  <cp:keywords/>
  <dc:description/>
  <cp:lastModifiedBy>user</cp:lastModifiedBy>
  <cp:revision>371</cp:revision>
  <dcterms:created xsi:type="dcterms:W3CDTF">2010-04-12T23:12:02Z</dcterms:created>
  <dcterms:modified xsi:type="dcterms:W3CDTF">2022-11-10T08:31:16Z</dcterms:modified>
  <cp:category/>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