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84" r:id="rId6"/>
    <p:sldId id="260" r:id="rId7"/>
    <p:sldId id="261" r:id="rId8"/>
    <p:sldId id="262" r:id="rId9"/>
    <p:sldId id="280" r:id="rId10"/>
    <p:sldId id="281" r:id="rId11"/>
    <p:sldId id="282" r:id="rId12"/>
    <p:sldId id="263" r:id="rId13"/>
    <p:sldId id="264" r:id="rId14"/>
    <p:sldId id="265" r:id="rId15"/>
    <p:sldId id="266" r:id="rId16"/>
    <p:sldId id="267" r:id="rId17"/>
    <p:sldId id="268" r:id="rId18"/>
    <p:sldId id="269" r:id="rId19"/>
    <p:sldId id="270" r:id="rId20"/>
    <p:sldId id="271" r:id="rId21"/>
    <p:sldId id="274" r:id="rId22"/>
    <p:sldId id="272" r:id="rId23"/>
    <p:sldId id="273" r:id="rId24"/>
    <p:sldId id="285" r:id="rId25"/>
    <p:sldId id="286" r:id="rId26"/>
    <p:sldId id="277" r:id="rId27"/>
    <p:sldId id="276" r:id="rId28"/>
    <p:sldId id="288" r:id="rId29"/>
    <p:sldId id="278" r:id="rId30"/>
    <p:sldId id="287" r:id="rId31"/>
    <p:sldId id="279" r:id="rId32"/>
    <p:sldId id="289" r:id="rId3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14380-476E-4E64-8955-75140FA05912}" type="datetimeFigureOut">
              <a:rPr lang="zh-TW" altLang="en-US" smtClean="0"/>
              <a:t>2023/9/12</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ABE70-B8FE-4461-816C-01315EDAF1AB}" type="slidenum">
              <a:rPr lang="zh-TW" altLang="en-US" smtClean="0"/>
              <a:t>‹#›</a:t>
            </a:fld>
            <a:endParaRPr lang="zh-TW" altLang="en-US"/>
          </a:p>
        </p:txBody>
      </p:sp>
    </p:spTree>
    <p:extLst>
      <p:ext uri="{BB962C8B-B14F-4D97-AF65-F5344CB8AC3E}">
        <p14:creationId xmlns:p14="http://schemas.microsoft.com/office/powerpoint/2010/main" val="3958250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5ABE70-B8FE-4461-816C-01315EDAF1AB}" type="slidenum">
              <a:rPr lang="zh-TW" altLang="en-US" smtClean="0"/>
              <a:t>1</a:t>
            </a:fld>
            <a:endParaRPr lang="zh-TW" altLang="en-US"/>
          </a:p>
        </p:txBody>
      </p:sp>
    </p:spTree>
    <p:extLst>
      <p:ext uri="{BB962C8B-B14F-4D97-AF65-F5344CB8AC3E}">
        <p14:creationId xmlns:p14="http://schemas.microsoft.com/office/powerpoint/2010/main" val="354714548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64F6B49D-27ED-483C-BDC7-FB6883DFE95E}" type="datetimeFigureOut">
              <a:rPr lang="zh-TW" altLang="en-US" smtClean="0"/>
              <a:t>2023/9/12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8E39908-F609-4B4F-B548-2FECA7A6BFBF}" type="slidenum">
              <a:rPr lang="zh-TW" altLang="en-US" smtClean="0"/>
              <a:t>‹#›</a:t>
            </a:fld>
            <a:endParaRPr lang="zh-TW" altLang="en-US"/>
          </a:p>
        </p:txBody>
      </p:sp>
    </p:spTree>
    <p:extLst>
      <p:ext uri="{BB962C8B-B14F-4D97-AF65-F5344CB8AC3E}">
        <p14:creationId xmlns:p14="http://schemas.microsoft.com/office/powerpoint/2010/main" val="2199124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4F6B49D-27ED-483C-BDC7-FB6883DFE95E}" type="datetimeFigureOut">
              <a:rPr lang="zh-TW" altLang="en-US" smtClean="0"/>
              <a:t>2023/9/12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8E39908-F609-4B4F-B548-2FECA7A6BFBF}" type="slidenum">
              <a:rPr lang="zh-TW" altLang="en-US" smtClean="0"/>
              <a:t>‹#›</a:t>
            </a:fld>
            <a:endParaRPr lang="zh-TW" altLang="en-US"/>
          </a:p>
        </p:txBody>
      </p:sp>
    </p:spTree>
    <p:extLst>
      <p:ext uri="{BB962C8B-B14F-4D97-AF65-F5344CB8AC3E}">
        <p14:creationId xmlns:p14="http://schemas.microsoft.com/office/powerpoint/2010/main" val="396890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4F6B49D-27ED-483C-BDC7-FB6883DFE95E}" type="datetimeFigureOut">
              <a:rPr lang="zh-TW" altLang="en-US" smtClean="0"/>
              <a:t>2023/9/12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8E39908-F609-4B4F-B548-2FECA7A6BFBF}" type="slidenum">
              <a:rPr lang="zh-TW" altLang="en-US" smtClean="0"/>
              <a:t>‹#›</a:t>
            </a:fld>
            <a:endParaRPr lang="zh-TW" altLang="en-US"/>
          </a:p>
        </p:txBody>
      </p:sp>
    </p:spTree>
    <p:extLst>
      <p:ext uri="{BB962C8B-B14F-4D97-AF65-F5344CB8AC3E}">
        <p14:creationId xmlns:p14="http://schemas.microsoft.com/office/powerpoint/2010/main" val="121952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4F6B49D-27ED-483C-BDC7-FB6883DFE95E}" type="datetimeFigureOut">
              <a:rPr lang="zh-TW" altLang="en-US" smtClean="0"/>
              <a:t>2023/9/12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8E39908-F609-4B4F-B548-2FECA7A6BFBF}" type="slidenum">
              <a:rPr lang="zh-TW" altLang="en-US" smtClean="0"/>
              <a:t>‹#›</a:t>
            </a:fld>
            <a:endParaRPr lang="zh-TW" altLang="en-US"/>
          </a:p>
        </p:txBody>
      </p:sp>
    </p:spTree>
    <p:extLst>
      <p:ext uri="{BB962C8B-B14F-4D97-AF65-F5344CB8AC3E}">
        <p14:creationId xmlns:p14="http://schemas.microsoft.com/office/powerpoint/2010/main" val="161762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TW" altLang="en-US"/>
              <a:t>按一下以編輯母片標題樣式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8593667" y="6272784"/>
            <a:ext cx="2644309" cy="365125"/>
          </a:xfrm>
        </p:spPr>
        <p:txBody>
          <a:bodyPr/>
          <a:lstStyle/>
          <a:p>
            <a:fld id="{64F6B49D-27ED-483C-BDC7-FB6883DFE95E}" type="datetimeFigureOut">
              <a:rPr lang="zh-TW" altLang="en-US" smtClean="0"/>
              <a:t>2023/9/12</a:t>
            </a:fld>
            <a:endParaRPr lang="zh-TW" altLang="en-US"/>
          </a:p>
        </p:txBody>
      </p:sp>
      <p:sp>
        <p:nvSpPr>
          <p:cNvPr id="5" name="Footer Placeholder 4"/>
          <p:cNvSpPr>
            <a:spLocks noGrp="1"/>
          </p:cNvSpPr>
          <p:nvPr>
            <p:ph type="ftr" sz="quarter" idx="11"/>
          </p:nvPr>
        </p:nvSpPr>
        <p:spPr>
          <a:xfrm>
            <a:off x="2182708" y="6272784"/>
            <a:ext cx="6327648" cy="365125"/>
          </a:xfrm>
        </p:spPr>
        <p:txBody>
          <a:bodyPr/>
          <a:lstStyle/>
          <a:p>
            <a:endParaRPr lang="zh-TW" alt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8E39908-F609-4B4F-B548-2FECA7A6BFBF}" type="slidenum">
              <a:rPr lang="zh-TW" altLang="en-US" smtClean="0"/>
              <a:t>‹#›</a:t>
            </a:fld>
            <a:endParaRPr lang="zh-TW" altLang="en-US"/>
          </a:p>
        </p:txBody>
      </p:sp>
    </p:spTree>
    <p:extLst>
      <p:ext uri="{BB962C8B-B14F-4D97-AF65-F5344CB8AC3E}">
        <p14:creationId xmlns:p14="http://schemas.microsoft.com/office/powerpoint/2010/main" val="517373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4F6B49D-27ED-483C-BDC7-FB6883DFE95E}" type="datetimeFigureOut">
              <a:rPr lang="zh-TW" altLang="en-US" smtClean="0"/>
              <a:t>2023/9/12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8E39908-F609-4B4F-B548-2FECA7A6BFBF}" type="slidenum">
              <a:rPr lang="zh-TW" altLang="en-US" smtClean="0"/>
              <a:t>‹#›</a:t>
            </a:fld>
            <a:endParaRPr lang="zh-TW" altLang="en-US"/>
          </a:p>
        </p:txBody>
      </p:sp>
    </p:spTree>
    <p:extLst>
      <p:ext uri="{BB962C8B-B14F-4D97-AF65-F5344CB8AC3E}">
        <p14:creationId xmlns:p14="http://schemas.microsoft.com/office/powerpoint/2010/main" val="332346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64F6B49D-27ED-483C-BDC7-FB6883DFE95E}" type="datetimeFigureOut">
              <a:rPr lang="zh-TW" altLang="en-US" smtClean="0"/>
              <a:t>2023/9/12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8E39908-F609-4B4F-B548-2FECA7A6BFBF}" type="slidenum">
              <a:rPr lang="zh-TW" altLang="en-US" smtClean="0"/>
              <a:t>‹#›</a:t>
            </a:fld>
            <a:endParaRPr lang="zh-TW" altLang="en-US"/>
          </a:p>
        </p:txBody>
      </p:sp>
    </p:spTree>
    <p:extLst>
      <p:ext uri="{BB962C8B-B14F-4D97-AF65-F5344CB8AC3E}">
        <p14:creationId xmlns:p14="http://schemas.microsoft.com/office/powerpoint/2010/main" val="109859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4F6B49D-27ED-483C-BDC7-FB6883DFE95E}" type="datetimeFigureOut">
              <a:rPr lang="zh-TW" altLang="en-US" smtClean="0"/>
              <a:t>2023/9/12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8E39908-F609-4B4F-B548-2FECA7A6BFBF}" type="slidenum">
              <a:rPr lang="zh-TW" altLang="en-US" smtClean="0"/>
              <a:t>‹#›</a:t>
            </a:fld>
            <a:endParaRPr lang="zh-TW" altLang="en-US"/>
          </a:p>
        </p:txBody>
      </p:sp>
    </p:spTree>
    <p:extLst>
      <p:ext uri="{BB962C8B-B14F-4D97-AF65-F5344CB8AC3E}">
        <p14:creationId xmlns:p14="http://schemas.microsoft.com/office/powerpoint/2010/main" val="2021697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6B49D-27ED-483C-BDC7-FB6883DFE95E}" type="datetimeFigureOut">
              <a:rPr lang="zh-TW" altLang="en-US" smtClean="0"/>
              <a:t>2023/9/12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8E39908-F609-4B4F-B548-2FECA7A6BFBF}" type="slidenum">
              <a:rPr lang="zh-TW" altLang="en-US" smtClean="0"/>
              <a:t>‹#›</a:t>
            </a:fld>
            <a:endParaRPr lang="zh-TW" altLang="en-US"/>
          </a:p>
        </p:txBody>
      </p:sp>
    </p:spTree>
    <p:extLst>
      <p:ext uri="{BB962C8B-B14F-4D97-AF65-F5344CB8AC3E}">
        <p14:creationId xmlns:p14="http://schemas.microsoft.com/office/powerpoint/2010/main" val="5090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64F6B49D-27ED-483C-BDC7-FB6883DFE95E}" type="datetimeFigureOut">
              <a:rPr lang="zh-TW" altLang="en-US" smtClean="0"/>
              <a:t>2023/9/12</a:t>
            </a:fld>
            <a:endParaRPr lang="zh-TW" altLang="en-US"/>
          </a:p>
        </p:txBody>
      </p:sp>
      <p:sp>
        <p:nvSpPr>
          <p:cNvPr id="6" name="Footer Placeholder 5"/>
          <p:cNvSpPr>
            <a:spLocks noGrp="1"/>
          </p:cNvSpPr>
          <p:nvPr>
            <p:ph type="ftr" sz="quarter" idx="11"/>
          </p:nvPr>
        </p:nvSpPr>
        <p:spPr/>
        <p:txBody>
          <a:bodyPr/>
          <a:lstStyle/>
          <a:p>
            <a:endParaRPr lang="zh-TW" alt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8E39908-F609-4B4F-B548-2FECA7A6BFBF}" type="slidenum">
              <a:rPr lang="zh-TW" altLang="en-US" smtClean="0"/>
              <a:t>‹#›</a:t>
            </a:fld>
            <a:endParaRPr lang="zh-TW" altLang="en-US"/>
          </a:p>
        </p:txBody>
      </p:sp>
    </p:spTree>
    <p:extLst>
      <p:ext uri="{BB962C8B-B14F-4D97-AF65-F5344CB8AC3E}">
        <p14:creationId xmlns:p14="http://schemas.microsoft.com/office/powerpoint/2010/main" val="1239167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64F6B49D-27ED-483C-BDC7-FB6883DFE95E}" type="datetimeFigureOut">
              <a:rPr lang="zh-TW" altLang="en-US" smtClean="0"/>
              <a:t>2023/9/12</a:t>
            </a:fld>
            <a:endParaRPr lang="zh-TW" alt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8E39908-F609-4B4F-B548-2FECA7A6BFBF}" type="slidenum">
              <a:rPr lang="zh-TW" altLang="en-US" smtClean="0"/>
              <a:t>‹#›</a:t>
            </a:fld>
            <a:endParaRPr lang="zh-TW" altLang="en-US"/>
          </a:p>
        </p:txBody>
      </p:sp>
    </p:spTree>
    <p:extLst>
      <p:ext uri="{BB962C8B-B14F-4D97-AF65-F5344CB8AC3E}">
        <p14:creationId xmlns:p14="http://schemas.microsoft.com/office/powerpoint/2010/main" val="4064428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F6B49D-27ED-483C-BDC7-FB6883DFE95E}" type="datetimeFigureOut">
              <a:rPr lang="zh-TW" altLang="en-US" smtClean="0"/>
              <a:t>2023/9/12</a:t>
            </a:fld>
            <a:endParaRPr lang="zh-TW" alt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zh-TW" alt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8E39908-F609-4B4F-B548-2FECA7A6BFBF}" type="slidenum">
              <a:rPr lang="zh-TW" altLang="en-US" smtClean="0"/>
              <a:t>‹#›</a:t>
            </a:fld>
            <a:endParaRPr lang="zh-TW" altLang="en-US"/>
          </a:p>
        </p:txBody>
      </p:sp>
    </p:spTree>
    <p:extLst>
      <p:ext uri="{BB962C8B-B14F-4D97-AF65-F5344CB8AC3E}">
        <p14:creationId xmlns:p14="http://schemas.microsoft.com/office/powerpoint/2010/main" val="806841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facebook.com/NFUACTIVITY" TargetMode="External"/><Relationship Id="rId2" Type="http://schemas.openxmlformats.org/officeDocument/2006/relationships/hyperlink" Target="https://reurl.cc/94geQO" TargetMode="External"/><Relationship Id="rId1" Type="http://schemas.openxmlformats.org/officeDocument/2006/relationships/slideLayout" Target="../slideLayouts/slideLayout2.xml"/><Relationship Id="rId4" Type="http://schemas.openxmlformats.org/officeDocument/2006/relationships/hyperlink" Target="https://www.facebook.com/NFUACTIVIT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activity@nfu.edu.t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sz="8000" b="1" dirty="0">
                <a:latin typeface="+mj-ea"/>
              </a:rPr>
              <a:t>112-1</a:t>
            </a:r>
            <a:r>
              <a:rPr lang="zh-TW" altLang="en-US" sz="8000" b="1" dirty="0">
                <a:latin typeface="+mj-ea"/>
              </a:rPr>
              <a:t> 九月社長大會</a:t>
            </a:r>
          </a:p>
        </p:txBody>
      </p:sp>
      <p:sp>
        <p:nvSpPr>
          <p:cNvPr id="3" name="副標題 2"/>
          <p:cNvSpPr>
            <a:spLocks noGrp="1"/>
          </p:cNvSpPr>
          <p:nvPr>
            <p:ph type="subTitle" idx="1"/>
          </p:nvPr>
        </p:nvSpPr>
        <p:spPr>
          <a:xfrm>
            <a:off x="950976" y="4468031"/>
            <a:ext cx="7891272" cy="1069848"/>
          </a:xfrm>
        </p:spPr>
        <p:txBody>
          <a:bodyPr/>
          <a:lstStyle/>
          <a:p>
            <a:r>
              <a:rPr lang="en-US" altLang="zh-TW" sz="2400" dirty="0">
                <a:latin typeface="+mj-ea"/>
                <a:ea typeface="+mj-ea"/>
              </a:rPr>
              <a:t>112/09/13  12:00-13:20</a:t>
            </a:r>
          </a:p>
          <a:p>
            <a:r>
              <a:rPr lang="zh-TW" altLang="en-US" sz="2400" dirty="0">
                <a:latin typeface="+mj-ea"/>
                <a:ea typeface="+mj-ea"/>
              </a:rPr>
              <a:t>學生活動中心三樓活動室</a:t>
            </a:r>
            <a:endParaRPr lang="en-US" altLang="zh-TW" sz="2400" dirty="0">
              <a:latin typeface="+mj-ea"/>
              <a:ea typeface="+mj-ea"/>
            </a:endParaRPr>
          </a:p>
          <a:p>
            <a:endParaRPr lang="zh-TW" altLang="en-US" dirty="0">
              <a:latin typeface="+mj-ea"/>
              <a:ea typeface="+mj-ea"/>
            </a:endParaRPr>
          </a:p>
        </p:txBody>
      </p:sp>
    </p:spTree>
    <p:extLst>
      <p:ext uri="{BB962C8B-B14F-4D97-AF65-F5344CB8AC3E}">
        <p14:creationId xmlns:p14="http://schemas.microsoft.com/office/powerpoint/2010/main" val="138415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9848" y="274320"/>
            <a:ext cx="10058400" cy="1609344"/>
          </a:xfrm>
        </p:spPr>
        <p:txBody>
          <a:bodyPr>
            <a:normAutofit/>
          </a:bodyPr>
          <a:lstStyle/>
          <a:p>
            <a:r>
              <a:rPr lang="zh-TW" altLang="en-US" sz="4000" dirty="0"/>
              <a:t>社員名單繳交期限</a:t>
            </a:r>
            <a:r>
              <a:rPr lang="en-US" altLang="zh-TW" sz="4000" dirty="0"/>
              <a:t>:10/05</a:t>
            </a:r>
            <a:endParaRPr lang="zh-TW" altLang="en-US" sz="4000" dirty="0"/>
          </a:p>
        </p:txBody>
      </p:sp>
      <p:sp>
        <p:nvSpPr>
          <p:cNvPr id="3" name="內容版面配置區 2"/>
          <p:cNvSpPr>
            <a:spLocks noGrp="1"/>
          </p:cNvSpPr>
          <p:nvPr>
            <p:ph idx="1"/>
          </p:nvPr>
        </p:nvSpPr>
        <p:spPr>
          <a:xfrm>
            <a:off x="877824" y="1965960"/>
            <a:ext cx="10506456" cy="4325112"/>
          </a:xfrm>
        </p:spPr>
        <p:txBody>
          <a:bodyPr/>
          <a:lstStyle/>
          <a:p>
            <a:pPr lvl="0">
              <a:lnSpc>
                <a:spcPct val="100000"/>
              </a:lnSpc>
              <a:spcBef>
                <a:spcPts val="600"/>
              </a:spcBef>
              <a:spcAft>
                <a:spcPts val="600"/>
              </a:spcAft>
            </a:pPr>
            <a:r>
              <a:rPr lang="zh-TW" altLang="zh-TW" sz="2400" dirty="0">
                <a:latin typeface="+mj-ea"/>
                <a:ea typeface="+mj-ea"/>
              </a:rPr>
              <a:t>社員名單請於</a:t>
            </a:r>
            <a:r>
              <a:rPr lang="en-US" altLang="zh-TW" sz="2400" dirty="0">
                <a:solidFill>
                  <a:srgbClr val="FF0000"/>
                </a:solidFill>
                <a:latin typeface="+mj-ea"/>
                <a:ea typeface="+mj-ea"/>
              </a:rPr>
              <a:t>112/10/05</a:t>
            </a:r>
            <a:r>
              <a:rPr lang="zh-TW" altLang="zh-TW" sz="2400" dirty="0">
                <a:latin typeface="+mj-ea"/>
                <a:ea typeface="+mj-ea"/>
              </a:rPr>
              <a:t>前完成繳交</a:t>
            </a:r>
            <a:r>
              <a:rPr lang="zh-TW" altLang="en-US" sz="2400" dirty="0">
                <a:latin typeface="+mj-ea"/>
                <a:ea typeface="+mj-ea"/>
              </a:rPr>
              <a:t>。</a:t>
            </a:r>
            <a:endParaRPr lang="en-US" altLang="zh-TW" sz="2400" dirty="0">
              <a:latin typeface="+mj-ea"/>
              <a:ea typeface="+mj-ea"/>
            </a:endParaRPr>
          </a:p>
          <a:p>
            <a:pPr lvl="0">
              <a:lnSpc>
                <a:spcPct val="100000"/>
              </a:lnSpc>
              <a:spcBef>
                <a:spcPts val="600"/>
              </a:spcBef>
              <a:spcAft>
                <a:spcPts val="600"/>
              </a:spcAft>
            </a:pPr>
            <a:r>
              <a:rPr lang="zh-TW" altLang="zh-TW" sz="2400" dirty="0">
                <a:latin typeface="+mj-ea"/>
                <a:ea typeface="+mj-ea"/>
              </a:rPr>
              <a:t>社員以繳交社費者為依據，請檢附社費入帳紀錄，不滿</a:t>
            </a:r>
            <a:r>
              <a:rPr lang="en-US" altLang="zh-TW" sz="2400" dirty="0">
                <a:latin typeface="+mj-ea"/>
                <a:ea typeface="+mj-ea"/>
              </a:rPr>
              <a:t>15</a:t>
            </a:r>
            <a:r>
              <a:rPr lang="zh-TW" altLang="zh-TW" sz="2400" dirty="0">
                <a:latin typeface="+mj-ea"/>
                <a:ea typeface="+mj-ea"/>
              </a:rPr>
              <a:t>人者先行列入停社，暫停受理活動申請，寬限至</a:t>
            </a:r>
            <a:r>
              <a:rPr lang="en-US" altLang="zh-TW" sz="2400" dirty="0">
                <a:latin typeface="+mj-ea"/>
                <a:ea typeface="+mj-ea"/>
              </a:rPr>
              <a:t>112/10/19</a:t>
            </a:r>
            <a:r>
              <a:rPr lang="zh-TW" altLang="zh-TW" sz="2400" dirty="0">
                <a:latin typeface="+mj-ea"/>
                <a:ea typeface="+mj-ea"/>
              </a:rPr>
              <a:t>未補足者依法確定停社</a:t>
            </a:r>
            <a:r>
              <a:rPr lang="zh-TW" altLang="en-US" sz="2400" dirty="0">
                <a:latin typeface="+mj-ea"/>
                <a:ea typeface="+mj-ea"/>
              </a:rPr>
              <a:t>。</a:t>
            </a:r>
            <a:endParaRPr lang="en-US" altLang="zh-TW" sz="2400" dirty="0">
              <a:latin typeface="+mj-ea"/>
              <a:ea typeface="+mj-ea"/>
            </a:endParaRPr>
          </a:p>
          <a:p>
            <a:pPr lvl="0">
              <a:lnSpc>
                <a:spcPct val="100000"/>
              </a:lnSpc>
              <a:spcBef>
                <a:spcPts val="600"/>
              </a:spcBef>
              <a:spcAft>
                <a:spcPts val="600"/>
              </a:spcAft>
            </a:pPr>
            <a:r>
              <a:rPr lang="zh-TW" altLang="zh-TW" sz="2400" dirty="0">
                <a:latin typeface="+mj-ea"/>
                <a:ea typeface="+mj-ea"/>
              </a:rPr>
              <a:t>社團註冊及社員名單未完成者均暫停核銷補助款。</a:t>
            </a:r>
          </a:p>
          <a:p>
            <a:pPr>
              <a:lnSpc>
                <a:spcPct val="100000"/>
              </a:lnSpc>
              <a:spcBef>
                <a:spcPts val="600"/>
              </a:spcBef>
              <a:spcAft>
                <a:spcPts val="600"/>
              </a:spcAft>
            </a:pPr>
            <a:endParaRPr lang="zh-TW" altLang="en-US" dirty="0">
              <a:latin typeface="+mj-ea"/>
              <a:ea typeface="+mj-ea"/>
            </a:endParaRPr>
          </a:p>
        </p:txBody>
      </p:sp>
    </p:spTree>
    <p:extLst>
      <p:ext uri="{BB962C8B-B14F-4D97-AF65-F5344CB8AC3E}">
        <p14:creationId xmlns:p14="http://schemas.microsoft.com/office/powerpoint/2010/main" val="99815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50976" y="265176"/>
            <a:ext cx="10058400" cy="1609344"/>
          </a:xfrm>
        </p:spPr>
        <p:txBody>
          <a:bodyPr>
            <a:normAutofit/>
          </a:bodyPr>
          <a:lstStyle/>
          <a:p>
            <a:r>
              <a:rPr lang="zh-TW" altLang="en-US" sz="4000" dirty="0"/>
              <a:t>預送活動申請</a:t>
            </a:r>
          </a:p>
        </p:txBody>
      </p:sp>
      <p:sp>
        <p:nvSpPr>
          <p:cNvPr id="3" name="內容版面配置區 2"/>
          <p:cNvSpPr>
            <a:spLocks noGrp="1"/>
          </p:cNvSpPr>
          <p:nvPr>
            <p:ph idx="1"/>
          </p:nvPr>
        </p:nvSpPr>
        <p:spPr>
          <a:xfrm>
            <a:off x="768096" y="1956816"/>
            <a:ext cx="10360152" cy="4334256"/>
          </a:xfrm>
        </p:spPr>
        <p:txBody>
          <a:bodyPr>
            <a:normAutofit/>
          </a:bodyPr>
          <a:lstStyle/>
          <a:p>
            <a:pPr lvl="0">
              <a:lnSpc>
                <a:spcPct val="100000"/>
              </a:lnSpc>
              <a:spcBef>
                <a:spcPts val="600"/>
              </a:spcBef>
              <a:spcAft>
                <a:spcPts val="600"/>
              </a:spcAft>
            </a:pPr>
            <a:r>
              <a:rPr lang="zh-TW" altLang="zh-TW" sz="2400" dirty="0">
                <a:latin typeface="+mj-ea"/>
                <a:ea typeface="+mj-ea"/>
              </a:rPr>
              <a:t>如社團須於新學期前預送</a:t>
            </a:r>
            <a:r>
              <a:rPr lang="en-US" altLang="zh-TW" sz="2400" dirty="0">
                <a:latin typeface="+mj-ea"/>
                <a:ea typeface="+mj-ea"/>
              </a:rPr>
              <a:t>112-1</a:t>
            </a:r>
            <a:r>
              <a:rPr lang="zh-TW" altLang="zh-TW" sz="2400" dirty="0">
                <a:latin typeface="+mj-ea"/>
                <a:ea typeface="+mj-ea"/>
              </a:rPr>
              <a:t>活動申請，請先完成</a:t>
            </a:r>
            <a:r>
              <a:rPr lang="zh-TW" altLang="en-US" sz="2400" dirty="0">
                <a:latin typeface="+mj-ea"/>
                <a:ea typeface="+mj-ea"/>
              </a:rPr>
              <a:t>以下四項文件</a:t>
            </a:r>
            <a:r>
              <a:rPr lang="zh-TW" altLang="zh-TW" sz="2400" dirty="0">
                <a:latin typeface="+mj-ea"/>
                <a:ea typeface="+mj-ea"/>
              </a:rPr>
              <a:t>之繳交，才能受理活動申請；倘若之後文件資料有更新，屆時再行抽換。</a:t>
            </a:r>
            <a:endParaRPr lang="en-US" altLang="zh-TW" sz="2400" dirty="0">
              <a:latin typeface="+mj-ea"/>
              <a:ea typeface="+mj-ea"/>
            </a:endParaRPr>
          </a:p>
          <a:p>
            <a:pPr lvl="0">
              <a:lnSpc>
                <a:spcPct val="100000"/>
              </a:lnSpc>
              <a:spcBef>
                <a:spcPts val="600"/>
              </a:spcBef>
              <a:spcAft>
                <a:spcPts val="600"/>
              </a:spcAft>
            </a:pPr>
            <a:r>
              <a:rPr lang="en-US" altLang="zh-TW" sz="2400" dirty="0">
                <a:latin typeface="+mj-ea"/>
                <a:ea typeface="+mj-ea"/>
              </a:rPr>
              <a:t>1.</a:t>
            </a:r>
            <a:r>
              <a:rPr lang="zh-TW" altLang="en-US" sz="2400" dirty="0">
                <a:solidFill>
                  <a:srgbClr val="FF0000"/>
                </a:solidFill>
                <a:latin typeface="+mj-ea"/>
                <a:ea typeface="+mj-ea"/>
              </a:rPr>
              <a:t>社團行事曆</a:t>
            </a:r>
            <a:endParaRPr lang="en-US" altLang="zh-TW" sz="2400" dirty="0">
              <a:solidFill>
                <a:srgbClr val="FF0000"/>
              </a:solidFill>
              <a:latin typeface="+mj-ea"/>
              <a:ea typeface="+mj-ea"/>
            </a:endParaRPr>
          </a:p>
          <a:p>
            <a:pPr lvl="0">
              <a:lnSpc>
                <a:spcPct val="100000"/>
              </a:lnSpc>
              <a:spcBef>
                <a:spcPts val="600"/>
              </a:spcBef>
              <a:spcAft>
                <a:spcPts val="600"/>
              </a:spcAft>
            </a:pPr>
            <a:r>
              <a:rPr lang="en-US" altLang="zh-TW" sz="2400" dirty="0">
                <a:latin typeface="+mj-ea"/>
                <a:ea typeface="+mj-ea"/>
              </a:rPr>
              <a:t>2.</a:t>
            </a:r>
            <a:r>
              <a:rPr lang="zh-TW" altLang="en-US" sz="2400" dirty="0">
                <a:solidFill>
                  <a:srgbClr val="FF0000"/>
                </a:solidFill>
                <a:latin typeface="+mj-ea"/>
                <a:ea typeface="+mj-ea"/>
              </a:rPr>
              <a:t>幹部名冊</a:t>
            </a:r>
            <a:endParaRPr lang="en-US" altLang="zh-TW" sz="2400" dirty="0">
              <a:solidFill>
                <a:srgbClr val="FF0000"/>
              </a:solidFill>
              <a:latin typeface="+mj-ea"/>
              <a:ea typeface="+mj-ea"/>
            </a:endParaRPr>
          </a:p>
          <a:p>
            <a:pPr lvl="0">
              <a:lnSpc>
                <a:spcPct val="100000"/>
              </a:lnSpc>
              <a:spcBef>
                <a:spcPts val="600"/>
              </a:spcBef>
              <a:spcAft>
                <a:spcPts val="600"/>
              </a:spcAft>
            </a:pPr>
            <a:r>
              <a:rPr lang="en-US" altLang="zh-TW" sz="2400" dirty="0">
                <a:latin typeface="+mj-ea"/>
                <a:ea typeface="+mj-ea"/>
              </a:rPr>
              <a:t>3.</a:t>
            </a:r>
            <a:r>
              <a:rPr lang="zh-TW" altLang="en-US" sz="2400" dirty="0">
                <a:solidFill>
                  <a:srgbClr val="FF0000"/>
                </a:solidFill>
                <a:latin typeface="+mj-ea"/>
                <a:ea typeface="+mj-ea"/>
              </a:rPr>
              <a:t>社課時間、地點調查表</a:t>
            </a:r>
            <a:r>
              <a:rPr lang="en-US" altLang="zh-TW" sz="2400" dirty="0">
                <a:latin typeface="+mj-ea"/>
                <a:ea typeface="+mj-ea"/>
              </a:rPr>
              <a:t>(</a:t>
            </a:r>
            <a:r>
              <a:rPr lang="zh-TW" altLang="en-US" sz="2400" dirty="0">
                <a:latin typeface="+mj-ea"/>
                <a:ea typeface="+mj-ea"/>
              </a:rPr>
              <a:t>借用課外組場地者，需附活動場地申請表</a:t>
            </a:r>
            <a:r>
              <a:rPr lang="en-US" altLang="zh-TW" sz="2400" dirty="0">
                <a:latin typeface="+mj-ea"/>
                <a:ea typeface="+mj-ea"/>
              </a:rPr>
              <a:t>)</a:t>
            </a:r>
          </a:p>
          <a:p>
            <a:pPr lvl="0">
              <a:lnSpc>
                <a:spcPct val="100000"/>
              </a:lnSpc>
              <a:spcBef>
                <a:spcPts val="600"/>
              </a:spcBef>
              <a:spcAft>
                <a:spcPts val="600"/>
              </a:spcAft>
            </a:pPr>
            <a:r>
              <a:rPr lang="en-US" altLang="zh-TW" sz="2400" dirty="0">
                <a:latin typeface="+mj-ea"/>
                <a:ea typeface="+mj-ea"/>
              </a:rPr>
              <a:t>4.</a:t>
            </a:r>
            <a:r>
              <a:rPr lang="zh-TW" altLang="en-US" sz="2400" dirty="0">
                <a:solidFill>
                  <a:srgbClr val="FF0000"/>
                </a:solidFill>
                <a:latin typeface="+mj-ea"/>
                <a:ea typeface="+mj-ea"/>
              </a:rPr>
              <a:t>活動暨經費預算擬定表 </a:t>
            </a:r>
            <a:r>
              <a:rPr lang="en-US" altLang="zh-TW" sz="2400" dirty="0">
                <a:latin typeface="+mj-ea"/>
                <a:ea typeface="+mj-ea"/>
              </a:rPr>
              <a:t>(4-1)113</a:t>
            </a:r>
            <a:r>
              <a:rPr lang="zh-TW" altLang="en-US" sz="2400" dirty="0">
                <a:latin typeface="+mj-ea"/>
                <a:ea typeface="+mj-ea"/>
              </a:rPr>
              <a:t>年社團器材需求調查表</a:t>
            </a:r>
            <a:endParaRPr lang="zh-TW" altLang="zh-TW" sz="2400" dirty="0">
              <a:latin typeface="+mj-ea"/>
              <a:ea typeface="+mj-ea"/>
            </a:endParaRPr>
          </a:p>
          <a:p>
            <a:pPr>
              <a:lnSpc>
                <a:spcPct val="100000"/>
              </a:lnSpc>
              <a:spcBef>
                <a:spcPts val="600"/>
              </a:spcBef>
              <a:spcAft>
                <a:spcPts val="600"/>
              </a:spcAft>
            </a:pPr>
            <a:endParaRPr lang="zh-TW" altLang="en-US" sz="2400" dirty="0">
              <a:latin typeface="+mj-ea"/>
              <a:ea typeface="+mj-ea"/>
            </a:endParaRPr>
          </a:p>
        </p:txBody>
      </p:sp>
    </p:spTree>
    <p:extLst>
      <p:ext uri="{BB962C8B-B14F-4D97-AF65-F5344CB8AC3E}">
        <p14:creationId xmlns:p14="http://schemas.microsoft.com/office/powerpoint/2010/main" val="2325476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69848" y="356616"/>
            <a:ext cx="10058400" cy="1609344"/>
          </a:xfrm>
        </p:spPr>
        <p:txBody>
          <a:bodyPr>
            <a:normAutofit/>
          </a:bodyPr>
          <a:lstStyle/>
          <a:p>
            <a:r>
              <a:rPr lang="zh-TW" altLang="en-US" sz="4000" dirty="0"/>
              <a:t>經費預算注意事項</a:t>
            </a:r>
          </a:p>
        </p:txBody>
      </p:sp>
      <p:sp>
        <p:nvSpPr>
          <p:cNvPr id="3" name="內容版面配置區 2"/>
          <p:cNvSpPr>
            <a:spLocks noGrp="1"/>
          </p:cNvSpPr>
          <p:nvPr>
            <p:ph idx="1"/>
          </p:nvPr>
        </p:nvSpPr>
        <p:spPr>
          <a:xfrm>
            <a:off x="795528" y="1965960"/>
            <a:ext cx="10561320" cy="4443984"/>
          </a:xfrm>
        </p:spPr>
        <p:txBody>
          <a:bodyPr>
            <a:normAutofit/>
          </a:bodyPr>
          <a:lstStyle/>
          <a:p>
            <a:pPr>
              <a:lnSpc>
                <a:spcPct val="110000"/>
              </a:lnSpc>
              <a:spcBef>
                <a:spcPts val="600"/>
              </a:spcBef>
              <a:spcAft>
                <a:spcPts val="600"/>
              </a:spcAft>
            </a:pPr>
            <a:r>
              <a:rPr lang="zh-TW" altLang="zh-TW" sz="2400" dirty="0">
                <a:latin typeface="+mj-ea"/>
                <a:ea typeface="+mj-ea"/>
              </a:rPr>
              <a:t>社團每學期經費預算及決算需經社員大會</a:t>
            </a:r>
            <a:r>
              <a:rPr lang="en-US" altLang="zh-TW" sz="2400" dirty="0">
                <a:latin typeface="+mj-ea"/>
                <a:ea typeface="+mj-ea"/>
              </a:rPr>
              <a:t>/</a:t>
            </a:r>
            <a:r>
              <a:rPr lang="zh-TW" altLang="zh-TW" sz="2400" dirty="0">
                <a:latin typeface="+mj-ea"/>
                <a:ea typeface="+mj-ea"/>
              </a:rPr>
              <a:t>系大會審議通過，社團經費預算未通過一律不得動支，通過後亦不得超支或任意追加預算。建議社團可利用迎新活動或於集社前運用時間完成社員大會再進行活動，因此請</a:t>
            </a:r>
            <a:r>
              <a:rPr lang="zh-TW" altLang="zh-TW" sz="2400" dirty="0">
                <a:solidFill>
                  <a:srgbClr val="FF0000"/>
                </a:solidFill>
                <a:latin typeface="+mj-ea"/>
                <a:ea typeface="+mj-ea"/>
              </a:rPr>
              <a:t>社團務必於本學期召開</a:t>
            </a:r>
            <a:r>
              <a:rPr lang="en-US" altLang="zh-TW" sz="2400" dirty="0">
                <a:solidFill>
                  <a:srgbClr val="FF0000"/>
                </a:solidFill>
                <a:latin typeface="+mj-ea"/>
                <a:ea typeface="+mj-ea"/>
              </a:rPr>
              <a:t>2</a:t>
            </a:r>
            <a:r>
              <a:rPr lang="zh-TW" altLang="zh-TW" sz="2400" dirty="0">
                <a:solidFill>
                  <a:srgbClr val="FF0000"/>
                </a:solidFill>
                <a:latin typeface="+mj-ea"/>
                <a:ea typeface="+mj-ea"/>
              </a:rPr>
              <a:t>次『社員大會</a:t>
            </a:r>
            <a:r>
              <a:rPr lang="en-US" altLang="zh-TW" sz="2400" dirty="0">
                <a:solidFill>
                  <a:srgbClr val="FF0000"/>
                </a:solidFill>
                <a:latin typeface="+mj-ea"/>
                <a:ea typeface="+mj-ea"/>
              </a:rPr>
              <a:t>(</a:t>
            </a:r>
            <a:r>
              <a:rPr lang="zh-TW" altLang="zh-TW" sz="2400" dirty="0">
                <a:solidFill>
                  <a:srgbClr val="FF0000"/>
                </a:solidFill>
                <a:latin typeface="+mj-ea"/>
                <a:ea typeface="+mj-ea"/>
              </a:rPr>
              <a:t>系大會</a:t>
            </a:r>
            <a:r>
              <a:rPr lang="en-US" altLang="zh-TW" sz="2400" dirty="0">
                <a:solidFill>
                  <a:srgbClr val="FF0000"/>
                </a:solidFill>
                <a:latin typeface="+mj-ea"/>
                <a:ea typeface="+mj-ea"/>
              </a:rPr>
              <a:t>)</a:t>
            </a:r>
            <a:r>
              <a:rPr lang="zh-TW" altLang="zh-TW" sz="2400" dirty="0">
                <a:solidFill>
                  <a:srgbClr val="FF0000"/>
                </a:solidFill>
                <a:latin typeface="+mj-ea"/>
                <a:ea typeface="+mj-ea"/>
              </a:rPr>
              <a:t>』</a:t>
            </a:r>
            <a:r>
              <a:rPr lang="zh-TW" altLang="zh-TW" sz="2400" dirty="0">
                <a:latin typeface="+mj-ea"/>
                <a:ea typeface="+mj-ea"/>
              </a:rPr>
              <a:t>。</a:t>
            </a:r>
            <a:endParaRPr lang="en-US" altLang="zh-TW" sz="2400" dirty="0">
              <a:latin typeface="+mj-ea"/>
              <a:ea typeface="+mj-ea"/>
            </a:endParaRPr>
          </a:p>
          <a:p>
            <a:pPr>
              <a:lnSpc>
                <a:spcPct val="110000"/>
              </a:lnSpc>
              <a:spcBef>
                <a:spcPts val="600"/>
              </a:spcBef>
              <a:spcAft>
                <a:spcPts val="600"/>
              </a:spcAft>
            </a:pPr>
            <a:r>
              <a:rPr lang="zh-TW" altLang="zh-TW" sz="2400" dirty="0">
                <a:latin typeface="+mj-ea"/>
                <a:ea typeface="+mj-ea"/>
              </a:rPr>
              <a:t>期初社員大會</a:t>
            </a:r>
            <a:r>
              <a:rPr lang="en-US" altLang="zh-TW" sz="2400" dirty="0">
                <a:latin typeface="+mj-ea"/>
                <a:ea typeface="+mj-ea"/>
              </a:rPr>
              <a:t>/</a:t>
            </a:r>
            <a:r>
              <a:rPr lang="zh-TW" altLang="zh-TW" sz="2400" dirty="0">
                <a:latin typeface="+mj-ea"/>
                <a:ea typeface="+mj-ea"/>
              </a:rPr>
              <a:t>系大會會議紀錄請於</a:t>
            </a:r>
            <a:r>
              <a:rPr lang="en-US" altLang="zh-TW" sz="2400" dirty="0">
                <a:solidFill>
                  <a:srgbClr val="FF0000"/>
                </a:solidFill>
                <a:latin typeface="+mj-ea"/>
                <a:ea typeface="+mj-ea"/>
              </a:rPr>
              <a:t>112/10/12</a:t>
            </a:r>
            <a:r>
              <a:rPr lang="zh-TW" altLang="zh-TW" sz="2400" dirty="0">
                <a:latin typeface="+mj-ea"/>
                <a:ea typeface="+mj-ea"/>
              </a:rPr>
              <a:t>前完成繳交。</a:t>
            </a:r>
            <a:endParaRPr lang="en-US" altLang="zh-TW" sz="2400" dirty="0">
              <a:latin typeface="+mj-ea"/>
              <a:ea typeface="+mj-ea"/>
            </a:endParaRPr>
          </a:p>
          <a:p>
            <a:pPr>
              <a:lnSpc>
                <a:spcPct val="110000"/>
              </a:lnSpc>
              <a:spcBef>
                <a:spcPts val="600"/>
              </a:spcBef>
              <a:spcAft>
                <a:spcPts val="600"/>
              </a:spcAft>
            </a:pPr>
            <a:r>
              <a:rPr lang="en-US" altLang="zh-TW" sz="2400" dirty="0">
                <a:latin typeface="+mj-ea"/>
                <a:ea typeface="+mj-ea"/>
              </a:rPr>
              <a:t>(1)</a:t>
            </a:r>
            <a:r>
              <a:rPr lang="zh-TW" altLang="zh-TW" sz="2400" dirty="0">
                <a:latin typeface="+mj-ea"/>
                <a:ea typeface="+mj-ea"/>
              </a:rPr>
              <a:t>各系學會</a:t>
            </a:r>
            <a:r>
              <a:rPr lang="en-US" altLang="zh-TW" sz="2400" dirty="0">
                <a:latin typeface="+mj-ea"/>
                <a:ea typeface="+mj-ea"/>
              </a:rPr>
              <a:t>/</a:t>
            </a:r>
            <a:r>
              <a:rPr lang="zh-TW" altLang="zh-TW" sz="2400" dirty="0">
                <a:latin typeface="+mj-ea"/>
                <a:ea typeface="+mj-ea"/>
              </a:rPr>
              <a:t>社團合辦活動帳冊請於</a:t>
            </a:r>
            <a:r>
              <a:rPr lang="zh-TW" altLang="zh-TW" sz="2400" dirty="0">
                <a:solidFill>
                  <a:srgbClr val="FF0000"/>
                </a:solidFill>
                <a:latin typeface="+mj-ea"/>
                <a:ea typeface="+mj-ea"/>
              </a:rPr>
              <a:t>活動結束後兩週</a:t>
            </a:r>
            <a:r>
              <a:rPr lang="zh-TW" altLang="zh-TW" sz="2400" dirty="0">
                <a:latin typeface="+mj-ea"/>
                <a:ea typeface="+mj-ea"/>
              </a:rPr>
              <a:t>內完成，先送指導老師簽核後並送課外組審查。尤其是迎新、小幹、教優等。</a:t>
            </a:r>
            <a:endParaRPr lang="en-US" altLang="zh-TW" sz="2400" dirty="0">
              <a:latin typeface="+mj-ea"/>
              <a:ea typeface="+mj-ea"/>
            </a:endParaRPr>
          </a:p>
          <a:p>
            <a:pPr lvl="0">
              <a:lnSpc>
                <a:spcPct val="110000"/>
              </a:lnSpc>
              <a:spcBef>
                <a:spcPts val="600"/>
              </a:spcBef>
              <a:spcAft>
                <a:spcPts val="600"/>
              </a:spcAft>
            </a:pPr>
            <a:r>
              <a:rPr lang="en-US" altLang="zh-TW" sz="2400" dirty="0">
                <a:latin typeface="+mj-ea"/>
                <a:ea typeface="+mj-ea"/>
              </a:rPr>
              <a:t>(2)</a:t>
            </a:r>
            <a:r>
              <a:rPr lang="zh-TW" altLang="zh-TW" sz="2400" dirty="0">
                <a:latin typeface="+mj-ea"/>
                <a:ea typeface="+mj-ea"/>
              </a:rPr>
              <a:t>若活動參與並非全體社員，但又需用到社費</a:t>
            </a:r>
            <a:r>
              <a:rPr lang="en-US" altLang="zh-TW" sz="2400" dirty="0">
                <a:latin typeface="+mj-ea"/>
                <a:ea typeface="+mj-ea"/>
              </a:rPr>
              <a:t>(</a:t>
            </a:r>
            <a:r>
              <a:rPr lang="zh-TW" altLang="zh-TW" sz="2400" dirty="0">
                <a:latin typeface="+mj-ea"/>
                <a:ea typeface="+mj-ea"/>
              </a:rPr>
              <a:t>系費</a:t>
            </a:r>
            <a:r>
              <a:rPr lang="en-US" altLang="zh-TW" sz="2400" dirty="0">
                <a:latin typeface="+mj-ea"/>
                <a:ea typeface="+mj-ea"/>
              </a:rPr>
              <a:t>)</a:t>
            </a:r>
            <a:r>
              <a:rPr lang="zh-TW" altLang="zh-TW" sz="2400" dirty="0">
                <a:latin typeface="+mj-ea"/>
                <a:ea typeface="+mj-ea"/>
              </a:rPr>
              <a:t>，需在社員大會</a:t>
            </a:r>
            <a:r>
              <a:rPr lang="en-US" altLang="zh-TW" sz="2400" dirty="0">
                <a:latin typeface="+mj-ea"/>
                <a:ea typeface="+mj-ea"/>
              </a:rPr>
              <a:t>(</a:t>
            </a:r>
            <a:r>
              <a:rPr lang="zh-TW" altLang="zh-TW" sz="2400" dirty="0">
                <a:latin typeface="+mj-ea"/>
                <a:ea typeface="+mj-ea"/>
              </a:rPr>
              <a:t>系大會</a:t>
            </a:r>
            <a:r>
              <a:rPr lang="en-US" altLang="zh-TW" sz="2400" dirty="0">
                <a:latin typeface="+mj-ea"/>
                <a:ea typeface="+mj-ea"/>
              </a:rPr>
              <a:t>)</a:t>
            </a:r>
            <a:r>
              <a:rPr lang="zh-TW" altLang="zh-TW" sz="2400" dirty="0">
                <a:latin typeface="+mj-ea"/>
                <a:ea typeface="+mj-ea"/>
              </a:rPr>
              <a:t>上</a:t>
            </a:r>
            <a:r>
              <a:rPr lang="zh-TW" altLang="zh-TW" sz="2400" dirty="0">
                <a:solidFill>
                  <a:srgbClr val="FF0000"/>
                </a:solidFill>
                <a:latin typeface="+mj-ea"/>
                <a:ea typeface="+mj-ea"/>
              </a:rPr>
              <a:t>提出並獲社員同意</a:t>
            </a:r>
            <a:r>
              <a:rPr lang="zh-TW" altLang="zh-TW" sz="2400" dirty="0">
                <a:latin typeface="+mj-ea"/>
                <a:ea typeface="+mj-ea"/>
              </a:rPr>
              <a:t>才可動支經費，且必須提出活動申請。</a:t>
            </a:r>
          </a:p>
          <a:p>
            <a:pPr>
              <a:lnSpc>
                <a:spcPct val="110000"/>
              </a:lnSpc>
              <a:spcBef>
                <a:spcPts val="600"/>
              </a:spcBef>
              <a:spcAft>
                <a:spcPts val="600"/>
              </a:spcAft>
            </a:pPr>
            <a:endParaRPr lang="zh-TW" altLang="en-US" dirty="0">
              <a:latin typeface="+mj-ea"/>
              <a:ea typeface="+mj-ea"/>
            </a:endParaRPr>
          </a:p>
        </p:txBody>
      </p:sp>
    </p:spTree>
    <p:extLst>
      <p:ext uri="{BB962C8B-B14F-4D97-AF65-F5344CB8AC3E}">
        <p14:creationId xmlns:p14="http://schemas.microsoft.com/office/powerpoint/2010/main" val="401692591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561"/>
            <a:ext cx="12192000" cy="6858000"/>
          </a:xfrm>
          <a:prstGeom prst="rect">
            <a:avLst/>
          </a:prstGeom>
        </p:spPr>
      </p:pic>
    </p:spTree>
    <p:extLst>
      <p:ext uri="{BB962C8B-B14F-4D97-AF65-F5344CB8AC3E}">
        <p14:creationId xmlns:p14="http://schemas.microsoft.com/office/powerpoint/2010/main" val="3862302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561"/>
            <a:ext cx="12192000" cy="6858000"/>
          </a:xfrm>
          <a:prstGeom prst="rect">
            <a:avLst/>
          </a:prstGeom>
        </p:spPr>
      </p:pic>
    </p:spTree>
    <p:extLst>
      <p:ext uri="{BB962C8B-B14F-4D97-AF65-F5344CB8AC3E}">
        <p14:creationId xmlns:p14="http://schemas.microsoft.com/office/powerpoint/2010/main" val="3985065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61"/>
            <a:ext cx="12192000" cy="6858000"/>
          </a:xfrm>
          <a:prstGeom prst="rect">
            <a:avLst/>
          </a:prstGeom>
        </p:spPr>
      </p:pic>
    </p:spTree>
    <p:extLst>
      <p:ext uri="{BB962C8B-B14F-4D97-AF65-F5344CB8AC3E}">
        <p14:creationId xmlns:p14="http://schemas.microsoft.com/office/powerpoint/2010/main" val="2623424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8408" y="283464"/>
            <a:ext cx="10058400" cy="1609344"/>
          </a:xfrm>
        </p:spPr>
        <p:txBody>
          <a:bodyPr>
            <a:normAutofit/>
          </a:bodyPr>
          <a:lstStyle/>
          <a:p>
            <a:r>
              <a:rPr lang="zh-TW" altLang="en-US" sz="4000" dirty="0"/>
              <a:t>社團活動申請程序</a:t>
            </a:r>
          </a:p>
        </p:txBody>
      </p:sp>
      <p:sp>
        <p:nvSpPr>
          <p:cNvPr id="3" name="內容版面配置區 2"/>
          <p:cNvSpPr>
            <a:spLocks noGrp="1"/>
          </p:cNvSpPr>
          <p:nvPr>
            <p:ph idx="1"/>
          </p:nvPr>
        </p:nvSpPr>
        <p:spPr>
          <a:xfrm>
            <a:off x="795528" y="1965960"/>
            <a:ext cx="10341864" cy="4361688"/>
          </a:xfrm>
        </p:spPr>
        <p:txBody>
          <a:bodyPr/>
          <a:lstStyle/>
          <a:p>
            <a:pPr marL="182880" lvl="1">
              <a:lnSpc>
                <a:spcPct val="100000"/>
              </a:lnSpc>
              <a:spcBef>
                <a:spcPts val="600"/>
              </a:spcBef>
              <a:spcAft>
                <a:spcPts val="600"/>
              </a:spcAft>
            </a:pPr>
            <a:r>
              <a:rPr lang="zh-TW" altLang="zh-TW" sz="2400" dirty="0">
                <a:latin typeface="+mj-ea"/>
                <a:ea typeface="+mj-ea"/>
              </a:rPr>
              <a:t>校內活動</a:t>
            </a:r>
            <a:r>
              <a:rPr lang="en-US" altLang="zh-TW" sz="2400" dirty="0">
                <a:latin typeface="+mj-ea"/>
                <a:ea typeface="+mj-ea"/>
              </a:rPr>
              <a:t>:</a:t>
            </a:r>
            <a:r>
              <a:rPr lang="en-US" altLang="zh-TW" sz="2400" dirty="0">
                <a:solidFill>
                  <a:srgbClr val="FF0000"/>
                </a:solidFill>
                <a:latin typeface="+mj-ea"/>
                <a:ea typeface="+mj-ea"/>
              </a:rPr>
              <a:t>10</a:t>
            </a:r>
            <a:r>
              <a:rPr lang="zh-TW" altLang="zh-TW" sz="2400" dirty="0">
                <a:solidFill>
                  <a:srgbClr val="FF0000"/>
                </a:solidFill>
                <a:latin typeface="+mj-ea"/>
                <a:ea typeface="+mj-ea"/>
              </a:rPr>
              <a:t>天前</a:t>
            </a:r>
            <a:r>
              <a:rPr lang="zh-TW" altLang="en-US" sz="2400" dirty="0">
                <a:solidFill>
                  <a:srgbClr val="FF0000"/>
                </a:solidFill>
                <a:latin typeface="+mj-ea"/>
                <a:ea typeface="+mj-ea"/>
              </a:rPr>
              <a:t>完成</a:t>
            </a:r>
            <a:endParaRPr lang="en-US" altLang="zh-TW" sz="2400" dirty="0">
              <a:solidFill>
                <a:srgbClr val="FF0000"/>
              </a:solidFill>
              <a:latin typeface="+mj-ea"/>
              <a:ea typeface="+mj-ea"/>
            </a:endParaRPr>
          </a:p>
          <a:p>
            <a:pPr marL="182880" lvl="1">
              <a:lnSpc>
                <a:spcPct val="100000"/>
              </a:lnSpc>
              <a:spcBef>
                <a:spcPts val="600"/>
              </a:spcBef>
              <a:spcAft>
                <a:spcPts val="600"/>
              </a:spcAft>
            </a:pPr>
            <a:r>
              <a:rPr lang="zh-TW" altLang="zh-TW" sz="2400" dirty="0">
                <a:latin typeface="+mj-ea"/>
                <a:ea typeface="+mj-ea"/>
              </a:rPr>
              <a:t>校外活動</a:t>
            </a:r>
            <a:r>
              <a:rPr lang="en-US" altLang="zh-TW" sz="2400" dirty="0">
                <a:latin typeface="+mj-ea"/>
                <a:ea typeface="+mj-ea"/>
              </a:rPr>
              <a:t>:</a:t>
            </a:r>
            <a:r>
              <a:rPr lang="en-US" altLang="zh-TW" sz="2400" dirty="0">
                <a:solidFill>
                  <a:srgbClr val="FF0000"/>
                </a:solidFill>
                <a:latin typeface="+mj-ea"/>
                <a:ea typeface="+mj-ea"/>
              </a:rPr>
              <a:t>15</a:t>
            </a:r>
            <a:r>
              <a:rPr lang="zh-TW" altLang="zh-TW" sz="2400" dirty="0">
                <a:solidFill>
                  <a:srgbClr val="FF0000"/>
                </a:solidFill>
                <a:latin typeface="+mj-ea"/>
                <a:ea typeface="+mj-ea"/>
              </a:rPr>
              <a:t>天前</a:t>
            </a:r>
            <a:r>
              <a:rPr lang="zh-TW" altLang="en-US" sz="2400" dirty="0">
                <a:solidFill>
                  <a:srgbClr val="FF0000"/>
                </a:solidFill>
                <a:latin typeface="+mj-ea"/>
                <a:ea typeface="+mj-ea"/>
              </a:rPr>
              <a:t>完成</a:t>
            </a:r>
            <a:endParaRPr lang="en-US" altLang="zh-TW" sz="2400" dirty="0">
              <a:solidFill>
                <a:srgbClr val="FF0000"/>
              </a:solidFill>
              <a:latin typeface="+mj-ea"/>
              <a:ea typeface="+mj-ea"/>
            </a:endParaRPr>
          </a:p>
          <a:p>
            <a:pPr marL="182880" lvl="1">
              <a:lnSpc>
                <a:spcPct val="100000"/>
              </a:lnSpc>
              <a:spcBef>
                <a:spcPts val="600"/>
              </a:spcBef>
              <a:spcAft>
                <a:spcPts val="600"/>
              </a:spcAft>
            </a:pPr>
            <a:r>
              <a:rPr lang="zh-TW" altLang="zh-TW" sz="2400" dirty="0">
                <a:latin typeface="+mj-ea"/>
                <a:ea typeface="+mj-ea"/>
              </a:rPr>
              <a:t>除非遇校外活動主辦單位臨時邀約</a:t>
            </a:r>
            <a:r>
              <a:rPr lang="en-US" altLang="zh-TW" sz="2400" dirty="0">
                <a:latin typeface="+mj-ea"/>
                <a:ea typeface="+mj-ea"/>
              </a:rPr>
              <a:t>(</a:t>
            </a:r>
            <a:r>
              <a:rPr lang="zh-TW" altLang="zh-TW" sz="2400" dirty="0">
                <a:latin typeface="+mj-ea"/>
                <a:ea typeface="+mj-ea"/>
              </a:rPr>
              <a:t>起碼活動前</a:t>
            </a:r>
            <a:r>
              <a:rPr lang="en-US" altLang="zh-TW" sz="2400" dirty="0">
                <a:latin typeface="+mj-ea"/>
                <a:ea typeface="+mj-ea"/>
              </a:rPr>
              <a:t>3</a:t>
            </a:r>
            <a:r>
              <a:rPr lang="zh-TW" altLang="zh-TW" sz="2400" dirty="0">
                <a:latin typeface="+mj-ea"/>
                <a:ea typeface="+mj-ea"/>
              </a:rPr>
              <a:t>天</a:t>
            </a:r>
            <a:r>
              <a:rPr lang="en-US" altLang="zh-TW" sz="2400" dirty="0">
                <a:latin typeface="+mj-ea"/>
                <a:ea typeface="+mj-ea"/>
              </a:rPr>
              <a:t>)</a:t>
            </a:r>
            <a:r>
              <a:rPr lang="zh-TW" altLang="zh-TW" sz="2400" dirty="0">
                <a:latin typeface="+mj-ea"/>
                <a:ea typeface="+mj-ea"/>
              </a:rPr>
              <a:t>，請主辦單位以發公文或以</a:t>
            </a:r>
            <a:r>
              <a:rPr lang="en-US" altLang="zh-TW" sz="2400" dirty="0">
                <a:latin typeface="+mj-ea"/>
                <a:ea typeface="+mj-ea"/>
              </a:rPr>
              <a:t>e-mail</a:t>
            </a:r>
            <a:r>
              <a:rPr lang="zh-TW" altLang="zh-TW" sz="2400" dirty="0">
                <a:latin typeface="+mj-ea"/>
                <a:ea typeface="+mj-ea"/>
              </a:rPr>
              <a:t>至課外組正式邀約</a:t>
            </a:r>
            <a:r>
              <a:rPr lang="en-US" altLang="zh-TW" sz="2400" dirty="0">
                <a:latin typeface="+mj-ea"/>
                <a:ea typeface="+mj-ea"/>
              </a:rPr>
              <a:t>(</a:t>
            </a:r>
            <a:r>
              <a:rPr lang="zh-TW" altLang="zh-TW" sz="2400" dirty="0">
                <a:latin typeface="+mj-ea"/>
                <a:ea typeface="+mj-ea"/>
              </a:rPr>
              <a:t>須含企畫書</a:t>
            </a:r>
            <a:r>
              <a:rPr lang="en-US" altLang="zh-TW" sz="2400" dirty="0">
                <a:latin typeface="+mj-ea"/>
                <a:ea typeface="+mj-ea"/>
              </a:rPr>
              <a:t>)</a:t>
            </a:r>
            <a:r>
              <a:rPr lang="zh-TW" altLang="zh-TW" sz="2400" dirty="0">
                <a:latin typeface="+mj-ea"/>
                <a:ea typeface="+mj-ea"/>
              </a:rPr>
              <a:t>，否則不受理逾期之活動申請。</a:t>
            </a:r>
          </a:p>
          <a:p>
            <a:pPr>
              <a:lnSpc>
                <a:spcPct val="100000"/>
              </a:lnSpc>
              <a:spcBef>
                <a:spcPts val="600"/>
              </a:spcBef>
              <a:spcAft>
                <a:spcPts val="600"/>
              </a:spcAft>
            </a:pPr>
            <a:endParaRPr lang="zh-TW" altLang="en-US" dirty="0">
              <a:latin typeface="+mj-ea"/>
              <a:ea typeface="+mj-ea"/>
            </a:endParaRPr>
          </a:p>
        </p:txBody>
      </p:sp>
    </p:spTree>
    <p:extLst>
      <p:ext uri="{BB962C8B-B14F-4D97-AF65-F5344CB8AC3E}">
        <p14:creationId xmlns:p14="http://schemas.microsoft.com/office/powerpoint/2010/main" val="851158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77240" y="1929384"/>
            <a:ext cx="10607040" cy="4389120"/>
          </a:xfrm>
        </p:spPr>
        <p:txBody>
          <a:bodyPr>
            <a:normAutofit/>
          </a:bodyPr>
          <a:lstStyle/>
          <a:p>
            <a:pPr marL="182880" lvl="1">
              <a:lnSpc>
                <a:spcPct val="100000"/>
              </a:lnSpc>
              <a:spcBef>
                <a:spcPts val="600"/>
              </a:spcBef>
              <a:spcAft>
                <a:spcPts val="600"/>
              </a:spcAft>
            </a:pPr>
            <a:r>
              <a:rPr lang="zh-TW" altLang="zh-TW" sz="2400" dirty="0">
                <a:latin typeface="+mj-ea"/>
                <a:ea typeface="+mj-ea"/>
              </a:rPr>
              <a:t>各社團辦理活動時應</a:t>
            </a:r>
            <a:r>
              <a:rPr lang="zh-TW" altLang="zh-TW" sz="2400" dirty="0">
                <a:solidFill>
                  <a:srgbClr val="FF0000"/>
                </a:solidFill>
                <a:latin typeface="+mj-ea"/>
                <a:ea typeface="+mj-ea"/>
              </a:rPr>
              <a:t>避免從事危險項目表演</a:t>
            </a:r>
            <a:r>
              <a:rPr lang="zh-TW" altLang="zh-TW" sz="2400" dirty="0">
                <a:latin typeface="+mj-ea"/>
                <a:ea typeface="+mj-ea"/>
              </a:rPr>
              <a:t>（例如明火表演、舉人拋高接人、大胃王比賽）以免因事先防護準備工作不當，導致灼傷、骨折等意外事件發生，</a:t>
            </a:r>
            <a:r>
              <a:rPr lang="zh-TW" altLang="zh-TW" sz="2400" dirty="0">
                <a:solidFill>
                  <a:srgbClr val="FF0000"/>
                </a:solidFill>
                <a:latin typeface="+mj-ea"/>
                <a:ea typeface="+mj-ea"/>
              </a:rPr>
              <a:t>特殊</a:t>
            </a:r>
            <a:r>
              <a:rPr lang="en-US" altLang="zh-TW" sz="2400" dirty="0">
                <a:solidFill>
                  <a:srgbClr val="FF0000"/>
                </a:solidFill>
                <a:latin typeface="+mj-ea"/>
                <a:ea typeface="+mj-ea"/>
              </a:rPr>
              <a:t>/</a:t>
            </a:r>
            <a:r>
              <a:rPr lang="zh-TW" altLang="zh-TW" sz="2400" dirty="0">
                <a:solidFill>
                  <a:srgbClr val="FF0000"/>
                </a:solidFill>
                <a:latin typeface="+mj-ea"/>
                <a:ea typeface="+mj-ea"/>
              </a:rPr>
              <a:t>用火活動需附安全說明及火安計畫</a:t>
            </a:r>
            <a:r>
              <a:rPr lang="en-US" altLang="zh-TW" sz="2400" dirty="0">
                <a:latin typeface="+mj-ea"/>
                <a:ea typeface="+mj-ea"/>
              </a:rPr>
              <a:t>(</a:t>
            </a:r>
            <a:r>
              <a:rPr lang="zh-TW" altLang="zh-TW" sz="2400" dirty="0">
                <a:latin typeface="+mj-ea"/>
                <a:ea typeface="+mj-ea"/>
              </a:rPr>
              <a:t>例如火舞</a:t>
            </a:r>
            <a:r>
              <a:rPr lang="en-US" altLang="zh-TW" sz="2400" dirty="0">
                <a:latin typeface="+mj-ea"/>
                <a:ea typeface="+mj-ea"/>
              </a:rPr>
              <a:t>)</a:t>
            </a:r>
            <a:r>
              <a:rPr lang="zh-TW" altLang="zh-TW" sz="2400" dirty="0">
                <a:latin typeface="+mj-ea"/>
                <a:ea typeface="+mj-ea"/>
              </a:rPr>
              <a:t>。</a:t>
            </a:r>
            <a:endParaRPr lang="en-US" altLang="zh-TW" sz="2400" dirty="0">
              <a:latin typeface="+mj-ea"/>
              <a:ea typeface="+mj-ea"/>
            </a:endParaRPr>
          </a:p>
          <a:p>
            <a:pPr marL="182880" lvl="1">
              <a:lnSpc>
                <a:spcPct val="100000"/>
              </a:lnSpc>
              <a:spcBef>
                <a:spcPts val="600"/>
              </a:spcBef>
              <a:spcAft>
                <a:spcPts val="600"/>
              </a:spcAft>
            </a:pPr>
            <a:r>
              <a:rPr lang="zh-TW" altLang="zh-TW" sz="2400" dirty="0">
                <a:latin typeface="+mj-ea"/>
                <a:ea typeface="+mj-ea"/>
              </a:rPr>
              <a:t>另社團辦理校外活動於雲林以外地區，必須針對本校參加學生</a:t>
            </a:r>
            <a:r>
              <a:rPr lang="zh-TW" altLang="zh-TW" sz="2400" dirty="0">
                <a:solidFill>
                  <a:srgbClr val="FF0000"/>
                </a:solidFill>
                <a:latin typeface="+mj-ea"/>
                <a:ea typeface="+mj-ea"/>
              </a:rPr>
              <a:t>加保旅平險</a:t>
            </a:r>
            <a:r>
              <a:rPr lang="zh-TW" altLang="zh-TW" sz="2400" dirty="0">
                <a:latin typeface="+mj-ea"/>
                <a:ea typeface="+mj-ea"/>
              </a:rPr>
              <a:t>，學生活動也可依規定使用學期補助款核銷保險費用</a:t>
            </a:r>
            <a:r>
              <a:rPr lang="zh-TW" altLang="en-US" sz="2400" dirty="0">
                <a:latin typeface="+mj-ea"/>
                <a:ea typeface="+mj-ea"/>
              </a:rPr>
              <a:t>。</a:t>
            </a:r>
            <a:endParaRPr lang="en-US" altLang="zh-TW" sz="2400" dirty="0">
              <a:latin typeface="+mj-ea"/>
              <a:ea typeface="+mj-ea"/>
            </a:endParaRPr>
          </a:p>
          <a:p>
            <a:pPr marL="182880" lvl="1">
              <a:lnSpc>
                <a:spcPct val="100000"/>
              </a:lnSpc>
              <a:spcBef>
                <a:spcPts val="600"/>
              </a:spcBef>
              <a:spcAft>
                <a:spcPts val="600"/>
              </a:spcAft>
            </a:pPr>
            <a:r>
              <a:rPr lang="zh-TW" altLang="zh-TW" sz="2400" dirty="0">
                <a:latin typeface="+mj-ea"/>
                <a:ea typeface="+mj-ea"/>
              </a:rPr>
              <a:t>發生緊急意外事故時，請立即撥打學校</a:t>
            </a:r>
            <a:r>
              <a:rPr lang="zh-TW" altLang="zh-TW" sz="2400" dirty="0">
                <a:solidFill>
                  <a:srgbClr val="FF0000"/>
                </a:solidFill>
                <a:latin typeface="+mj-ea"/>
                <a:ea typeface="+mj-ea"/>
              </a:rPr>
              <a:t>校安中心緊急聯絡電話</a:t>
            </a:r>
            <a:r>
              <a:rPr lang="en-US" altLang="zh-TW" sz="2400" dirty="0">
                <a:solidFill>
                  <a:srgbClr val="FF0000"/>
                </a:solidFill>
                <a:latin typeface="+mj-ea"/>
                <a:ea typeface="+mj-ea"/>
              </a:rPr>
              <a:t>:0932-969994</a:t>
            </a:r>
            <a:r>
              <a:rPr lang="zh-TW" altLang="zh-TW" sz="2400" dirty="0">
                <a:latin typeface="+mj-ea"/>
                <a:ea typeface="+mj-ea"/>
              </a:rPr>
              <a:t>尋求協助處理。</a:t>
            </a:r>
          </a:p>
          <a:p>
            <a:pPr>
              <a:lnSpc>
                <a:spcPct val="100000"/>
              </a:lnSpc>
              <a:spcBef>
                <a:spcPts val="600"/>
              </a:spcBef>
              <a:spcAft>
                <a:spcPts val="600"/>
              </a:spcAft>
            </a:pPr>
            <a:endParaRPr lang="zh-TW" altLang="en-US" dirty="0">
              <a:latin typeface="+mj-ea"/>
              <a:ea typeface="+mj-ea"/>
            </a:endParaRPr>
          </a:p>
        </p:txBody>
      </p:sp>
      <p:sp>
        <p:nvSpPr>
          <p:cNvPr id="4" name="標題 1"/>
          <p:cNvSpPr>
            <a:spLocks noGrp="1"/>
          </p:cNvSpPr>
          <p:nvPr>
            <p:ph type="title"/>
          </p:nvPr>
        </p:nvSpPr>
        <p:spPr>
          <a:xfrm>
            <a:off x="1014984" y="219456"/>
            <a:ext cx="10058400" cy="1609344"/>
          </a:xfrm>
        </p:spPr>
        <p:txBody>
          <a:bodyPr>
            <a:normAutofit/>
          </a:bodyPr>
          <a:lstStyle/>
          <a:p>
            <a:r>
              <a:rPr lang="zh-TW" altLang="en-US" sz="4000" dirty="0"/>
              <a:t>注意事項</a:t>
            </a:r>
          </a:p>
        </p:txBody>
      </p:sp>
    </p:spTree>
    <p:extLst>
      <p:ext uri="{BB962C8B-B14F-4D97-AF65-F5344CB8AC3E}">
        <p14:creationId xmlns:p14="http://schemas.microsoft.com/office/powerpoint/2010/main" val="3178114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86384" y="1938528"/>
            <a:ext cx="10369296" cy="4379976"/>
          </a:xfrm>
        </p:spPr>
        <p:txBody>
          <a:bodyPr/>
          <a:lstStyle/>
          <a:p>
            <a:pPr marL="182880" lvl="1">
              <a:lnSpc>
                <a:spcPct val="100000"/>
              </a:lnSpc>
              <a:spcBef>
                <a:spcPts val="600"/>
              </a:spcBef>
              <a:spcAft>
                <a:spcPts val="600"/>
              </a:spcAft>
            </a:pPr>
            <a:r>
              <a:rPr lang="zh-TW" altLang="zh-TW" sz="2400" dirty="0">
                <a:latin typeface="+mj-ea"/>
                <a:ea typeface="+mj-ea"/>
              </a:rPr>
              <a:t>迎新、社課等所有社團活動一律於</a:t>
            </a:r>
            <a:r>
              <a:rPr lang="zh-TW" altLang="zh-TW" sz="2400" dirty="0">
                <a:solidFill>
                  <a:srgbClr val="FF0000"/>
                </a:solidFill>
                <a:latin typeface="+mj-ea"/>
                <a:ea typeface="+mj-ea"/>
              </a:rPr>
              <a:t>晚上</a:t>
            </a:r>
            <a:r>
              <a:rPr lang="en-US" altLang="zh-TW" sz="2400" dirty="0">
                <a:solidFill>
                  <a:srgbClr val="FF0000"/>
                </a:solidFill>
                <a:latin typeface="+mj-ea"/>
                <a:ea typeface="+mj-ea"/>
              </a:rPr>
              <a:t>10</a:t>
            </a:r>
            <a:r>
              <a:rPr lang="zh-TW" altLang="zh-TW" sz="2400" dirty="0">
                <a:solidFill>
                  <a:srgbClr val="FF0000"/>
                </a:solidFill>
                <a:latin typeface="+mj-ea"/>
                <a:ea typeface="+mj-ea"/>
              </a:rPr>
              <a:t>時前結束</a:t>
            </a:r>
            <a:r>
              <a:rPr lang="zh-TW" altLang="zh-TW" sz="2400" dirty="0">
                <a:latin typeface="+mj-ea"/>
                <a:ea typeface="+mj-ea"/>
              </a:rPr>
              <a:t>，以免干擾他人</a:t>
            </a:r>
            <a:r>
              <a:rPr lang="zh-TW" altLang="en-US" sz="2400" dirty="0">
                <a:latin typeface="+mj-ea"/>
                <a:ea typeface="+mj-ea"/>
              </a:rPr>
              <a:t>。</a:t>
            </a:r>
            <a:endParaRPr lang="en-US" altLang="zh-TW" sz="2400" dirty="0">
              <a:latin typeface="+mj-ea"/>
              <a:ea typeface="+mj-ea"/>
            </a:endParaRPr>
          </a:p>
          <a:p>
            <a:pPr marL="182880" lvl="1">
              <a:lnSpc>
                <a:spcPct val="100000"/>
              </a:lnSpc>
              <a:spcBef>
                <a:spcPts val="600"/>
              </a:spcBef>
              <a:spcAft>
                <a:spcPts val="600"/>
              </a:spcAft>
            </a:pPr>
            <a:r>
              <a:rPr lang="zh-TW" altLang="zh-TW" sz="2400" dirty="0">
                <a:latin typeface="+mj-ea"/>
                <a:ea typeface="+mj-ea"/>
              </a:rPr>
              <a:t>活動結束需做好</a:t>
            </a:r>
            <a:r>
              <a:rPr lang="zh-TW" altLang="zh-TW" sz="2400" dirty="0">
                <a:solidFill>
                  <a:srgbClr val="FF0000"/>
                </a:solidFill>
                <a:latin typeface="+mj-ea"/>
                <a:ea typeface="+mj-ea"/>
              </a:rPr>
              <a:t>場復工作</a:t>
            </a:r>
            <a:r>
              <a:rPr lang="zh-TW" altLang="zh-TW" sz="2400" dirty="0">
                <a:latin typeface="+mj-ea"/>
                <a:ea typeface="+mj-ea"/>
              </a:rPr>
              <a:t>以維護環境整潔安全</a:t>
            </a:r>
            <a:r>
              <a:rPr lang="en-US" altLang="zh-TW" sz="2400" dirty="0">
                <a:latin typeface="+mj-ea"/>
                <a:ea typeface="+mj-ea"/>
              </a:rPr>
              <a:t>(</a:t>
            </a:r>
            <a:r>
              <a:rPr lang="zh-TW" altLang="zh-TW" sz="2400" dirty="0">
                <a:latin typeface="+mj-ea"/>
                <a:ea typeface="+mj-ea"/>
              </a:rPr>
              <a:t>水電窗戶等</a:t>
            </a:r>
            <a:r>
              <a:rPr lang="en-US" altLang="zh-TW" sz="2400" dirty="0">
                <a:latin typeface="+mj-ea"/>
                <a:ea typeface="+mj-ea"/>
              </a:rPr>
              <a:t>)</a:t>
            </a:r>
            <a:r>
              <a:rPr lang="zh-TW" altLang="zh-TW" sz="2400" dirty="0">
                <a:latin typeface="+mj-ea"/>
                <a:ea typeface="+mj-ea"/>
              </a:rPr>
              <a:t>，違者記點，嚴重者不得再借用場地</a:t>
            </a:r>
            <a:r>
              <a:rPr lang="zh-TW" altLang="en-US" sz="2400" dirty="0">
                <a:latin typeface="+mj-ea"/>
                <a:ea typeface="+mj-ea"/>
              </a:rPr>
              <a:t>。</a:t>
            </a:r>
            <a:endParaRPr lang="en-US" altLang="zh-TW" sz="2400" dirty="0">
              <a:latin typeface="+mj-ea"/>
              <a:ea typeface="+mj-ea"/>
            </a:endParaRPr>
          </a:p>
          <a:p>
            <a:pPr marL="182880" lvl="1">
              <a:lnSpc>
                <a:spcPct val="100000"/>
              </a:lnSpc>
              <a:spcBef>
                <a:spcPts val="600"/>
              </a:spcBef>
              <a:spcAft>
                <a:spcPts val="600"/>
              </a:spcAft>
            </a:pPr>
            <a:r>
              <a:rPr lang="zh-TW" altLang="zh-TW" sz="2400" dirty="0">
                <a:latin typeface="+mj-ea"/>
                <a:ea typeface="+mj-ea"/>
              </a:rPr>
              <a:t>職能大樓的社團共用教室均上鎖，晚上社課借用者須</a:t>
            </a:r>
            <a:r>
              <a:rPr lang="zh-TW" altLang="zh-TW" sz="2400" dirty="0">
                <a:solidFill>
                  <a:srgbClr val="FF0000"/>
                </a:solidFill>
                <a:latin typeface="+mj-ea"/>
                <a:ea typeface="+mj-ea"/>
              </a:rPr>
              <a:t>提前下午</a:t>
            </a:r>
            <a:r>
              <a:rPr lang="zh-TW" altLang="zh-TW" sz="2400" dirty="0">
                <a:latin typeface="+mj-ea"/>
                <a:ea typeface="+mj-ea"/>
              </a:rPr>
              <a:t>至課外組借鑰匙。</a:t>
            </a:r>
          </a:p>
          <a:p>
            <a:pPr>
              <a:lnSpc>
                <a:spcPct val="100000"/>
              </a:lnSpc>
              <a:spcBef>
                <a:spcPts val="600"/>
              </a:spcBef>
              <a:spcAft>
                <a:spcPts val="600"/>
              </a:spcAft>
            </a:pPr>
            <a:endParaRPr lang="zh-TW" altLang="en-US" dirty="0">
              <a:latin typeface="+mj-ea"/>
              <a:ea typeface="+mj-ea"/>
            </a:endParaRPr>
          </a:p>
        </p:txBody>
      </p:sp>
      <p:sp>
        <p:nvSpPr>
          <p:cNvPr id="4" name="標題 1"/>
          <p:cNvSpPr>
            <a:spLocks noGrp="1"/>
          </p:cNvSpPr>
          <p:nvPr>
            <p:ph type="title"/>
          </p:nvPr>
        </p:nvSpPr>
        <p:spPr>
          <a:xfrm>
            <a:off x="1014984" y="219456"/>
            <a:ext cx="10058400" cy="1609344"/>
          </a:xfrm>
        </p:spPr>
        <p:txBody>
          <a:bodyPr>
            <a:normAutofit/>
          </a:bodyPr>
          <a:lstStyle/>
          <a:p>
            <a:r>
              <a:rPr lang="zh-TW" altLang="en-US" sz="4000" dirty="0"/>
              <a:t>注意事項</a:t>
            </a:r>
          </a:p>
        </p:txBody>
      </p:sp>
    </p:spTree>
    <p:extLst>
      <p:ext uri="{BB962C8B-B14F-4D97-AF65-F5344CB8AC3E}">
        <p14:creationId xmlns:p14="http://schemas.microsoft.com/office/powerpoint/2010/main" val="1702338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77240" y="1901952"/>
            <a:ext cx="10360152" cy="4416552"/>
          </a:xfrm>
        </p:spPr>
        <p:txBody>
          <a:bodyPr/>
          <a:lstStyle/>
          <a:p>
            <a:pPr marL="182880" lvl="1">
              <a:lnSpc>
                <a:spcPct val="100000"/>
              </a:lnSpc>
              <a:spcBef>
                <a:spcPts val="600"/>
              </a:spcBef>
              <a:spcAft>
                <a:spcPts val="600"/>
              </a:spcAft>
            </a:pPr>
            <a:r>
              <a:rPr lang="zh-TW" altLang="zh-TW" sz="2400" dirty="0">
                <a:latin typeface="+mj-ea"/>
                <a:ea typeface="+mj-ea"/>
              </a:rPr>
              <a:t>職能大樓共用教室冷氣，請各社團及借用單位務必愛惜使用。</a:t>
            </a:r>
            <a:endParaRPr lang="en-US" altLang="zh-TW" sz="2400" dirty="0">
              <a:latin typeface="+mj-ea"/>
              <a:ea typeface="+mj-ea"/>
            </a:endParaRPr>
          </a:p>
          <a:p>
            <a:pPr marL="182880" lvl="1">
              <a:lnSpc>
                <a:spcPct val="100000"/>
              </a:lnSpc>
              <a:spcBef>
                <a:spcPts val="600"/>
              </a:spcBef>
              <a:spcAft>
                <a:spcPts val="600"/>
              </a:spcAft>
            </a:pPr>
            <a:r>
              <a:rPr lang="zh-TW" altLang="zh-TW" sz="2400" dirty="0">
                <a:latin typeface="+mj-ea"/>
                <a:ea typeface="+mj-ea"/>
              </a:rPr>
              <a:t>冷氣溫控設定為</a:t>
            </a:r>
            <a:r>
              <a:rPr lang="en-US" altLang="zh-TW" sz="2400" dirty="0">
                <a:latin typeface="+mj-ea"/>
                <a:ea typeface="+mj-ea"/>
              </a:rPr>
              <a:t>26</a:t>
            </a:r>
            <a:r>
              <a:rPr lang="zh-TW" altLang="zh-TW" sz="2400" dirty="0">
                <a:latin typeface="+mj-ea"/>
                <a:ea typeface="+mj-ea"/>
              </a:rPr>
              <a:t>度，已設定自動關機時間為</a:t>
            </a:r>
            <a:r>
              <a:rPr lang="en-US" altLang="zh-TW" sz="2400" dirty="0">
                <a:latin typeface="+mj-ea"/>
                <a:ea typeface="+mj-ea"/>
              </a:rPr>
              <a:t>2</a:t>
            </a:r>
            <a:r>
              <a:rPr lang="zh-TW" altLang="zh-TW" sz="2400" dirty="0">
                <a:latin typeface="+mj-ea"/>
                <a:ea typeface="+mj-ea"/>
              </a:rPr>
              <a:t>小時（可重新再開機使用）。請借用單位於鑰匙借用時，一併借用遙控器。</a:t>
            </a:r>
            <a:endParaRPr lang="en-US" altLang="zh-TW" sz="2400" dirty="0">
              <a:latin typeface="+mj-ea"/>
              <a:ea typeface="+mj-ea"/>
            </a:endParaRPr>
          </a:p>
          <a:p>
            <a:pPr marL="182880" lvl="1">
              <a:lnSpc>
                <a:spcPct val="100000"/>
              </a:lnSpc>
              <a:spcBef>
                <a:spcPts val="600"/>
              </a:spcBef>
              <a:spcAft>
                <a:spcPts val="600"/>
              </a:spcAft>
            </a:pPr>
            <a:r>
              <a:rPr lang="zh-TW" altLang="zh-TW" sz="2400" dirty="0">
                <a:latin typeface="+mj-ea"/>
                <a:ea typeface="+mj-ea"/>
              </a:rPr>
              <a:t>冷氣開啟時，請確實將門窗緊閉，避免冷氣外流，除造成資源浪費，亦容易造成冷氣壓縮機無法負荷而損壞。使用完畢請確實電源關閉，如未關閉則不得借用。</a:t>
            </a:r>
          </a:p>
          <a:p>
            <a:pPr>
              <a:lnSpc>
                <a:spcPct val="100000"/>
              </a:lnSpc>
              <a:spcBef>
                <a:spcPts val="600"/>
              </a:spcBef>
              <a:spcAft>
                <a:spcPts val="600"/>
              </a:spcAft>
            </a:pPr>
            <a:endParaRPr lang="zh-TW" altLang="en-US" dirty="0">
              <a:latin typeface="+mj-ea"/>
              <a:ea typeface="+mj-ea"/>
            </a:endParaRPr>
          </a:p>
        </p:txBody>
      </p:sp>
      <p:sp>
        <p:nvSpPr>
          <p:cNvPr id="4" name="標題 1"/>
          <p:cNvSpPr>
            <a:spLocks noGrp="1"/>
          </p:cNvSpPr>
          <p:nvPr>
            <p:ph type="title"/>
          </p:nvPr>
        </p:nvSpPr>
        <p:spPr>
          <a:xfrm>
            <a:off x="950976" y="292608"/>
            <a:ext cx="10058400" cy="1609344"/>
          </a:xfrm>
        </p:spPr>
        <p:txBody>
          <a:bodyPr>
            <a:normAutofit/>
          </a:bodyPr>
          <a:lstStyle/>
          <a:p>
            <a:r>
              <a:rPr lang="zh-TW" altLang="en-US" sz="4000" dirty="0"/>
              <a:t>注意事項</a:t>
            </a:r>
            <a:r>
              <a:rPr lang="en-US" altLang="zh-TW" sz="4000" dirty="0"/>
              <a:t>-</a:t>
            </a:r>
            <a:r>
              <a:rPr lang="zh-TW" altLang="en-US" sz="4000" dirty="0"/>
              <a:t>冷氣</a:t>
            </a:r>
          </a:p>
        </p:txBody>
      </p:sp>
    </p:spTree>
    <p:extLst>
      <p:ext uri="{BB962C8B-B14F-4D97-AF65-F5344CB8AC3E}">
        <p14:creationId xmlns:p14="http://schemas.microsoft.com/office/powerpoint/2010/main" val="283861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996696" y="2569464"/>
            <a:ext cx="10058400" cy="1609344"/>
          </a:xfrm>
        </p:spPr>
        <p:txBody>
          <a:bodyPr/>
          <a:lstStyle/>
          <a:p>
            <a:pPr algn="ctr"/>
            <a:r>
              <a:rPr lang="zh-TW" altLang="en-US" sz="7200" b="1" dirty="0"/>
              <a:t>學務長、副學務長致詞</a:t>
            </a:r>
          </a:p>
        </p:txBody>
      </p:sp>
    </p:spTree>
    <p:extLst>
      <p:ext uri="{BB962C8B-B14F-4D97-AF65-F5344CB8AC3E}">
        <p14:creationId xmlns:p14="http://schemas.microsoft.com/office/powerpoint/2010/main" val="3867328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04672" y="2651760"/>
            <a:ext cx="10058400" cy="1627632"/>
          </a:xfrm>
        </p:spPr>
        <p:txBody>
          <a:bodyPr>
            <a:normAutofit/>
          </a:bodyPr>
          <a:lstStyle/>
          <a:p>
            <a:pPr marL="182880" lvl="1">
              <a:lnSpc>
                <a:spcPct val="100000"/>
              </a:lnSpc>
              <a:spcBef>
                <a:spcPts val="600"/>
              </a:spcBef>
              <a:spcAft>
                <a:spcPts val="600"/>
              </a:spcAft>
            </a:pPr>
            <a:r>
              <a:rPr lang="zh-TW" altLang="zh-TW" sz="2400" dirty="0">
                <a:latin typeface="+mj-ea"/>
                <a:ea typeface="+mj-ea"/>
              </a:rPr>
              <a:t>辦理校外活動有關租用車輛之契約訂定，請確實依「學校辦理校外教學活動租用車輛應行注意事項」規定辦理，相關規定請參閱課外組網頁文件下載處。</a:t>
            </a:r>
          </a:p>
        </p:txBody>
      </p:sp>
      <p:sp>
        <p:nvSpPr>
          <p:cNvPr id="4" name="標題 1"/>
          <p:cNvSpPr>
            <a:spLocks noGrp="1"/>
          </p:cNvSpPr>
          <p:nvPr>
            <p:ph type="title"/>
          </p:nvPr>
        </p:nvSpPr>
        <p:spPr>
          <a:xfrm>
            <a:off x="1014984" y="219456"/>
            <a:ext cx="10058400" cy="1609344"/>
          </a:xfrm>
        </p:spPr>
        <p:txBody>
          <a:bodyPr>
            <a:normAutofit/>
          </a:bodyPr>
          <a:lstStyle/>
          <a:p>
            <a:r>
              <a:rPr lang="zh-TW" altLang="en-US" sz="4000" dirty="0"/>
              <a:t>注意事項</a:t>
            </a:r>
            <a:r>
              <a:rPr lang="en-US" altLang="zh-TW" sz="4000" dirty="0"/>
              <a:t>-</a:t>
            </a:r>
            <a:r>
              <a:rPr lang="zh-TW" altLang="en-US" sz="4000" dirty="0"/>
              <a:t>校外租車</a:t>
            </a:r>
          </a:p>
        </p:txBody>
      </p:sp>
    </p:spTree>
    <p:extLst>
      <p:ext uri="{BB962C8B-B14F-4D97-AF65-F5344CB8AC3E}">
        <p14:creationId xmlns:p14="http://schemas.microsoft.com/office/powerpoint/2010/main" val="1546164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996696" y="2569464"/>
            <a:ext cx="10058400" cy="1609344"/>
          </a:xfrm>
        </p:spPr>
        <p:txBody>
          <a:bodyPr>
            <a:normAutofit/>
          </a:bodyPr>
          <a:lstStyle/>
          <a:p>
            <a:pPr lvl="0" algn="ctr"/>
            <a:r>
              <a:rPr lang="zh-TW" altLang="zh-TW" sz="7200" b="1" dirty="0"/>
              <a:t>專案活動執行及結案</a:t>
            </a:r>
          </a:p>
        </p:txBody>
      </p:sp>
    </p:spTree>
    <p:extLst>
      <p:ext uri="{BB962C8B-B14F-4D97-AF65-F5344CB8AC3E}">
        <p14:creationId xmlns:p14="http://schemas.microsoft.com/office/powerpoint/2010/main" val="4253375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7552" y="566928"/>
            <a:ext cx="10058400" cy="1545336"/>
          </a:xfrm>
        </p:spPr>
        <p:txBody>
          <a:bodyPr>
            <a:normAutofit/>
          </a:bodyPr>
          <a:lstStyle/>
          <a:p>
            <a:pPr lvl="0"/>
            <a:r>
              <a:rPr lang="zh-TW" altLang="zh-TW" sz="4000" dirty="0"/>
              <a:t>尋夢之夜社團博覽會</a:t>
            </a:r>
            <a:r>
              <a:rPr lang="en-US" altLang="zh-TW" sz="4000" dirty="0"/>
              <a:t>(6</a:t>
            </a:r>
            <a:r>
              <a:rPr lang="zh-TW" altLang="zh-TW" sz="4000" dirty="0"/>
              <a:t>號櫃檯</a:t>
            </a:r>
            <a:r>
              <a:rPr lang="en-US" altLang="zh-TW" sz="4000" dirty="0"/>
              <a:t>)</a:t>
            </a:r>
            <a:endParaRPr lang="zh-TW" altLang="en-US" sz="4000" dirty="0"/>
          </a:p>
        </p:txBody>
      </p:sp>
      <p:sp>
        <p:nvSpPr>
          <p:cNvPr id="3" name="內容版面配置區 2"/>
          <p:cNvSpPr>
            <a:spLocks noGrp="1"/>
          </p:cNvSpPr>
          <p:nvPr>
            <p:ph idx="1"/>
          </p:nvPr>
        </p:nvSpPr>
        <p:spPr>
          <a:xfrm>
            <a:off x="777240" y="1920240"/>
            <a:ext cx="10058400" cy="4050792"/>
          </a:xfrm>
        </p:spPr>
        <p:txBody>
          <a:bodyPr>
            <a:normAutofit/>
          </a:bodyPr>
          <a:lstStyle/>
          <a:p>
            <a:pPr lvl="0">
              <a:lnSpc>
                <a:spcPct val="100000"/>
              </a:lnSpc>
              <a:spcBef>
                <a:spcPts val="600"/>
              </a:spcBef>
              <a:spcAft>
                <a:spcPts val="600"/>
              </a:spcAft>
            </a:pPr>
            <a:r>
              <a:rPr lang="zh-TW" altLang="zh-TW" sz="2400" dirty="0">
                <a:latin typeface="+mj-ea"/>
                <a:ea typeface="+mj-ea"/>
              </a:rPr>
              <a:t>日期：</a:t>
            </a:r>
            <a:r>
              <a:rPr lang="en-US" altLang="zh-TW" sz="2400" dirty="0">
                <a:latin typeface="+mj-ea"/>
                <a:ea typeface="+mj-ea"/>
              </a:rPr>
              <a:t>112</a:t>
            </a:r>
            <a:r>
              <a:rPr lang="zh-TW" altLang="zh-TW" sz="2400" dirty="0">
                <a:latin typeface="+mj-ea"/>
                <a:ea typeface="+mj-ea"/>
              </a:rPr>
              <a:t>年</a:t>
            </a:r>
            <a:r>
              <a:rPr lang="en-US" altLang="zh-TW" sz="2400" dirty="0">
                <a:latin typeface="+mj-ea"/>
                <a:ea typeface="+mj-ea"/>
              </a:rPr>
              <a:t>9</a:t>
            </a:r>
            <a:r>
              <a:rPr lang="zh-TW" altLang="zh-TW" sz="2400" dirty="0">
                <a:latin typeface="+mj-ea"/>
                <a:ea typeface="+mj-ea"/>
              </a:rPr>
              <a:t>月</a:t>
            </a:r>
            <a:r>
              <a:rPr lang="en-US" altLang="zh-TW" sz="2400" dirty="0">
                <a:latin typeface="+mj-ea"/>
                <a:ea typeface="+mj-ea"/>
              </a:rPr>
              <a:t>20</a:t>
            </a:r>
            <a:r>
              <a:rPr lang="zh-TW" altLang="zh-TW" sz="2400" dirty="0">
                <a:latin typeface="+mj-ea"/>
                <a:ea typeface="+mj-ea"/>
              </a:rPr>
              <a:t>日</a:t>
            </a:r>
            <a:r>
              <a:rPr lang="en-US" altLang="zh-TW" sz="2400" dirty="0">
                <a:latin typeface="+mj-ea"/>
                <a:ea typeface="+mj-ea"/>
              </a:rPr>
              <a:t>(</a:t>
            </a:r>
            <a:r>
              <a:rPr lang="zh-TW" altLang="zh-TW" sz="2400" dirty="0">
                <a:latin typeface="+mj-ea"/>
                <a:ea typeface="+mj-ea"/>
              </a:rPr>
              <a:t>三</a:t>
            </a:r>
            <a:r>
              <a:rPr lang="en-US" altLang="zh-TW" sz="2400" dirty="0">
                <a:latin typeface="+mj-ea"/>
                <a:ea typeface="+mj-ea"/>
              </a:rPr>
              <a:t>)18:30-21:00</a:t>
            </a:r>
          </a:p>
          <a:p>
            <a:pPr lvl="0">
              <a:lnSpc>
                <a:spcPct val="100000"/>
              </a:lnSpc>
              <a:spcBef>
                <a:spcPts val="600"/>
              </a:spcBef>
              <a:spcAft>
                <a:spcPts val="600"/>
              </a:spcAft>
            </a:pPr>
            <a:r>
              <a:rPr lang="zh-TW" altLang="zh-TW" sz="2400" dirty="0">
                <a:latin typeface="+mj-ea"/>
                <a:ea typeface="+mj-ea"/>
              </a:rPr>
              <a:t>地點：學生宿舍區宿舍籃球場</a:t>
            </a:r>
            <a:endParaRPr lang="en-US" altLang="zh-TW" sz="2400" dirty="0">
              <a:latin typeface="+mj-ea"/>
              <a:ea typeface="+mj-ea"/>
            </a:endParaRPr>
          </a:p>
          <a:p>
            <a:pPr lvl="0">
              <a:lnSpc>
                <a:spcPct val="100000"/>
              </a:lnSpc>
              <a:spcBef>
                <a:spcPts val="600"/>
              </a:spcBef>
              <a:spcAft>
                <a:spcPts val="600"/>
              </a:spcAft>
            </a:pPr>
            <a:r>
              <a:rPr lang="zh-TW" altLang="zh-TW" sz="2400" dirty="0">
                <a:latin typeface="+mj-ea"/>
                <a:ea typeface="+mj-ea"/>
              </a:rPr>
              <a:t>各社團僅可借用一台黑金剛或小聲公，以達資源共享。如有需要請依相關規定至課外組借用。</a:t>
            </a:r>
            <a:r>
              <a:rPr lang="en-US" altLang="zh-TW" sz="2400" dirty="0">
                <a:latin typeface="+mj-ea"/>
                <a:ea typeface="+mj-ea"/>
              </a:rPr>
              <a:t>(</a:t>
            </a:r>
            <a:r>
              <a:rPr lang="zh-TW" altLang="zh-TW" sz="2400" dirty="0">
                <a:latin typeface="+mj-ea"/>
                <a:ea typeface="+mj-ea"/>
              </a:rPr>
              <a:t>至學務處器材借用系統預借，附件須為活動申請表或攤位配置圖等相關文件</a:t>
            </a:r>
            <a:r>
              <a:rPr lang="en-US" altLang="zh-TW" sz="2400" dirty="0">
                <a:latin typeface="+mj-ea"/>
                <a:ea typeface="+mj-ea"/>
              </a:rPr>
              <a:t>)</a:t>
            </a:r>
            <a:r>
              <a:rPr lang="zh-TW" altLang="zh-TW" sz="2400" dirty="0">
                <a:latin typeface="+mj-ea"/>
                <a:ea typeface="+mj-ea"/>
              </a:rPr>
              <a:t>。</a:t>
            </a:r>
            <a:endParaRPr lang="en-US" altLang="zh-TW" sz="2400" dirty="0">
              <a:latin typeface="+mj-ea"/>
              <a:ea typeface="+mj-ea"/>
            </a:endParaRPr>
          </a:p>
          <a:p>
            <a:pPr lvl="0">
              <a:lnSpc>
                <a:spcPct val="100000"/>
              </a:lnSpc>
              <a:spcBef>
                <a:spcPts val="600"/>
              </a:spcBef>
              <a:spcAft>
                <a:spcPts val="600"/>
              </a:spcAft>
            </a:pPr>
            <a:r>
              <a:rPr lang="zh-TW" altLang="zh-TW" sz="2400" dirty="0">
                <a:latin typeface="+mj-ea"/>
                <a:ea typeface="+mj-ea"/>
              </a:rPr>
              <a:t>如有尋夢擺攤或表演相關問題，請至</a:t>
            </a:r>
            <a:r>
              <a:rPr lang="en-US" altLang="zh-TW" sz="2400" dirty="0">
                <a:latin typeface="+mj-ea"/>
                <a:ea typeface="+mj-ea"/>
              </a:rPr>
              <a:t>112</a:t>
            </a:r>
            <a:r>
              <a:rPr lang="zh-TW" altLang="zh-TW" sz="2400" dirty="0">
                <a:latin typeface="+mj-ea"/>
                <a:ea typeface="+mj-ea"/>
              </a:rPr>
              <a:t>年尋夢</a:t>
            </a:r>
            <a:r>
              <a:rPr lang="en-US" altLang="zh-TW" sz="2400" dirty="0">
                <a:latin typeface="+mj-ea"/>
                <a:ea typeface="+mj-ea"/>
              </a:rPr>
              <a:t>LINE</a:t>
            </a:r>
            <a:r>
              <a:rPr lang="zh-TW" altLang="zh-TW" sz="2400" dirty="0">
                <a:latin typeface="+mj-ea"/>
                <a:ea typeface="+mj-ea"/>
              </a:rPr>
              <a:t>社群內</a:t>
            </a:r>
            <a:r>
              <a:rPr lang="en-US" altLang="zh-TW" sz="2400" dirty="0">
                <a:latin typeface="+mj-ea"/>
                <a:ea typeface="+mj-ea"/>
              </a:rPr>
              <a:t>Q&amp;A</a:t>
            </a:r>
            <a:r>
              <a:rPr lang="zh-TW" altLang="zh-TW" sz="2400" dirty="0">
                <a:latin typeface="+mj-ea"/>
                <a:ea typeface="+mj-ea"/>
              </a:rPr>
              <a:t>或洽課外組</a:t>
            </a:r>
            <a:r>
              <a:rPr lang="en-US" altLang="zh-TW" sz="2400" dirty="0">
                <a:latin typeface="+mj-ea"/>
                <a:ea typeface="+mj-ea"/>
              </a:rPr>
              <a:t>6</a:t>
            </a:r>
            <a:r>
              <a:rPr lang="zh-TW" altLang="zh-TW" sz="2400" dirty="0">
                <a:latin typeface="+mj-ea"/>
                <a:ea typeface="+mj-ea"/>
              </a:rPr>
              <a:t>號櫃檯承辦人。</a:t>
            </a:r>
          </a:p>
          <a:p>
            <a:pPr>
              <a:lnSpc>
                <a:spcPct val="100000"/>
              </a:lnSpc>
              <a:spcBef>
                <a:spcPts val="600"/>
              </a:spcBef>
              <a:spcAft>
                <a:spcPts val="600"/>
              </a:spcAft>
            </a:pPr>
            <a:endParaRPr lang="zh-TW" altLang="en-US" dirty="0">
              <a:latin typeface="+mj-ea"/>
              <a:ea typeface="+mj-ea"/>
            </a:endParaRPr>
          </a:p>
        </p:txBody>
      </p:sp>
    </p:spTree>
    <p:extLst>
      <p:ext uri="{BB962C8B-B14F-4D97-AF65-F5344CB8AC3E}">
        <p14:creationId xmlns:p14="http://schemas.microsoft.com/office/powerpoint/2010/main" val="3854027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33272" y="539496"/>
            <a:ext cx="10058400" cy="1609344"/>
          </a:xfrm>
        </p:spPr>
        <p:txBody>
          <a:bodyPr>
            <a:normAutofit/>
          </a:bodyPr>
          <a:lstStyle/>
          <a:p>
            <a:pPr lvl="0"/>
            <a:r>
              <a:rPr lang="en-US" altLang="zh-TW" sz="4000" dirty="0"/>
              <a:t>43</a:t>
            </a:r>
            <a:r>
              <a:rPr lang="zh-TW" altLang="zh-TW" sz="4000" dirty="0"/>
              <a:t>週年校慶專案</a:t>
            </a:r>
            <a:r>
              <a:rPr lang="en-US" altLang="zh-TW" sz="4000" dirty="0"/>
              <a:t>(5</a:t>
            </a:r>
            <a:r>
              <a:rPr lang="zh-TW" altLang="zh-TW" sz="4000" dirty="0"/>
              <a:t>號櫃檯</a:t>
            </a:r>
            <a:r>
              <a:rPr lang="en-US" altLang="zh-TW" sz="4000" dirty="0"/>
              <a:t>)</a:t>
            </a:r>
            <a:endParaRPr lang="zh-TW" altLang="en-US" sz="4000" dirty="0"/>
          </a:p>
        </p:txBody>
      </p:sp>
      <p:sp>
        <p:nvSpPr>
          <p:cNvPr id="3" name="內容版面配置區 2"/>
          <p:cNvSpPr>
            <a:spLocks noGrp="1"/>
          </p:cNvSpPr>
          <p:nvPr>
            <p:ph idx="1"/>
          </p:nvPr>
        </p:nvSpPr>
        <p:spPr>
          <a:xfrm>
            <a:off x="758952" y="1938528"/>
            <a:ext cx="10460736" cy="3904488"/>
          </a:xfrm>
        </p:spPr>
        <p:txBody>
          <a:bodyPr>
            <a:normAutofit/>
          </a:bodyPr>
          <a:lstStyle/>
          <a:p>
            <a:pPr lvl="0">
              <a:lnSpc>
                <a:spcPct val="100000"/>
              </a:lnSpc>
              <a:spcBef>
                <a:spcPts val="600"/>
              </a:spcBef>
              <a:spcAft>
                <a:spcPts val="600"/>
              </a:spcAft>
            </a:pPr>
            <a:r>
              <a:rPr lang="zh-TW" altLang="zh-TW" sz="2400" dirty="0">
                <a:latin typeface="+mj-ea"/>
                <a:ea typeface="+mj-ea"/>
              </a:rPr>
              <a:t>校慶週為</a:t>
            </a:r>
            <a:r>
              <a:rPr lang="en-US" altLang="zh-TW" sz="2400" dirty="0">
                <a:latin typeface="+mj-ea"/>
                <a:ea typeface="+mj-ea"/>
              </a:rPr>
              <a:t>11/20-11/25</a:t>
            </a:r>
            <a:r>
              <a:rPr lang="zh-TW" altLang="zh-TW" sz="2400" dirty="0">
                <a:latin typeface="+mj-ea"/>
                <a:ea typeface="+mj-ea"/>
              </a:rPr>
              <a:t>，請主辦校慶週系列活動之社團（例如：情聲系語</a:t>
            </a:r>
            <a:r>
              <a:rPr lang="zh-TW" altLang="en-US" sz="2400" dirty="0">
                <a:latin typeface="+mj-ea"/>
                <a:ea typeface="+mj-ea"/>
              </a:rPr>
              <a:t>、校慶攝影比賽、校慶協拍</a:t>
            </a:r>
            <a:r>
              <a:rPr lang="zh-TW" altLang="zh-TW" sz="2400" dirty="0">
                <a:latin typeface="+mj-ea"/>
                <a:ea typeface="+mj-ea"/>
              </a:rPr>
              <a:t>），依限完成活動申請。</a:t>
            </a:r>
            <a:endParaRPr lang="en-US" altLang="zh-TW" sz="2400" dirty="0">
              <a:latin typeface="+mj-ea"/>
              <a:ea typeface="+mj-ea"/>
            </a:endParaRPr>
          </a:p>
          <a:p>
            <a:pPr lvl="0">
              <a:lnSpc>
                <a:spcPct val="100000"/>
              </a:lnSpc>
              <a:spcBef>
                <a:spcPts val="600"/>
              </a:spcBef>
              <a:spcAft>
                <a:spcPts val="600"/>
              </a:spcAft>
            </a:pPr>
            <a:r>
              <a:rPr lang="zh-TW" altLang="zh-TW" sz="2400" dirty="0">
                <a:latin typeface="+mj-ea"/>
                <a:ea typeface="+mj-ea"/>
              </a:rPr>
              <a:t>提出系列活動申請之社團，請依限將活動申請表及企畫書送課外組各承辦老師，並會辦校慶專案承辦人員；至遲須於</a:t>
            </a:r>
            <a:r>
              <a:rPr lang="en-US" altLang="zh-TW" sz="2400" dirty="0">
                <a:latin typeface="+mj-ea"/>
                <a:ea typeface="+mj-ea"/>
              </a:rPr>
              <a:t>112/11/30</a:t>
            </a:r>
            <a:r>
              <a:rPr lang="zh-TW" altLang="zh-TW" sz="2400" dirty="0">
                <a:latin typeface="+mj-ea"/>
                <a:ea typeface="+mj-ea"/>
              </a:rPr>
              <a:t>前完成活動經費核銷及成果結報</a:t>
            </a:r>
            <a:r>
              <a:rPr lang="en-US" altLang="zh-TW" sz="2400" dirty="0">
                <a:latin typeface="+mj-ea"/>
                <a:ea typeface="+mj-ea"/>
              </a:rPr>
              <a:t>(</a:t>
            </a:r>
            <a:r>
              <a:rPr lang="zh-TW" altLang="zh-TW" sz="2400" dirty="0">
                <a:latin typeface="+mj-ea"/>
                <a:ea typeface="+mj-ea"/>
              </a:rPr>
              <a:t>實際核銷截止日依承辦人註記之會辦意見為主</a:t>
            </a:r>
            <a:r>
              <a:rPr lang="en-US" altLang="zh-TW" sz="2400" dirty="0">
                <a:latin typeface="+mj-ea"/>
                <a:ea typeface="+mj-ea"/>
              </a:rPr>
              <a:t>)</a:t>
            </a:r>
            <a:r>
              <a:rPr lang="zh-TW" altLang="zh-TW" sz="2400" dirty="0">
                <a:latin typeface="+mj-ea"/>
                <a:ea typeface="+mj-ea"/>
              </a:rPr>
              <a:t>。</a:t>
            </a:r>
            <a:endParaRPr lang="en-US" altLang="zh-TW" sz="2400" dirty="0">
              <a:latin typeface="+mj-ea"/>
              <a:ea typeface="+mj-ea"/>
            </a:endParaRPr>
          </a:p>
          <a:p>
            <a:pPr lvl="0">
              <a:lnSpc>
                <a:spcPct val="100000"/>
              </a:lnSpc>
              <a:spcBef>
                <a:spcPts val="600"/>
              </a:spcBef>
              <a:spcAft>
                <a:spcPts val="600"/>
              </a:spcAft>
            </a:pPr>
            <a:r>
              <a:rPr lang="zh-TW" altLang="zh-TW" sz="2400" dirty="0">
                <a:latin typeface="+mj-ea"/>
                <a:ea typeface="+mj-ea"/>
              </a:rPr>
              <a:t>校慶開幕式擬徵求社團表演，有意願社團請逕洽課外組</a:t>
            </a:r>
            <a:r>
              <a:rPr lang="en-US" altLang="zh-TW" sz="2400" dirty="0">
                <a:latin typeface="+mj-ea"/>
                <a:ea typeface="+mj-ea"/>
              </a:rPr>
              <a:t>10</a:t>
            </a:r>
            <a:r>
              <a:rPr lang="zh-TW" altLang="zh-TW" sz="2400" dirty="0">
                <a:latin typeface="+mj-ea"/>
                <a:ea typeface="+mj-ea"/>
              </a:rPr>
              <a:t>號櫃檯承辦人員登記。</a:t>
            </a:r>
          </a:p>
          <a:p>
            <a:pPr>
              <a:lnSpc>
                <a:spcPct val="100000"/>
              </a:lnSpc>
              <a:spcBef>
                <a:spcPts val="600"/>
              </a:spcBef>
              <a:spcAft>
                <a:spcPts val="600"/>
              </a:spcAft>
            </a:pPr>
            <a:endParaRPr lang="zh-TW" altLang="en-US" dirty="0">
              <a:latin typeface="+mj-ea"/>
              <a:ea typeface="+mj-ea"/>
            </a:endParaRPr>
          </a:p>
        </p:txBody>
      </p:sp>
    </p:spTree>
    <p:extLst>
      <p:ext uri="{BB962C8B-B14F-4D97-AF65-F5344CB8AC3E}">
        <p14:creationId xmlns:p14="http://schemas.microsoft.com/office/powerpoint/2010/main" val="1552983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63071" y="474273"/>
            <a:ext cx="10058400" cy="1609344"/>
          </a:xfrm>
        </p:spPr>
        <p:txBody>
          <a:bodyPr>
            <a:normAutofit/>
          </a:bodyPr>
          <a:lstStyle/>
          <a:p>
            <a:pPr lvl="0"/>
            <a:r>
              <a:rPr lang="zh-TW" altLang="zh-TW" sz="4000" dirty="0"/>
              <a:t>教育優先區</a:t>
            </a:r>
            <a:r>
              <a:rPr lang="en-US" altLang="zh-TW" sz="4000" dirty="0"/>
              <a:t>(10</a:t>
            </a:r>
            <a:r>
              <a:rPr lang="zh-TW" altLang="zh-TW" sz="4000" dirty="0"/>
              <a:t>號櫃檯</a:t>
            </a:r>
            <a:r>
              <a:rPr lang="en-US" altLang="zh-TW" sz="4000" dirty="0"/>
              <a:t>)</a:t>
            </a:r>
            <a:br>
              <a:rPr lang="zh-TW" altLang="zh-TW" sz="4000" dirty="0"/>
            </a:br>
            <a:endParaRPr lang="zh-TW" altLang="en-US" sz="40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215" y="1418905"/>
            <a:ext cx="9000000" cy="5062500"/>
          </a:xfrm>
          <a:prstGeom prst="rect">
            <a:avLst/>
          </a:prstGeom>
        </p:spPr>
      </p:pic>
    </p:spTree>
    <p:extLst>
      <p:ext uri="{BB962C8B-B14F-4D97-AF65-F5344CB8AC3E}">
        <p14:creationId xmlns:p14="http://schemas.microsoft.com/office/powerpoint/2010/main" val="3626046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63071" y="474273"/>
            <a:ext cx="10058400" cy="1609344"/>
          </a:xfrm>
        </p:spPr>
        <p:txBody>
          <a:bodyPr>
            <a:normAutofit/>
          </a:bodyPr>
          <a:lstStyle/>
          <a:p>
            <a:pPr lvl="0"/>
            <a:r>
              <a:rPr lang="zh-TW" altLang="en-US" sz="4000" dirty="0"/>
              <a:t>社團演出</a:t>
            </a:r>
            <a:r>
              <a:rPr lang="en-US" altLang="zh-TW" sz="4000" dirty="0"/>
              <a:t>/</a:t>
            </a:r>
            <a:r>
              <a:rPr lang="zh-TW" altLang="en-US" sz="4000" dirty="0"/>
              <a:t>宣傳招募</a:t>
            </a:r>
            <a:r>
              <a:rPr lang="en-US" altLang="zh-TW" sz="4000" dirty="0"/>
              <a:t>(10</a:t>
            </a:r>
            <a:r>
              <a:rPr lang="zh-TW" altLang="zh-TW" sz="4000" dirty="0"/>
              <a:t>號櫃檯</a:t>
            </a:r>
            <a:r>
              <a:rPr lang="en-US" altLang="zh-TW" sz="4000" dirty="0"/>
              <a:t>)</a:t>
            </a:r>
            <a:br>
              <a:rPr lang="zh-TW" altLang="zh-TW" sz="4000" dirty="0"/>
            </a:br>
            <a:endParaRPr lang="zh-TW" altLang="en-US" sz="4000"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529" y="1390913"/>
            <a:ext cx="5062500" cy="5062500"/>
          </a:xfrm>
          <a:prstGeom prst="rect">
            <a:avLst/>
          </a:prstGeom>
        </p:spPr>
      </p:pic>
      <p:pic>
        <p:nvPicPr>
          <p:cNvPr id="5" name="圖片 4">
            <a:extLst>
              <a:ext uri="{FF2B5EF4-FFF2-40B4-BE49-F238E27FC236}">
                <a16:creationId xmlns:a16="http://schemas.microsoft.com/office/drawing/2014/main" id="{2A8C3D62-5892-4EB6-B642-B24D3CEA85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029" y="1390913"/>
            <a:ext cx="5062500" cy="5062500"/>
          </a:xfrm>
          <a:prstGeom prst="rect">
            <a:avLst/>
          </a:prstGeom>
        </p:spPr>
      </p:pic>
    </p:spTree>
    <p:extLst>
      <p:ext uri="{BB962C8B-B14F-4D97-AF65-F5344CB8AC3E}">
        <p14:creationId xmlns:p14="http://schemas.microsoft.com/office/powerpoint/2010/main" val="1916525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996696" y="2569464"/>
            <a:ext cx="10058400" cy="1609344"/>
          </a:xfrm>
        </p:spPr>
        <p:txBody>
          <a:bodyPr>
            <a:normAutofit/>
          </a:bodyPr>
          <a:lstStyle/>
          <a:p>
            <a:pPr lvl="0" algn="ctr"/>
            <a:r>
              <a:rPr lang="zh-TW" altLang="zh-TW" sz="7200" b="1" dirty="0"/>
              <a:t>社團業務提醒</a:t>
            </a:r>
          </a:p>
        </p:txBody>
      </p:sp>
    </p:spTree>
    <p:extLst>
      <p:ext uri="{BB962C8B-B14F-4D97-AF65-F5344CB8AC3E}">
        <p14:creationId xmlns:p14="http://schemas.microsoft.com/office/powerpoint/2010/main" val="2830195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41832" y="0"/>
            <a:ext cx="10058400" cy="1609344"/>
          </a:xfrm>
        </p:spPr>
        <p:txBody>
          <a:bodyPr>
            <a:normAutofit/>
          </a:bodyPr>
          <a:lstStyle/>
          <a:p>
            <a:r>
              <a:rPr lang="en-US" altLang="zh-TW" sz="4000" dirty="0"/>
              <a:t>112-1</a:t>
            </a:r>
            <a:r>
              <a:rPr lang="zh-TW" altLang="en-US" sz="4000" dirty="0"/>
              <a:t>社團加扣分基準表</a:t>
            </a:r>
            <a:r>
              <a:rPr lang="en-US" altLang="zh-TW" sz="4000" dirty="0"/>
              <a:t>-</a:t>
            </a:r>
            <a:r>
              <a:rPr lang="zh-TW" altLang="en-US" sz="4000" dirty="0"/>
              <a:t>扣分</a:t>
            </a:r>
          </a:p>
        </p:txBody>
      </p:sp>
      <p:graphicFrame>
        <p:nvGraphicFramePr>
          <p:cNvPr id="6" name="內容版面配置區 5">
            <a:extLst>
              <a:ext uri="{FF2B5EF4-FFF2-40B4-BE49-F238E27FC236}">
                <a16:creationId xmlns:a16="http://schemas.microsoft.com/office/drawing/2014/main" id="{FFE48998-14FA-4638-A5AF-50F113478868}"/>
              </a:ext>
            </a:extLst>
          </p:cNvPr>
          <p:cNvGraphicFramePr>
            <a:graphicFrameLocks noGrp="1"/>
          </p:cNvGraphicFramePr>
          <p:nvPr>
            <p:ph idx="1"/>
            <p:extLst>
              <p:ext uri="{D42A27DB-BD31-4B8C-83A1-F6EECF244321}">
                <p14:modId xmlns:p14="http://schemas.microsoft.com/office/powerpoint/2010/main" val="1122582986"/>
              </p:ext>
            </p:extLst>
          </p:nvPr>
        </p:nvGraphicFramePr>
        <p:xfrm>
          <a:off x="1066800" y="1208107"/>
          <a:ext cx="10058400" cy="5181600"/>
        </p:xfrm>
        <a:graphic>
          <a:graphicData uri="http://schemas.openxmlformats.org/drawingml/2006/table">
            <a:tbl>
              <a:tblPr firstRow="1" firstCol="1" bandRow="1">
                <a:tableStyleId>{F5AB1C69-6EDB-4FF4-983F-18BD219EF322}</a:tableStyleId>
              </a:tblPr>
              <a:tblGrid>
                <a:gridCol w="2202790">
                  <a:extLst>
                    <a:ext uri="{9D8B030D-6E8A-4147-A177-3AD203B41FA5}">
                      <a16:colId xmlns:a16="http://schemas.microsoft.com/office/drawing/2014/main" val="4123206805"/>
                    </a:ext>
                  </a:extLst>
                </a:gridCol>
                <a:gridCol w="5660867">
                  <a:extLst>
                    <a:ext uri="{9D8B030D-6E8A-4147-A177-3AD203B41FA5}">
                      <a16:colId xmlns:a16="http://schemas.microsoft.com/office/drawing/2014/main" val="4032172053"/>
                    </a:ext>
                  </a:extLst>
                </a:gridCol>
                <a:gridCol w="2194743">
                  <a:extLst>
                    <a:ext uri="{9D8B030D-6E8A-4147-A177-3AD203B41FA5}">
                      <a16:colId xmlns:a16="http://schemas.microsoft.com/office/drawing/2014/main" val="201569986"/>
                    </a:ext>
                  </a:extLst>
                </a:gridCol>
              </a:tblGrid>
              <a:tr h="205740">
                <a:tc>
                  <a:txBody>
                    <a:bodyPr/>
                    <a:lstStyle/>
                    <a:p>
                      <a:pPr algn="ctr">
                        <a:spcAft>
                          <a:spcPts val="0"/>
                        </a:spcAft>
                      </a:pPr>
                      <a:r>
                        <a:rPr lang="zh-TW" sz="2000" kern="0" dirty="0">
                          <a:effectLst/>
                          <a:latin typeface="+mj-ea"/>
                          <a:ea typeface="+mj-ea"/>
                        </a:rPr>
                        <a:t>類別</a:t>
                      </a:r>
                      <a:endParaRPr lang="zh-TW" sz="2000" kern="100" dirty="0">
                        <a:effectLst/>
                        <a:latin typeface="+mj-ea"/>
                        <a:ea typeface="+mj-ea"/>
                        <a:cs typeface="Times New Roman" panose="02020603050405020304" pitchFamily="18" charset="0"/>
                      </a:endParaRPr>
                    </a:p>
                  </a:txBody>
                  <a:tcPr marL="17780" marR="17780" marT="0" marB="0" anchor="ctr"/>
                </a:tc>
                <a:tc>
                  <a:txBody>
                    <a:bodyPr/>
                    <a:lstStyle/>
                    <a:p>
                      <a:pPr algn="ctr">
                        <a:spcAft>
                          <a:spcPts val="0"/>
                        </a:spcAft>
                      </a:pPr>
                      <a:r>
                        <a:rPr lang="zh-TW" sz="2000" kern="0">
                          <a:effectLst/>
                          <a:latin typeface="+mj-ea"/>
                          <a:ea typeface="+mj-ea"/>
                        </a:rPr>
                        <a:t>逾期扣分</a:t>
                      </a:r>
                      <a:endParaRPr lang="zh-TW" sz="2000" kern="100">
                        <a:effectLst/>
                        <a:latin typeface="+mj-ea"/>
                        <a:ea typeface="+mj-ea"/>
                        <a:cs typeface="Times New Roman" panose="02020603050405020304" pitchFamily="18" charset="0"/>
                      </a:endParaRPr>
                    </a:p>
                  </a:txBody>
                  <a:tcPr marL="17780" marR="17780" marT="0" marB="0" anchor="ctr"/>
                </a:tc>
                <a:tc>
                  <a:txBody>
                    <a:bodyPr/>
                    <a:lstStyle/>
                    <a:p>
                      <a:pPr algn="ctr">
                        <a:spcAft>
                          <a:spcPts val="0"/>
                        </a:spcAft>
                      </a:pPr>
                      <a:r>
                        <a:rPr lang="en-US" sz="2000" kern="0">
                          <a:effectLst/>
                          <a:latin typeface="+mj-ea"/>
                          <a:ea typeface="+mj-ea"/>
                        </a:rPr>
                        <a:t>112-1</a:t>
                      </a:r>
                      <a:r>
                        <a:rPr lang="zh-TW" sz="2000" kern="0">
                          <a:effectLst/>
                          <a:latin typeface="+mj-ea"/>
                          <a:ea typeface="+mj-ea"/>
                        </a:rPr>
                        <a:t>完成期限</a:t>
                      </a:r>
                      <a:endParaRPr lang="zh-TW" sz="2000" kern="100">
                        <a:effectLst/>
                        <a:latin typeface="+mj-ea"/>
                        <a:ea typeface="+mj-ea"/>
                        <a:cs typeface="Times New Roman" panose="02020603050405020304" pitchFamily="18" charset="0"/>
                      </a:endParaRPr>
                    </a:p>
                  </a:txBody>
                  <a:tcPr marL="17780" marR="17780" marT="0" marB="0" anchor="ctr"/>
                </a:tc>
                <a:extLst>
                  <a:ext uri="{0D108BD9-81ED-4DB2-BD59-A6C34878D82A}">
                    <a16:rowId xmlns:a16="http://schemas.microsoft.com/office/drawing/2014/main" val="13410190"/>
                  </a:ext>
                </a:extLst>
              </a:tr>
              <a:tr h="548640">
                <a:tc>
                  <a:txBody>
                    <a:bodyPr/>
                    <a:lstStyle/>
                    <a:p>
                      <a:pPr>
                        <a:spcAft>
                          <a:spcPts val="0"/>
                        </a:spcAft>
                      </a:pPr>
                      <a:r>
                        <a:rPr lang="zh-TW" sz="2000" kern="0" dirty="0">
                          <a:effectLst/>
                          <a:latin typeface="+mj-ea"/>
                          <a:ea typeface="+mj-ea"/>
                        </a:rPr>
                        <a:t>活動出席</a:t>
                      </a:r>
                      <a:endParaRPr lang="zh-TW" sz="2000" kern="100" dirty="0">
                        <a:effectLst/>
                        <a:latin typeface="+mj-ea"/>
                        <a:ea typeface="+mj-ea"/>
                        <a:cs typeface="Times New Roman" panose="02020603050405020304" pitchFamily="18" charset="0"/>
                      </a:endParaRPr>
                    </a:p>
                  </a:txBody>
                  <a:tcPr marL="17780" marR="17780" marT="0" marB="0" anchor="ctr"/>
                </a:tc>
                <a:tc>
                  <a:txBody>
                    <a:bodyPr/>
                    <a:lstStyle/>
                    <a:p>
                      <a:pPr>
                        <a:spcAft>
                          <a:spcPts val="0"/>
                        </a:spcAft>
                      </a:pPr>
                      <a:r>
                        <a:rPr lang="zh-TW" sz="2000" kern="0" dirty="0">
                          <a:effectLst/>
                          <a:latin typeface="+mj-ea"/>
                          <a:ea typeface="+mj-ea"/>
                        </a:rPr>
                        <a:t>社長大會、社長交接大典、社團基礎通識課程。原則上社長出席，不克出席請派員參加；未派員參加且未事先完成請假。</a:t>
                      </a:r>
                      <a:endParaRPr lang="zh-TW" sz="2000" kern="100" dirty="0">
                        <a:effectLst/>
                        <a:latin typeface="+mj-ea"/>
                        <a:ea typeface="+mj-ea"/>
                      </a:endParaRPr>
                    </a:p>
                    <a:p>
                      <a:pPr>
                        <a:spcAft>
                          <a:spcPts val="0"/>
                        </a:spcAft>
                      </a:pPr>
                      <a:r>
                        <a:rPr lang="zh-TW" sz="2000" kern="0" dirty="0">
                          <a:effectLst/>
                          <a:latin typeface="+mj-ea"/>
                          <a:ea typeface="+mj-ea"/>
                        </a:rPr>
                        <a:t>扣</a:t>
                      </a:r>
                      <a:r>
                        <a:rPr lang="en-US" sz="2000" kern="0" dirty="0">
                          <a:effectLst/>
                          <a:latin typeface="+mj-ea"/>
                          <a:ea typeface="+mj-ea"/>
                        </a:rPr>
                        <a:t>1</a:t>
                      </a:r>
                      <a:r>
                        <a:rPr lang="zh-TW" sz="2000" kern="0" dirty="0">
                          <a:effectLst/>
                          <a:latin typeface="+mj-ea"/>
                          <a:ea typeface="+mj-ea"/>
                        </a:rPr>
                        <a:t>分</a:t>
                      </a:r>
                      <a:r>
                        <a:rPr lang="en-US" sz="2000" kern="0" dirty="0">
                          <a:effectLst/>
                          <a:latin typeface="+mj-ea"/>
                          <a:ea typeface="+mj-ea"/>
                        </a:rPr>
                        <a:t>/</a:t>
                      </a:r>
                      <a:r>
                        <a:rPr lang="zh-TW" sz="2000" kern="0" dirty="0">
                          <a:effectLst/>
                          <a:latin typeface="+mj-ea"/>
                          <a:ea typeface="+mj-ea"/>
                        </a:rPr>
                        <a:t>次 </a:t>
                      </a:r>
                      <a:endParaRPr lang="zh-TW" sz="2000" kern="100" dirty="0">
                        <a:effectLst/>
                        <a:latin typeface="+mj-ea"/>
                        <a:ea typeface="+mj-ea"/>
                        <a:cs typeface="Times New Roman" panose="02020603050405020304" pitchFamily="18" charset="0"/>
                      </a:endParaRPr>
                    </a:p>
                  </a:txBody>
                  <a:tcPr marL="17780" marR="17780" marT="0" marB="0" anchor="ctr"/>
                </a:tc>
                <a:tc>
                  <a:txBody>
                    <a:bodyPr/>
                    <a:lstStyle/>
                    <a:p>
                      <a:endParaRPr lang="zh-TW" sz="2000" kern="100">
                        <a:effectLst/>
                        <a:latin typeface="+mj-ea"/>
                        <a:ea typeface="+mj-ea"/>
                        <a:cs typeface="Times New Roman" panose="02020603050405020304" pitchFamily="18" charset="0"/>
                      </a:endParaRPr>
                    </a:p>
                  </a:txBody>
                  <a:tcPr marL="17780" marR="17780" marT="0" marB="0" anchor="ctr"/>
                </a:tc>
                <a:extLst>
                  <a:ext uri="{0D108BD9-81ED-4DB2-BD59-A6C34878D82A}">
                    <a16:rowId xmlns:a16="http://schemas.microsoft.com/office/drawing/2014/main" val="4259688171"/>
                  </a:ext>
                </a:extLst>
              </a:tr>
              <a:tr h="365760">
                <a:tc>
                  <a:txBody>
                    <a:bodyPr/>
                    <a:lstStyle/>
                    <a:p>
                      <a:pPr>
                        <a:spcAft>
                          <a:spcPts val="0"/>
                        </a:spcAft>
                      </a:pPr>
                      <a:r>
                        <a:rPr lang="zh-TW" sz="2000" kern="0" dirty="0">
                          <a:effectLst/>
                          <a:latin typeface="+mj-ea"/>
                          <a:ea typeface="+mj-ea"/>
                        </a:rPr>
                        <a:t>保險清冊</a:t>
                      </a:r>
                      <a:br>
                        <a:rPr lang="en-US" sz="2000" kern="0" dirty="0">
                          <a:effectLst/>
                          <a:latin typeface="+mj-ea"/>
                          <a:ea typeface="+mj-ea"/>
                        </a:rPr>
                      </a:br>
                      <a:r>
                        <a:rPr lang="zh-TW" sz="2000" kern="0" dirty="0">
                          <a:effectLst/>
                          <a:latin typeface="+mj-ea"/>
                          <a:ea typeface="+mj-ea"/>
                        </a:rPr>
                        <a:t>活動同意書</a:t>
                      </a:r>
                      <a:endParaRPr lang="zh-TW" sz="2000" kern="100" dirty="0">
                        <a:effectLst/>
                        <a:latin typeface="+mj-ea"/>
                        <a:ea typeface="+mj-ea"/>
                        <a:cs typeface="Times New Roman" panose="02020603050405020304" pitchFamily="18" charset="0"/>
                      </a:endParaRPr>
                    </a:p>
                  </a:txBody>
                  <a:tcPr marL="17780" marR="17780" marT="0" marB="0" anchor="ctr"/>
                </a:tc>
                <a:tc>
                  <a:txBody>
                    <a:bodyPr/>
                    <a:lstStyle/>
                    <a:p>
                      <a:pPr>
                        <a:spcAft>
                          <a:spcPts val="0"/>
                        </a:spcAft>
                      </a:pPr>
                      <a:r>
                        <a:rPr lang="zh-TW" sz="2000" kern="0" dirty="0">
                          <a:effectLst/>
                          <a:latin typeface="+mj-ea"/>
                          <a:ea typeface="+mj-ea"/>
                        </a:rPr>
                        <a:t>超過自填指定日期或逾期繳交</a:t>
                      </a:r>
                      <a:br>
                        <a:rPr lang="en-US" sz="2000" kern="0" dirty="0">
                          <a:effectLst/>
                          <a:latin typeface="+mj-ea"/>
                          <a:ea typeface="+mj-ea"/>
                        </a:rPr>
                      </a:br>
                      <a:r>
                        <a:rPr lang="zh-TW" sz="2000" kern="0" dirty="0">
                          <a:effectLst/>
                          <a:latin typeface="+mj-ea"/>
                          <a:ea typeface="+mj-ea"/>
                        </a:rPr>
                        <a:t>扣</a:t>
                      </a:r>
                      <a:r>
                        <a:rPr lang="en-US" sz="2000" kern="0" dirty="0">
                          <a:effectLst/>
                          <a:latin typeface="+mj-ea"/>
                          <a:ea typeface="+mj-ea"/>
                        </a:rPr>
                        <a:t>1</a:t>
                      </a:r>
                      <a:r>
                        <a:rPr lang="zh-TW" sz="2000" kern="0" dirty="0">
                          <a:effectLst/>
                          <a:latin typeface="+mj-ea"/>
                          <a:ea typeface="+mj-ea"/>
                        </a:rPr>
                        <a:t>分</a:t>
                      </a:r>
                      <a:r>
                        <a:rPr lang="en-US" sz="2000" kern="0" dirty="0">
                          <a:effectLst/>
                          <a:latin typeface="+mj-ea"/>
                          <a:ea typeface="+mj-ea"/>
                        </a:rPr>
                        <a:t>/</a:t>
                      </a:r>
                      <a:r>
                        <a:rPr lang="zh-TW" sz="2000" kern="0" dirty="0">
                          <a:effectLst/>
                          <a:latin typeface="+mj-ea"/>
                          <a:ea typeface="+mj-ea"/>
                        </a:rPr>
                        <a:t>次，每七個工作日</a:t>
                      </a:r>
                      <a:r>
                        <a:rPr lang="en-US" sz="2000" kern="0" dirty="0">
                          <a:effectLst/>
                          <a:latin typeface="+mj-ea"/>
                          <a:ea typeface="+mj-ea"/>
                        </a:rPr>
                        <a:t>+</a:t>
                      </a:r>
                      <a:r>
                        <a:rPr lang="zh-TW" sz="2000" kern="0" dirty="0">
                          <a:effectLst/>
                          <a:latin typeface="+mj-ea"/>
                          <a:ea typeface="+mj-ea"/>
                        </a:rPr>
                        <a:t>扣</a:t>
                      </a:r>
                      <a:r>
                        <a:rPr lang="en-US" sz="2000" kern="0" dirty="0">
                          <a:effectLst/>
                          <a:latin typeface="+mj-ea"/>
                          <a:ea typeface="+mj-ea"/>
                        </a:rPr>
                        <a:t>1</a:t>
                      </a:r>
                      <a:r>
                        <a:rPr lang="zh-TW" sz="2000" kern="0" dirty="0">
                          <a:effectLst/>
                          <a:latin typeface="+mj-ea"/>
                          <a:ea typeface="+mj-ea"/>
                        </a:rPr>
                        <a:t>分</a:t>
                      </a:r>
                      <a:endParaRPr lang="zh-TW" sz="2000" kern="100" dirty="0">
                        <a:effectLst/>
                        <a:latin typeface="+mj-ea"/>
                        <a:ea typeface="+mj-ea"/>
                        <a:cs typeface="Times New Roman" panose="02020603050405020304" pitchFamily="18" charset="0"/>
                      </a:endParaRPr>
                    </a:p>
                  </a:txBody>
                  <a:tcPr marL="17780" marR="17780" marT="0" marB="0" anchor="ctr"/>
                </a:tc>
                <a:tc>
                  <a:txBody>
                    <a:bodyPr/>
                    <a:lstStyle/>
                    <a:p>
                      <a:endParaRPr lang="zh-TW" sz="2000" kern="100">
                        <a:effectLst/>
                        <a:latin typeface="+mj-ea"/>
                        <a:ea typeface="+mj-ea"/>
                        <a:cs typeface="Times New Roman" panose="02020603050405020304" pitchFamily="18" charset="0"/>
                      </a:endParaRPr>
                    </a:p>
                  </a:txBody>
                  <a:tcPr marL="17780" marR="17780" marT="0" marB="0" anchor="ctr"/>
                </a:tc>
                <a:extLst>
                  <a:ext uri="{0D108BD9-81ED-4DB2-BD59-A6C34878D82A}">
                    <a16:rowId xmlns:a16="http://schemas.microsoft.com/office/drawing/2014/main" val="3521531153"/>
                  </a:ext>
                </a:extLst>
              </a:tr>
              <a:tr h="198120">
                <a:tc>
                  <a:txBody>
                    <a:bodyPr/>
                    <a:lstStyle/>
                    <a:p>
                      <a:pPr>
                        <a:spcAft>
                          <a:spcPts val="0"/>
                        </a:spcAft>
                      </a:pPr>
                      <a:r>
                        <a:rPr lang="zh-TW" sz="2000" kern="0" dirty="0">
                          <a:effectLst/>
                          <a:latin typeface="+mj-ea"/>
                          <a:ea typeface="+mj-ea"/>
                        </a:rPr>
                        <a:t>成果電子檔繳交</a:t>
                      </a:r>
                      <a:endParaRPr lang="zh-TW" sz="2000" kern="100" dirty="0">
                        <a:effectLst/>
                        <a:latin typeface="+mj-ea"/>
                        <a:ea typeface="+mj-ea"/>
                        <a:cs typeface="Times New Roman" panose="02020603050405020304" pitchFamily="18" charset="0"/>
                      </a:endParaRPr>
                    </a:p>
                  </a:txBody>
                  <a:tcPr marL="17780" marR="17780" marT="0" marB="0" anchor="ctr"/>
                </a:tc>
                <a:tc>
                  <a:txBody>
                    <a:bodyPr/>
                    <a:lstStyle/>
                    <a:p>
                      <a:pPr>
                        <a:spcAft>
                          <a:spcPts val="0"/>
                        </a:spcAft>
                      </a:pPr>
                      <a:r>
                        <a:rPr lang="zh-TW" sz="2000" kern="0" dirty="0">
                          <a:effectLst/>
                          <a:latin typeface="+mj-ea"/>
                          <a:ea typeface="+mj-ea"/>
                        </a:rPr>
                        <a:t>扣</a:t>
                      </a:r>
                      <a:r>
                        <a:rPr lang="en-US" sz="2000" kern="0" dirty="0">
                          <a:effectLst/>
                          <a:latin typeface="+mj-ea"/>
                          <a:ea typeface="+mj-ea"/>
                        </a:rPr>
                        <a:t>1</a:t>
                      </a:r>
                      <a:r>
                        <a:rPr lang="zh-TW" sz="2000" kern="0" dirty="0">
                          <a:effectLst/>
                          <a:latin typeface="+mj-ea"/>
                          <a:ea typeface="+mj-ea"/>
                        </a:rPr>
                        <a:t>分</a:t>
                      </a:r>
                      <a:r>
                        <a:rPr lang="en-US" sz="2000" kern="0" dirty="0">
                          <a:effectLst/>
                          <a:latin typeface="+mj-ea"/>
                          <a:ea typeface="+mj-ea"/>
                        </a:rPr>
                        <a:t>/</a:t>
                      </a:r>
                      <a:r>
                        <a:rPr lang="zh-TW" sz="2000" kern="0" dirty="0">
                          <a:effectLst/>
                          <a:latin typeface="+mj-ea"/>
                          <a:ea typeface="+mj-ea"/>
                        </a:rPr>
                        <a:t>次，每七天</a:t>
                      </a:r>
                      <a:r>
                        <a:rPr lang="en-US" sz="2000" kern="0" dirty="0">
                          <a:effectLst/>
                          <a:latin typeface="+mj-ea"/>
                          <a:ea typeface="+mj-ea"/>
                        </a:rPr>
                        <a:t>+</a:t>
                      </a:r>
                      <a:r>
                        <a:rPr lang="zh-TW" sz="2000" kern="0" dirty="0">
                          <a:effectLst/>
                          <a:latin typeface="+mj-ea"/>
                          <a:ea typeface="+mj-ea"/>
                        </a:rPr>
                        <a:t>扣</a:t>
                      </a:r>
                      <a:r>
                        <a:rPr lang="en-US" sz="2000" kern="0" dirty="0">
                          <a:effectLst/>
                          <a:latin typeface="+mj-ea"/>
                          <a:ea typeface="+mj-ea"/>
                        </a:rPr>
                        <a:t>1</a:t>
                      </a:r>
                      <a:r>
                        <a:rPr lang="zh-TW" sz="2000" kern="0" dirty="0">
                          <a:effectLst/>
                          <a:latin typeface="+mj-ea"/>
                          <a:ea typeface="+mj-ea"/>
                        </a:rPr>
                        <a:t>分</a:t>
                      </a:r>
                      <a:endParaRPr lang="zh-TW" sz="2000" kern="100" dirty="0">
                        <a:effectLst/>
                        <a:latin typeface="+mj-ea"/>
                        <a:ea typeface="+mj-ea"/>
                        <a:cs typeface="Times New Roman" panose="02020603050405020304" pitchFamily="18" charset="0"/>
                      </a:endParaRPr>
                    </a:p>
                  </a:txBody>
                  <a:tcPr marL="17780" marR="17780" marT="0" marB="0" anchor="ctr"/>
                </a:tc>
                <a:tc>
                  <a:txBody>
                    <a:bodyPr/>
                    <a:lstStyle/>
                    <a:p>
                      <a:endParaRPr lang="zh-TW" sz="2000" kern="100">
                        <a:effectLst/>
                        <a:latin typeface="+mj-ea"/>
                        <a:ea typeface="+mj-ea"/>
                        <a:cs typeface="Times New Roman" panose="02020603050405020304" pitchFamily="18" charset="0"/>
                      </a:endParaRPr>
                    </a:p>
                  </a:txBody>
                  <a:tcPr marL="17780" marR="17780" marT="0" marB="0" anchor="ctr"/>
                </a:tc>
                <a:extLst>
                  <a:ext uri="{0D108BD9-81ED-4DB2-BD59-A6C34878D82A}">
                    <a16:rowId xmlns:a16="http://schemas.microsoft.com/office/drawing/2014/main" val="3508966819"/>
                  </a:ext>
                </a:extLst>
              </a:tr>
              <a:tr h="198120">
                <a:tc>
                  <a:txBody>
                    <a:bodyPr/>
                    <a:lstStyle/>
                    <a:p>
                      <a:pPr>
                        <a:spcAft>
                          <a:spcPts val="0"/>
                        </a:spcAft>
                      </a:pPr>
                      <a:r>
                        <a:rPr lang="zh-TW" sz="2000" kern="0" dirty="0">
                          <a:effectLst/>
                          <a:latin typeface="+mj-ea"/>
                          <a:ea typeface="+mj-ea"/>
                        </a:rPr>
                        <a:t>成果報紙本繳交</a:t>
                      </a:r>
                      <a:endParaRPr lang="zh-TW" sz="2000" kern="100" dirty="0">
                        <a:effectLst/>
                        <a:latin typeface="+mj-ea"/>
                        <a:ea typeface="+mj-ea"/>
                        <a:cs typeface="Times New Roman" panose="02020603050405020304" pitchFamily="18" charset="0"/>
                      </a:endParaRPr>
                    </a:p>
                  </a:txBody>
                  <a:tcPr marL="17780" marR="17780" marT="0" marB="0" anchor="ctr"/>
                </a:tc>
                <a:tc>
                  <a:txBody>
                    <a:bodyPr/>
                    <a:lstStyle/>
                    <a:p>
                      <a:pPr>
                        <a:spcAft>
                          <a:spcPts val="0"/>
                        </a:spcAft>
                      </a:pPr>
                      <a:r>
                        <a:rPr lang="zh-TW" sz="2000" kern="0" dirty="0">
                          <a:effectLst/>
                          <a:latin typeface="+mj-ea"/>
                          <a:ea typeface="+mj-ea"/>
                        </a:rPr>
                        <a:t>扣</a:t>
                      </a:r>
                      <a:r>
                        <a:rPr lang="en-US" sz="2000" kern="0" dirty="0">
                          <a:effectLst/>
                          <a:latin typeface="+mj-ea"/>
                          <a:ea typeface="+mj-ea"/>
                        </a:rPr>
                        <a:t>1</a:t>
                      </a:r>
                      <a:r>
                        <a:rPr lang="zh-TW" sz="2000" kern="0" dirty="0">
                          <a:effectLst/>
                          <a:latin typeface="+mj-ea"/>
                          <a:ea typeface="+mj-ea"/>
                        </a:rPr>
                        <a:t>分</a:t>
                      </a:r>
                      <a:r>
                        <a:rPr lang="en-US" sz="2000" kern="0" dirty="0">
                          <a:effectLst/>
                          <a:latin typeface="+mj-ea"/>
                          <a:ea typeface="+mj-ea"/>
                        </a:rPr>
                        <a:t>/</a:t>
                      </a:r>
                      <a:r>
                        <a:rPr lang="zh-TW" sz="2000" kern="0" dirty="0">
                          <a:effectLst/>
                          <a:latin typeface="+mj-ea"/>
                          <a:ea typeface="+mj-ea"/>
                        </a:rPr>
                        <a:t>次，每七個工作日</a:t>
                      </a:r>
                      <a:r>
                        <a:rPr lang="en-US" sz="2000" kern="0" dirty="0">
                          <a:effectLst/>
                          <a:latin typeface="+mj-ea"/>
                          <a:ea typeface="+mj-ea"/>
                        </a:rPr>
                        <a:t>+</a:t>
                      </a:r>
                      <a:r>
                        <a:rPr lang="zh-TW" sz="2000" kern="0" dirty="0">
                          <a:effectLst/>
                          <a:latin typeface="+mj-ea"/>
                          <a:ea typeface="+mj-ea"/>
                        </a:rPr>
                        <a:t>扣</a:t>
                      </a:r>
                      <a:r>
                        <a:rPr lang="en-US" sz="2000" kern="0" dirty="0">
                          <a:effectLst/>
                          <a:latin typeface="+mj-ea"/>
                          <a:ea typeface="+mj-ea"/>
                        </a:rPr>
                        <a:t>1</a:t>
                      </a:r>
                      <a:r>
                        <a:rPr lang="zh-TW" sz="2000" kern="0" dirty="0">
                          <a:effectLst/>
                          <a:latin typeface="+mj-ea"/>
                          <a:ea typeface="+mj-ea"/>
                        </a:rPr>
                        <a:t>分</a:t>
                      </a:r>
                      <a:endParaRPr lang="zh-TW" sz="2000" kern="100" dirty="0">
                        <a:effectLst/>
                        <a:latin typeface="+mj-ea"/>
                        <a:ea typeface="+mj-ea"/>
                        <a:cs typeface="Times New Roman" panose="02020603050405020304" pitchFamily="18" charset="0"/>
                      </a:endParaRPr>
                    </a:p>
                  </a:txBody>
                  <a:tcPr marL="17780" marR="17780" marT="0" marB="0" anchor="ctr"/>
                </a:tc>
                <a:tc>
                  <a:txBody>
                    <a:bodyPr/>
                    <a:lstStyle/>
                    <a:p>
                      <a:endParaRPr lang="zh-TW" sz="2000" kern="100">
                        <a:effectLst/>
                        <a:latin typeface="+mj-ea"/>
                        <a:ea typeface="+mj-ea"/>
                        <a:cs typeface="Times New Roman" panose="02020603050405020304" pitchFamily="18" charset="0"/>
                      </a:endParaRPr>
                    </a:p>
                  </a:txBody>
                  <a:tcPr marL="17780" marR="17780" marT="0" marB="0" anchor="ctr"/>
                </a:tc>
                <a:extLst>
                  <a:ext uri="{0D108BD9-81ED-4DB2-BD59-A6C34878D82A}">
                    <a16:rowId xmlns:a16="http://schemas.microsoft.com/office/drawing/2014/main" val="3996736908"/>
                  </a:ext>
                </a:extLst>
              </a:tr>
              <a:tr h="198120">
                <a:tc>
                  <a:txBody>
                    <a:bodyPr/>
                    <a:lstStyle/>
                    <a:p>
                      <a:pPr>
                        <a:spcAft>
                          <a:spcPts val="0"/>
                        </a:spcAft>
                      </a:pPr>
                      <a:r>
                        <a:rPr lang="zh-TW" sz="2000" kern="0" dirty="0">
                          <a:effectLst/>
                          <a:latin typeface="+mj-ea"/>
                          <a:ea typeface="+mj-ea"/>
                        </a:rPr>
                        <a:t>期初資料繳交</a:t>
                      </a:r>
                      <a:endParaRPr lang="zh-TW" sz="2000" kern="100" dirty="0">
                        <a:effectLst/>
                        <a:latin typeface="+mj-ea"/>
                        <a:ea typeface="+mj-ea"/>
                        <a:cs typeface="Times New Roman" panose="02020603050405020304" pitchFamily="18" charset="0"/>
                      </a:endParaRPr>
                    </a:p>
                  </a:txBody>
                  <a:tcPr marL="17780" marR="17780" marT="0" marB="0" anchor="ctr"/>
                </a:tc>
                <a:tc>
                  <a:txBody>
                    <a:bodyPr/>
                    <a:lstStyle/>
                    <a:p>
                      <a:pPr>
                        <a:spcAft>
                          <a:spcPts val="0"/>
                        </a:spcAft>
                      </a:pPr>
                      <a:r>
                        <a:rPr lang="zh-TW" sz="2000" kern="0" dirty="0">
                          <a:effectLst/>
                          <a:latin typeface="+mj-ea"/>
                          <a:ea typeface="+mj-ea"/>
                        </a:rPr>
                        <a:t>扣</a:t>
                      </a:r>
                      <a:r>
                        <a:rPr lang="en-US" sz="2000" kern="0" dirty="0">
                          <a:effectLst/>
                          <a:latin typeface="+mj-ea"/>
                          <a:ea typeface="+mj-ea"/>
                        </a:rPr>
                        <a:t>3</a:t>
                      </a:r>
                      <a:r>
                        <a:rPr lang="zh-TW" sz="2000" kern="0" dirty="0">
                          <a:effectLst/>
                          <a:latin typeface="+mj-ea"/>
                          <a:ea typeface="+mj-ea"/>
                        </a:rPr>
                        <a:t>分</a:t>
                      </a:r>
                      <a:r>
                        <a:rPr lang="en-US" sz="2000" kern="0" dirty="0">
                          <a:effectLst/>
                          <a:latin typeface="+mj-ea"/>
                          <a:ea typeface="+mj-ea"/>
                        </a:rPr>
                        <a:t>/</a:t>
                      </a:r>
                      <a:r>
                        <a:rPr lang="zh-TW" sz="2000" kern="0" dirty="0">
                          <a:effectLst/>
                          <a:latin typeface="+mj-ea"/>
                          <a:ea typeface="+mj-ea"/>
                        </a:rPr>
                        <a:t>次，每一個工作日</a:t>
                      </a:r>
                      <a:r>
                        <a:rPr lang="en-US" sz="2000" kern="0" dirty="0">
                          <a:effectLst/>
                          <a:latin typeface="+mj-ea"/>
                          <a:ea typeface="+mj-ea"/>
                        </a:rPr>
                        <a:t>+</a:t>
                      </a:r>
                      <a:r>
                        <a:rPr lang="zh-TW" sz="2000" kern="0" dirty="0">
                          <a:effectLst/>
                          <a:latin typeface="+mj-ea"/>
                          <a:ea typeface="+mj-ea"/>
                        </a:rPr>
                        <a:t>扣</a:t>
                      </a:r>
                      <a:r>
                        <a:rPr lang="en-US" sz="2000" kern="0" dirty="0">
                          <a:effectLst/>
                          <a:latin typeface="+mj-ea"/>
                          <a:ea typeface="+mj-ea"/>
                        </a:rPr>
                        <a:t>1</a:t>
                      </a:r>
                      <a:r>
                        <a:rPr lang="zh-TW" sz="2000" kern="0" dirty="0">
                          <a:effectLst/>
                          <a:latin typeface="+mj-ea"/>
                          <a:ea typeface="+mj-ea"/>
                        </a:rPr>
                        <a:t>分</a:t>
                      </a:r>
                      <a:endParaRPr lang="zh-TW" sz="2000" kern="100" dirty="0">
                        <a:effectLst/>
                        <a:latin typeface="+mj-ea"/>
                        <a:ea typeface="+mj-ea"/>
                        <a:cs typeface="Times New Roman" panose="02020603050405020304" pitchFamily="18" charset="0"/>
                      </a:endParaRPr>
                    </a:p>
                  </a:txBody>
                  <a:tcPr marL="17780" marR="17780" marT="0" marB="0" anchor="ctr"/>
                </a:tc>
                <a:tc>
                  <a:txBody>
                    <a:bodyPr/>
                    <a:lstStyle/>
                    <a:p>
                      <a:pPr algn="ctr">
                        <a:spcAft>
                          <a:spcPts val="0"/>
                        </a:spcAft>
                      </a:pPr>
                      <a:r>
                        <a:rPr lang="en-US" sz="2000" kern="0">
                          <a:effectLst/>
                          <a:latin typeface="+mj-ea"/>
                          <a:ea typeface="+mj-ea"/>
                        </a:rPr>
                        <a:t>112/09/28</a:t>
                      </a:r>
                      <a:endParaRPr lang="zh-TW" sz="2000" kern="100">
                        <a:effectLst/>
                        <a:latin typeface="+mj-ea"/>
                        <a:ea typeface="+mj-ea"/>
                        <a:cs typeface="Times New Roman" panose="02020603050405020304" pitchFamily="18" charset="0"/>
                      </a:endParaRPr>
                    </a:p>
                  </a:txBody>
                  <a:tcPr marL="17780" marR="17780" marT="0" marB="0" anchor="ctr"/>
                </a:tc>
                <a:extLst>
                  <a:ext uri="{0D108BD9-81ED-4DB2-BD59-A6C34878D82A}">
                    <a16:rowId xmlns:a16="http://schemas.microsoft.com/office/drawing/2014/main" val="3884544684"/>
                  </a:ext>
                </a:extLst>
              </a:tr>
              <a:tr h="198120">
                <a:tc>
                  <a:txBody>
                    <a:bodyPr/>
                    <a:lstStyle/>
                    <a:p>
                      <a:pPr>
                        <a:spcAft>
                          <a:spcPts val="0"/>
                        </a:spcAft>
                      </a:pPr>
                      <a:r>
                        <a:rPr lang="zh-TW" sz="2000" kern="0" dirty="0">
                          <a:effectLst/>
                          <a:latin typeface="+mj-ea"/>
                          <a:ea typeface="+mj-ea"/>
                        </a:rPr>
                        <a:t>社員名單</a:t>
                      </a:r>
                      <a:endParaRPr lang="zh-TW" sz="2000" kern="100" dirty="0">
                        <a:effectLst/>
                        <a:latin typeface="+mj-ea"/>
                        <a:ea typeface="+mj-ea"/>
                        <a:cs typeface="Times New Roman" panose="02020603050405020304" pitchFamily="18" charset="0"/>
                      </a:endParaRPr>
                    </a:p>
                  </a:txBody>
                  <a:tcPr marL="17780" marR="17780" marT="0" marB="0" anchor="ctr"/>
                </a:tc>
                <a:tc>
                  <a:txBody>
                    <a:bodyPr/>
                    <a:lstStyle/>
                    <a:p>
                      <a:pPr>
                        <a:spcAft>
                          <a:spcPts val="0"/>
                        </a:spcAft>
                      </a:pPr>
                      <a:r>
                        <a:rPr lang="zh-TW" sz="2000" kern="0" dirty="0">
                          <a:effectLst/>
                          <a:latin typeface="+mj-ea"/>
                          <a:ea typeface="+mj-ea"/>
                        </a:rPr>
                        <a:t>扣</a:t>
                      </a:r>
                      <a:r>
                        <a:rPr lang="en-US" sz="2000" kern="0" dirty="0">
                          <a:effectLst/>
                          <a:latin typeface="+mj-ea"/>
                          <a:ea typeface="+mj-ea"/>
                        </a:rPr>
                        <a:t>1</a:t>
                      </a:r>
                      <a:r>
                        <a:rPr lang="zh-TW" sz="2000" kern="0" dirty="0">
                          <a:effectLst/>
                          <a:latin typeface="+mj-ea"/>
                          <a:ea typeface="+mj-ea"/>
                        </a:rPr>
                        <a:t>分</a:t>
                      </a:r>
                      <a:r>
                        <a:rPr lang="en-US" sz="2000" kern="0" dirty="0">
                          <a:effectLst/>
                          <a:latin typeface="+mj-ea"/>
                          <a:ea typeface="+mj-ea"/>
                        </a:rPr>
                        <a:t>/</a:t>
                      </a:r>
                      <a:r>
                        <a:rPr lang="zh-TW" sz="2000" kern="0" dirty="0">
                          <a:effectLst/>
                          <a:latin typeface="+mj-ea"/>
                          <a:ea typeface="+mj-ea"/>
                        </a:rPr>
                        <a:t>次，每一個工作日</a:t>
                      </a:r>
                      <a:r>
                        <a:rPr lang="en-US" sz="2000" kern="0" dirty="0">
                          <a:effectLst/>
                          <a:latin typeface="+mj-ea"/>
                          <a:ea typeface="+mj-ea"/>
                        </a:rPr>
                        <a:t>+</a:t>
                      </a:r>
                      <a:r>
                        <a:rPr lang="zh-TW" sz="2000" kern="0" dirty="0">
                          <a:effectLst/>
                          <a:latin typeface="+mj-ea"/>
                          <a:ea typeface="+mj-ea"/>
                        </a:rPr>
                        <a:t>扣</a:t>
                      </a:r>
                      <a:r>
                        <a:rPr lang="en-US" sz="2000" kern="0" dirty="0">
                          <a:effectLst/>
                          <a:latin typeface="+mj-ea"/>
                          <a:ea typeface="+mj-ea"/>
                        </a:rPr>
                        <a:t>1</a:t>
                      </a:r>
                      <a:r>
                        <a:rPr lang="zh-TW" sz="2000" kern="0" dirty="0">
                          <a:effectLst/>
                          <a:latin typeface="+mj-ea"/>
                          <a:ea typeface="+mj-ea"/>
                        </a:rPr>
                        <a:t>分</a:t>
                      </a:r>
                      <a:endParaRPr lang="zh-TW" sz="2000" kern="100" dirty="0">
                        <a:effectLst/>
                        <a:latin typeface="+mj-ea"/>
                        <a:ea typeface="+mj-ea"/>
                        <a:cs typeface="Times New Roman" panose="02020603050405020304" pitchFamily="18" charset="0"/>
                      </a:endParaRPr>
                    </a:p>
                  </a:txBody>
                  <a:tcPr marL="17780" marR="17780" marT="0" marB="0" anchor="ctr"/>
                </a:tc>
                <a:tc>
                  <a:txBody>
                    <a:bodyPr/>
                    <a:lstStyle/>
                    <a:p>
                      <a:pPr algn="ctr">
                        <a:spcAft>
                          <a:spcPts val="0"/>
                        </a:spcAft>
                      </a:pPr>
                      <a:r>
                        <a:rPr lang="en-US" sz="2000" kern="0" dirty="0">
                          <a:effectLst/>
                          <a:latin typeface="+mj-ea"/>
                          <a:ea typeface="+mj-ea"/>
                        </a:rPr>
                        <a:t>112/10/05</a:t>
                      </a:r>
                      <a:endParaRPr lang="zh-TW" sz="2000" kern="100" dirty="0">
                        <a:effectLst/>
                        <a:latin typeface="+mj-ea"/>
                        <a:ea typeface="+mj-ea"/>
                        <a:cs typeface="Times New Roman" panose="02020603050405020304" pitchFamily="18" charset="0"/>
                      </a:endParaRPr>
                    </a:p>
                  </a:txBody>
                  <a:tcPr marL="17780" marR="17780" marT="0" marB="0" anchor="ctr"/>
                </a:tc>
                <a:extLst>
                  <a:ext uri="{0D108BD9-81ED-4DB2-BD59-A6C34878D82A}">
                    <a16:rowId xmlns:a16="http://schemas.microsoft.com/office/drawing/2014/main" val="3106941695"/>
                  </a:ext>
                </a:extLst>
              </a:tr>
              <a:tr h="198120">
                <a:tc>
                  <a:txBody>
                    <a:bodyPr/>
                    <a:lstStyle/>
                    <a:p>
                      <a:pPr>
                        <a:spcAft>
                          <a:spcPts val="0"/>
                        </a:spcAft>
                      </a:pPr>
                      <a:r>
                        <a:rPr lang="zh-TW" sz="2000" kern="0">
                          <a:effectLst/>
                          <a:latin typeface="+mj-ea"/>
                          <a:ea typeface="+mj-ea"/>
                        </a:rPr>
                        <a:t>期初會議紀錄</a:t>
                      </a:r>
                      <a:endParaRPr lang="zh-TW" sz="2000" kern="100">
                        <a:effectLst/>
                        <a:latin typeface="+mj-ea"/>
                        <a:ea typeface="+mj-ea"/>
                        <a:cs typeface="Times New Roman" panose="02020603050405020304" pitchFamily="18" charset="0"/>
                      </a:endParaRPr>
                    </a:p>
                  </a:txBody>
                  <a:tcPr marL="17780" marR="17780" marT="0" marB="0" anchor="ctr"/>
                </a:tc>
                <a:tc>
                  <a:txBody>
                    <a:bodyPr/>
                    <a:lstStyle/>
                    <a:p>
                      <a:pPr>
                        <a:spcAft>
                          <a:spcPts val="0"/>
                        </a:spcAft>
                      </a:pPr>
                      <a:r>
                        <a:rPr lang="zh-TW" sz="2000" kern="0">
                          <a:effectLst/>
                          <a:latin typeface="+mj-ea"/>
                          <a:ea typeface="+mj-ea"/>
                        </a:rPr>
                        <a:t>扣</a:t>
                      </a:r>
                      <a:r>
                        <a:rPr lang="en-US" sz="2000" kern="0">
                          <a:effectLst/>
                          <a:latin typeface="+mj-ea"/>
                          <a:ea typeface="+mj-ea"/>
                        </a:rPr>
                        <a:t>1</a:t>
                      </a:r>
                      <a:r>
                        <a:rPr lang="zh-TW" sz="2000" kern="0">
                          <a:effectLst/>
                          <a:latin typeface="+mj-ea"/>
                          <a:ea typeface="+mj-ea"/>
                        </a:rPr>
                        <a:t>分</a:t>
                      </a:r>
                      <a:r>
                        <a:rPr lang="en-US" sz="2000" kern="0">
                          <a:effectLst/>
                          <a:latin typeface="+mj-ea"/>
                          <a:ea typeface="+mj-ea"/>
                        </a:rPr>
                        <a:t>/</a:t>
                      </a:r>
                      <a:r>
                        <a:rPr lang="zh-TW" sz="2000" kern="0">
                          <a:effectLst/>
                          <a:latin typeface="+mj-ea"/>
                          <a:ea typeface="+mj-ea"/>
                        </a:rPr>
                        <a:t>次，每一個工作日</a:t>
                      </a:r>
                      <a:r>
                        <a:rPr lang="en-US" sz="2000" kern="0">
                          <a:effectLst/>
                          <a:latin typeface="+mj-ea"/>
                          <a:ea typeface="+mj-ea"/>
                        </a:rPr>
                        <a:t>+</a:t>
                      </a:r>
                      <a:r>
                        <a:rPr lang="zh-TW" sz="2000" kern="0">
                          <a:effectLst/>
                          <a:latin typeface="+mj-ea"/>
                          <a:ea typeface="+mj-ea"/>
                        </a:rPr>
                        <a:t>扣</a:t>
                      </a:r>
                      <a:r>
                        <a:rPr lang="en-US" sz="2000" kern="0">
                          <a:effectLst/>
                          <a:latin typeface="+mj-ea"/>
                          <a:ea typeface="+mj-ea"/>
                        </a:rPr>
                        <a:t>1</a:t>
                      </a:r>
                      <a:r>
                        <a:rPr lang="zh-TW" sz="2000" kern="0">
                          <a:effectLst/>
                          <a:latin typeface="+mj-ea"/>
                          <a:ea typeface="+mj-ea"/>
                        </a:rPr>
                        <a:t>分</a:t>
                      </a:r>
                      <a:endParaRPr lang="zh-TW" sz="2000" kern="100">
                        <a:effectLst/>
                        <a:latin typeface="+mj-ea"/>
                        <a:ea typeface="+mj-ea"/>
                        <a:cs typeface="Times New Roman" panose="02020603050405020304" pitchFamily="18" charset="0"/>
                      </a:endParaRPr>
                    </a:p>
                  </a:txBody>
                  <a:tcPr marL="17780" marR="17780" marT="0" marB="0" anchor="ctr"/>
                </a:tc>
                <a:tc>
                  <a:txBody>
                    <a:bodyPr/>
                    <a:lstStyle/>
                    <a:p>
                      <a:pPr algn="ctr">
                        <a:spcAft>
                          <a:spcPts val="0"/>
                        </a:spcAft>
                      </a:pPr>
                      <a:r>
                        <a:rPr lang="en-US" sz="2000" kern="0" dirty="0">
                          <a:effectLst/>
                          <a:latin typeface="+mj-ea"/>
                          <a:ea typeface="+mj-ea"/>
                        </a:rPr>
                        <a:t>112/10/12</a:t>
                      </a:r>
                      <a:endParaRPr lang="zh-TW" sz="2000" kern="100" dirty="0">
                        <a:effectLst/>
                        <a:latin typeface="+mj-ea"/>
                        <a:ea typeface="+mj-ea"/>
                        <a:cs typeface="Times New Roman" panose="02020603050405020304" pitchFamily="18" charset="0"/>
                      </a:endParaRPr>
                    </a:p>
                  </a:txBody>
                  <a:tcPr marL="17780" marR="17780" marT="0" marB="0" anchor="ctr"/>
                </a:tc>
                <a:extLst>
                  <a:ext uri="{0D108BD9-81ED-4DB2-BD59-A6C34878D82A}">
                    <a16:rowId xmlns:a16="http://schemas.microsoft.com/office/drawing/2014/main" val="1475575102"/>
                  </a:ext>
                </a:extLst>
              </a:tr>
              <a:tr h="365760">
                <a:tc>
                  <a:txBody>
                    <a:bodyPr/>
                    <a:lstStyle/>
                    <a:p>
                      <a:pPr>
                        <a:spcAft>
                          <a:spcPts val="0"/>
                        </a:spcAft>
                      </a:pPr>
                      <a:r>
                        <a:rPr lang="zh-TW" sz="2000" kern="0">
                          <a:effectLst/>
                          <a:latin typeface="+mj-ea"/>
                          <a:ea typeface="+mj-ea"/>
                        </a:rPr>
                        <a:t>指導老師</a:t>
                      </a:r>
                      <a:br>
                        <a:rPr lang="en-US" sz="2000" kern="0">
                          <a:effectLst/>
                          <a:latin typeface="+mj-ea"/>
                          <a:ea typeface="+mj-ea"/>
                        </a:rPr>
                      </a:br>
                      <a:r>
                        <a:rPr lang="zh-TW" sz="2000" kern="0">
                          <a:effectLst/>
                          <a:latin typeface="+mj-ea"/>
                          <a:ea typeface="+mj-ea"/>
                        </a:rPr>
                        <a:t>授課資料繳交</a:t>
                      </a:r>
                      <a:endParaRPr lang="zh-TW" sz="2000" kern="100">
                        <a:effectLst/>
                        <a:latin typeface="+mj-ea"/>
                        <a:ea typeface="+mj-ea"/>
                        <a:cs typeface="Times New Roman" panose="02020603050405020304" pitchFamily="18" charset="0"/>
                      </a:endParaRPr>
                    </a:p>
                  </a:txBody>
                  <a:tcPr marL="17780" marR="17780" marT="0" marB="0" anchor="ctr"/>
                </a:tc>
                <a:tc>
                  <a:txBody>
                    <a:bodyPr/>
                    <a:lstStyle/>
                    <a:p>
                      <a:pPr>
                        <a:spcAft>
                          <a:spcPts val="0"/>
                        </a:spcAft>
                      </a:pPr>
                      <a:r>
                        <a:rPr lang="zh-TW" sz="2000" kern="0">
                          <a:effectLst/>
                          <a:latin typeface="+mj-ea"/>
                          <a:ea typeface="+mj-ea"/>
                        </a:rPr>
                        <a:t>請務必準時繳交，避免影響費用發放時程。</a:t>
                      </a:r>
                      <a:endParaRPr lang="zh-TW" sz="2000" kern="100">
                        <a:effectLst/>
                        <a:latin typeface="+mj-ea"/>
                        <a:ea typeface="+mj-ea"/>
                        <a:cs typeface="Times New Roman" panose="02020603050405020304" pitchFamily="18" charset="0"/>
                      </a:endParaRPr>
                    </a:p>
                  </a:txBody>
                  <a:tcPr marL="17780" marR="17780" marT="0" marB="0" anchor="ctr"/>
                </a:tc>
                <a:tc>
                  <a:txBody>
                    <a:bodyPr/>
                    <a:lstStyle/>
                    <a:p>
                      <a:pPr algn="ctr">
                        <a:spcAft>
                          <a:spcPts val="0"/>
                        </a:spcAft>
                      </a:pPr>
                      <a:r>
                        <a:rPr lang="en-US" sz="2000" kern="0" dirty="0">
                          <a:effectLst/>
                          <a:latin typeface="+mj-ea"/>
                          <a:ea typeface="+mj-ea"/>
                        </a:rPr>
                        <a:t>112/11/30</a:t>
                      </a:r>
                      <a:endParaRPr lang="zh-TW" sz="2000" kern="100" dirty="0">
                        <a:effectLst/>
                        <a:latin typeface="+mj-ea"/>
                        <a:ea typeface="+mj-ea"/>
                        <a:cs typeface="Times New Roman" panose="02020603050405020304" pitchFamily="18" charset="0"/>
                      </a:endParaRPr>
                    </a:p>
                  </a:txBody>
                  <a:tcPr marL="17780" marR="17780" marT="0" marB="0" anchor="ctr"/>
                </a:tc>
                <a:extLst>
                  <a:ext uri="{0D108BD9-81ED-4DB2-BD59-A6C34878D82A}">
                    <a16:rowId xmlns:a16="http://schemas.microsoft.com/office/drawing/2014/main" val="2012488194"/>
                  </a:ext>
                </a:extLst>
              </a:tr>
              <a:tr h="365760">
                <a:tc>
                  <a:txBody>
                    <a:bodyPr/>
                    <a:lstStyle/>
                    <a:p>
                      <a:pPr>
                        <a:spcAft>
                          <a:spcPts val="0"/>
                        </a:spcAft>
                      </a:pPr>
                      <a:r>
                        <a:rPr lang="zh-TW" sz="2000" kern="0" dirty="0">
                          <a:effectLst/>
                          <a:latin typeface="+mj-ea"/>
                          <a:ea typeface="+mj-ea"/>
                        </a:rPr>
                        <a:t>帳冊繳交</a:t>
                      </a:r>
                      <a:endParaRPr lang="zh-TW" sz="2000" kern="100" dirty="0">
                        <a:effectLst/>
                        <a:latin typeface="+mj-ea"/>
                        <a:ea typeface="+mj-ea"/>
                      </a:endParaRPr>
                    </a:p>
                    <a:p>
                      <a:pPr>
                        <a:spcAft>
                          <a:spcPts val="0"/>
                        </a:spcAft>
                      </a:pPr>
                      <a:r>
                        <a:rPr lang="zh-TW" sz="2000" kern="0" dirty="0">
                          <a:effectLst/>
                          <a:latin typeface="+mj-ea"/>
                          <a:ea typeface="+mj-ea"/>
                        </a:rPr>
                        <a:t>期末會議紀錄</a:t>
                      </a:r>
                      <a:endParaRPr lang="zh-TW" sz="2000" kern="100" dirty="0">
                        <a:effectLst/>
                        <a:latin typeface="+mj-ea"/>
                        <a:ea typeface="+mj-ea"/>
                        <a:cs typeface="Times New Roman" panose="02020603050405020304" pitchFamily="18" charset="0"/>
                      </a:endParaRPr>
                    </a:p>
                  </a:txBody>
                  <a:tcPr marL="17780" marR="17780" marT="0" marB="0" anchor="ctr"/>
                </a:tc>
                <a:tc>
                  <a:txBody>
                    <a:bodyPr/>
                    <a:lstStyle/>
                    <a:p>
                      <a:pPr>
                        <a:spcAft>
                          <a:spcPts val="0"/>
                        </a:spcAft>
                      </a:pPr>
                      <a:r>
                        <a:rPr lang="zh-TW" sz="2000" kern="0">
                          <a:effectLst/>
                          <a:latin typeface="+mj-ea"/>
                          <a:ea typeface="+mj-ea"/>
                        </a:rPr>
                        <a:t>扣</a:t>
                      </a:r>
                      <a:r>
                        <a:rPr lang="en-US" sz="2000" kern="0">
                          <a:effectLst/>
                          <a:latin typeface="+mj-ea"/>
                          <a:ea typeface="+mj-ea"/>
                        </a:rPr>
                        <a:t>3</a:t>
                      </a:r>
                      <a:r>
                        <a:rPr lang="zh-TW" sz="2000" kern="0">
                          <a:effectLst/>
                          <a:latin typeface="+mj-ea"/>
                          <a:ea typeface="+mj-ea"/>
                        </a:rPr>
                        <a:t>分</a:t>
                      </a:r>
                      <a:r>
                        <a:rPr lang="en-US" sz="2000" kern="0">
                          <a:effectLst/>
                          <a:latin typeface="+mj-ea"/>
                          <a:ea typeface="+mj-ea"/>
                        </a:rPr>
                        <a:t>/</a:t>
                      </a:r>
                      <a:r>
                        <a:rPr lang="zh-TW" sz="2000" kern="0">
                          <a:effectLst/>
                          <a:latin typeface="+mj-ea"/>
                          <a:ea typeface="+mj-ea"/>
                        </a:rPr>
                        <a:t>次，每一個工作日</a:t>
                      </a:r>
                      <a:r>
                        <a:rPr lang="en-US" sz="2000" kern="0">
                          <a:effectLst/>
                          <a:latin typeface="+mj-ea"/>
                          <a:ea typeface="+mj-ea"/>
                        </a:rPr>
                        <a:t>+</a:t>
                      </a:r>
                      <a:r>
                        <a:rPr lang="zh-TW" sz="2000" kern="0">
                          <a:effectLst/>
                          <a:latin typeface="+mj-ea"/>
                          <a:ea typeface="+mj-ea"/>
                        </a:rPr>
                        <a:t>扣</a:t>
                      </a:r>
                      <a:r>
                        <a:rPr lang="en-US" sz="2000" kern="0">
                          <a:effectLst/>
                          <a:latin typeface="+mj-ea"/>
                          <a:ea typeface="+mj-ea"/>
                        </a:rPr>
                        <a:t>1</a:t>
                      </a:r>
                      <a:r>
                        <a:rPr lang="zh-TW" sz="2000" kern="0">
                          <a:effectLst/>
                          <a:latin typeface="+mj-ea"/>
                          <a:ea typeface="+mj-ea"/>
                        </a:rPr>
                        <a:t>分</a:t>
                      </a:r>
                      <a:endParaRPr lang="zh-TW" sz="2000" kern="100">
                        <a:effectLst/>
                        <a:latin typeface="+mj-ea"/>
                        <a:ea typeface="+mj-ea"/>
                        <a:cs typeface="Times New Roman" panose="02020603050405020304" pitchFamily="18" charset="0"/>
                      </a:endParaRPr>
                    </a:p>
                  </a:txBody>
                  <a:tcPr marL="17780" marR="17780" marT="0" marB="0" anchor="ctr"/>
                </a:tc>
                <a:tc>
                  <a:txBody>
                    <a:bodyPr/>
                    <a:lstStyle/>
                    <a:p>
                      <a:pPr algn="ctr">
                        <a:spcAft>
                          <a:spcPts val="0"/>
                        </a:spcAft>
                      </a:pPr>
                      <a:r>
                        <a:rPr lang="en-US" sz="2000" kern="0" dirty="0">
                          <a:effectLst/>
                          <a:latin typeface="+mj-ea"/>
                          <a:ea typeface="+mj-ea"/>
                        </a:rPr>
                        <a:t>113/01/17</a:t>
                      </a:r>
                      <a:endParaRPr lang="zh-TW" sz="2000" kern="100" dirty="0">
                        <a:effectLst/>
                        <a:latin typeface="+mj-ea"/>
                        <a:ea typeface="+mj-ea"/>
                        <a:cs typeface="Times New Roman" panose="02020603050405020304" pitchFamily="18" charset="0"/>
                      </a:endParaRPr>
                    </a:p>
                  </a:txBody>
                  <a:tcPr marL="17780" marR="17780" marT="0" marB="0" anchor="ctr"/>
                </a:tc>
                <a:extLst>
                  <a:ext uri="{0D108BD9-81ED-4DB2-BD59-A6C34878D82A}">
                    <a16:rowId xmlns:a16="http://schemas.microsoft.com/office/drawing/2014/main" val="261930419"/>
                  </a:ext>
                </a:extLst>
              </a:tr>
              <a:tr h="198120">
                <a:tc>
                  <a:txBody>
                    <a:bodyPr/>
                    <a:lstStyle/>
                    <a:p>
                      <a:pPr>
                        <a:spcAft>
                          <a:spcPts val="0"/>
                        </a:spcAft>
                      </a:pPr>
                      <a:r>
                        <a:rPr lang="zh-TW" sz="2000" kern="0" dirty="0">
                          <a:effectLst/>
                          <a:latin typeface="+mj-ea"/>
                          <a:ea typeface="+mj-ea"/>
                        </a:rPr>
                        <a:t>社團交接</a:t>
                      </a:r>
                      <a:endParaRPr lang="zh-TW" sz="2000" kern="100" dirty="0">
                        <a:effectLst/>
                        <a:latin typeface="+mj-ea"/>
                        <a:ea typeface="+mj-ea"/>
                        <a:cs typeface="Times New Roman" panose="02020603050405020304" pitchFamily="18" charset="0"/>
                      </a:endParaRPr>
                    </a:p>
                  </a:txBody>
                  <a:tcPr marL="17780" marR="17780" marT="0" marB="0" anchor="ctr"/>
                </a:tc>
                <a:tc>
                  <a:txBody>
                    <a:bodyPr/>
                    <a:lstStyle/>
                    <a:p>
                      <a:pPr>
                        <a:spcAft>
                          <a:spcPts val="0"/>
                        </a:spcAft>
                      </a:pPr>
                      <a:r>
                        <a:rPr lang="zh-TW" sz="2000" kern="0">
                          <a:effectLst/>
                          <a:latin typeface="+mj-ea"/>
                          <a:ea typeface="+mj-ea"/>
                        </a:rPr>
                        <a:t>扣</a:t>
                      </a:r>
                      <a:r>
                        <a:rPr lang="en-US" sz="2000" kern="0">
                          <a:effectLst/>
                          <a:latin typeface="+mj-ea"/>
                          <a:ea typeface="+mj-ea"/>
                        </a:rPr>
                        <a:t>3</a:t>
                      </a:r>
                      <a:r>
                        <a:rPr lang="zh-TW" sz="2000" kern="0">
                          <a:effectLst/>
                          <a:latin typeface="+mj-ea"/>
                          <a:ea typeface="+mj-ea"/>
                        </a:rPr>
                        <a:t>分</a:t>
                      </a:r>
                      <a:r>
                        <a:rPr lang="en-US" sz="2000" kern="0">
                          <a:effectLst/>
                          <a:latin typeface="+mj-ea"/>
                          <a:ea typeface="+mj-ea"/>
                        </a:rPr>
                        <a:t>/</a:t>
                      </a:r>
                      <a:r>
                        <a:rPr lang="zh-TW" sz="2000" kern="0">
                          <a:effectLst/>
                          <a:latin typeface="+mj-ea"/>
                          <a:ea typeface="+mj-ea"/>
                        </a:rPr>
                        <a:t>次，每一個工作日</a:t>
                      </a:r>
                      <a:r>
                        <a:rPr lang="en-US" sz="2000" kern="0">
                          <a:effectLst/>
                          <a:latin typeface="+mj-ea"/>
                          <a:ea typeface="+mj-ea"/>
                        </a:rPr>
                        <a:t>+</a:t>
                      </a:r>
                      <a:r>
                        <a:rPr lang="zh-TW" sz="2000" kern="0">
                          <a:effectLst/>
                          <a:latin typeface="+mj-ea"/>
                          <a:ea typeface="+mj-ea"/>
                        </a:rPr>
                        <a:t>扣</a:t>
                      </a:r>
                      <a:r>
                        <a:rPr lang="en-US" sz="2000" kern="0">
                          <a:effectLst/>
                          <a:latin typeface="+mj-ea"/>
                          <a:ea typeface="+mj-ea"/>
                        </a:rPr>
                        <a:t>1</a:t>
                      </a:r>
                      <a:r>
                        <a:rPr lang="zh-TW" sz="2000" kern="0">
                          <a:effectLst/>
                          <a:latin typeface="+mj-ea"/>
                          <a:ea typeface="+mj-ea"/>
                        </a:rPr>
                        <a:t>分</a:t>
                      </a:r>
                      <a:r>
                        <a:rPr lang="en-US" sz="2000" kern="0">
                          <a:effectLst/>
                          <a:latin typeface="+mj-ea"/>
                          <a:ea typeface="+mj-ea"/>
                        </a:rPr>
                        <a:t>                                                                   </a:t>
                      </a:r>
                      <a:endParaRPr lang="zh-TW" sz="2000" kern="100">
                        <a:effectLst/>
                        <a:latin typeface="+mj-ea"/>
                        <a:ea typeface="+mj-ea"/>
                        <a:cs typeface="Times New Roman" panose="02020603050405020304" pitchFamily="18" charset="0"/>
                      </a:endParaRPr>
                    </a:p>
                  </a:txBody>
                  <a:tcPr marL="17780" marR="17780" marT="0" marB="0" anchor="ctr"/>
                </a:tc>
                <a:tc>
                  <a:txBody>
                    <a:bodyPr/>
                    <a:lstStyle/>
                    <a:p>
                      <a:pPr algn="ctr">
                        <a:spcAft>
                          <a:spcPts val="0"/>
                        </a:spcAft>
                      </a:pPr>
                      <a:r>
                        <a:rPr lang="en-US" sz="2000" kern="0" dirty="0">
                          <a:effectLst/>
                          <a:latin typeface="+mj-ea"/>
                          <a:ea typeface="+mj-ea"/>
                        </a:rPr>
                        <a:t>113/01/24</a:t>
                      </a:r>
                      <a:endParaRPr lang="zh-TW" sz="2000" kern="100" dirty="0">
                        <a:effectLst/>
                        <a:latin typeface="+mj-ea"/>
                        <a:ea typeface="+mj-ea"/>
                        <a:cs typeface="Times New Roman" panose="02020603050405020304" pitchFamily="18" charset="0"/>
                      </a:endParaRPr>
                    </a:p>
                  </a:txBody>
                  <a:tcPr marL="17780" marR="17780" marT="0" marB="0" anchor="ctr"/>
                </a:tc>
                <a:extLst>
                  <a:ext uri="{0D108BD9-81ED-4DB2-BD59-A6C34878D82A}">
                    <a16:rowId xmlns:a16="http://schemas.microsoft.com/office/drawing/2014/main" val="614704004"/>
                  </a:ext>
                </a:extLst>
              </a:tr>
            </a:tbl>
          </a:graphicData>
        </a:graphic>
      </p:graphicFrame>
    </p:spTree>
    <p:extLst>
      <p:ext uri="{BB962C8B-B14F-4D97-AF65-F5344CB8AC3E}">
        <p14:creationId xmlns:p14="http://schemas.microsoft.com/office/powerpoint/2010/main" val="1685442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41832" y="0"/>
            <a:ext cx="10058400" cy="1609344"/>
          </a:xfrm>
        </p:spPr>
        <p:txBody>
          <a:bodyPr>
            <a:normAutofit/>
          </a:bodyPr>
          <a:lstStyle/>
          <a:p>
            <a:r>
              <a:rPr lang="en-US" altLang="zh-TW" sz="4000" dirty="0"/>
              <a:t>112-1</a:t>
            </a:r>
            <a:r>
              <a:rPr lang="zh-TW" altLang="en-US" sz="4000" dirty="0"/>
              <a:t>社團加扣分基準表</a:t>
            </a:r>
            <a:r>
              <a:rPr lang="en-US" altLang="zh-TW" sz="4000" dirty="0"/>
              <a:t>-</a:t>
            </a:r>
            <a:r>
              <a:rPr lang="zh-TW" altLang="en-US" sz="4000" dirty="0"/>
              <a:t>加分</a:t>
            </a:r>
          </a:p>
        </p:txBody>
      </p:sp>
      <p:graphicFrame>
        <p:nvGraphicFramePr>
          <p:cNvPr id="5" name="內容版面配置區 4">
            <a:extLst>
              <a:ext uri="{FF2B5EF4-FFF2-40B4-BE49-F238E27FC236}">
                <a16:creationId xmlns:a16="http://schemas.microsoft.com/office/drawing/2014/main" id="{8ABCFAEE-7167-40C1-861F-3ACEB3751929}"/>
              </a:ext>
            </a:extLst>
          </p:cNvPr>
          <p:cNvGraphicFramePr>
            <a:graphicFrameLocks noGrp="1"/>
          </p:cNvGraphicFramePr>
          <p:nvPr>
            <p:ph idx="1"/>
            <p:extLst>
              <p:ext uri="{D42A27DB-BD31-4B8C-83A1-F6EECF244321}">
                <p14:modId xmlns:p14="http://schemas.microsoft.com/office/powerpoint/2010/main" val="163074238"/>
              </p:ext>
            </p:extLst>
          </p:nvPr>
        </p:nvGraphicFramePr>
        <p:xfrm>
          <a:off x="1066800" y="1295400"/>
          <a:ext cx="10058400" cy="2133600"/>
        </p:xfrm>
        <a:graphic>
          <a:graphicData uri="http://schemas.openxmlformats.org/drawingml/2006/table">
            <a:tbl>
              <a:tblPr firstRow="1" firstCol="1" bandRow="1">
                <a:tableStyleId>{F5AB1C69-6EDB-4FF4-983F-18BD219EF322}</a:tableStyleId>
              </a:tblPr>
              <a:tblGrid>
                <a:gridCol w="2202790">
                  <a:extLst>
                    <a:ext uri="{9D8B030D-6E8A-4147-A177-3AD203B41FA5}">
                      <a16:colId xmlns:a16="http://schemas.microsoft.com/office/drawing/2014/main" val="1408668686"/>
                    </a:ext>
                  </a:extLst>
                </a:gridCol>
                <a:gridCol w="5660867">
                  <a:extLst>
                    <a:ext uri="{9D8B030D-6E8A-4147-A177-3AD203B41FA5}">
                      <a16:colId xmlns:a16="http://schemas.microsoft.com/office/drawing/2014/main" val="740450791"/>
                    </a:ext>
                  </a:extLst>
                </a:gridCol>
                <a:gridCol w="2194743">
                  <a:extLst>
                    <a:ext uri="{9D8B030D-6E8A-4147-A177-3AD203B41FA5}">
                      <a16:colId xmlns:a16="http://schemas.microsoft.com/office/drawing/2014/main" val="1490191890"/>
                    </a:ext>
                  </a:extLst>
                </a:gridCol>
              </a:tblGrid>
              <a:tr h="205740">
                <a:tc>
                  <a:txBody>
                    <a:bodyPr/>
                    <a:lstStyle/>
                    <a:p>
                      <a:pPr algn="ctr">
                        <a:spcAft>
                          <a:spcPts val="0"/>
                        </a:spcAft>
                      </a:pPr>
                      <a:r>
                        <a:rPr lang="zh-TW" sz="2000" kern="0" dirty="0">
                          <a:effectLst/>
                          <a:latin typeface="+mj-ea"/>
                          <a:ea typeface="+mj-ea"/>
                        </a:rPr>
                        <a:t>類別</a:t>
                      </a:r>
                      <a:endParaRPr lang="zh-TW" sz="2000" kern="100" dirty="0">
                        <a:effectLst/>
                        <a:latin typeface="+mj-ea"/>
                        <a:ea typeface="+mj-ea"/>
                        <a:cs typeface="Times New Roman" panose="02020603050405020304" pitchFamily="18" charset="0"/>
                      </a:endParaRPr>
                    </a:p>
                  </a:txBody>
                  <a:tcPr marL="17780" marR="17780" marT="0" marB="0" anchor="ctr"/>
                </a:tc>
                <a:tc>
                  <a:txBody>
                    <a:bodyPr/>
                    <a:lstStyle/>
                    <a:p>
                      <a:pPr algn="ctr">
                        <a:spcAft>
                          <a:spcPts val="0"/>
                        </a:spcAft>
                      </a:pPr>
                      <a:r>
                        <a:rPr lang="zh-TW" sz="2000" kern="0" dirty="0">
                          <a:effectLst/>
                          <a:latin typeface="+mj-ea"/>
                          <a:ea typeface="+mj-ea"/>
                        </a:rPr>
                        <a:t>鼓勵加分</a:t>
                      </a:r>
                      <a:endParaRPr lang="zh-TW" sz="2000" kern="100" dirty="0">
                        <a:effectLst/>
                        <a:latin typeface="+mj-ea"/>
                        <a:ea typeface="+mj-ea"/>
                        <a:cs typeface="Times New Roman" panose="02020603050405020304" pitchFamily="18" charset="0"/>
                      </a:endParaRPr>
                    </a:p>
                  </a:txBody>
                  <a:tcPr marL="17780" marR="17780" marT="0" marB="0" anchor="ctr"/>
                </a:tc>
                <a:tc>
                  <a:txBody>
                    <a:bodyPr/>
                    <a:lstStyle/>
                    <a:p>
                      <a:pPr algn="ctr">
                        <a:spcAft>
                          <a:spcPts val="0"/>
                        </a:spcAft>
                      </a:pPr>
                      <a:r>
                        <a:rPr lang="en-US" sz="2000" kern="0" dirty="0">
                          <a:effectLst/>
                          <a:latin typeface="+mj-ea"/>
                          <a:ea typeface="+mj-ea"/>
                        </a:rPr>
                        <a:t>112-1</a:t>
                      </a:r>
                      <a:r>
                        <a:rPr lang="zh-TW" sz="2000" kern="0" dirty="0">
                          <a:effectLst/>
                          <a:latin typeface="+mj-ea"/>
                          <a:ea typeface="+mj-ea"/>
                        </a:rPr>
                        <a:t>加分期限</a:t>
                      </a:r>
                      <a:endParaRPr lang="zh-TW" sz="2000" kern="100" dirty="0">
                        <a:effectLst/>
                        <a:latin typeface="+mj-ea"/>
                        <a:ea typeface="+mj-ea"/>
                        <a:cs typeface="Times New Roman" panose="02020603050405020304" pitchFamily="18" charset="0"/>
                      </a:endParaRPr>
                    </a:p>
                  </a:txBody>
                  <a:tcPr marL="17780" marR="17780" marT="0" marB="0" anchor="ctr"/>
                </a:tc>
                <a:extLst>
                  <a:ext uri="{0D108BD9-81ED-4DB2-BD59-A6C34878D82A}">
                    <a16:rowId xmlns:a16="http://schemas.microsoft.com/office/drawing/2014/main" val="3769528297"/>
                  </a:ext>
                </a:extLst>
              </a:tr>
              <a:tr h="365760">
                <a:tc>
                  <a:txBody>
                    <a:bodyPr/>
                    <a:lstStyle/>
                    <a:p>
                      <a:pPr>
                        <a:spcAft>
                          <a:spcPts val="0"/>
                        </a:spcAft>
                      </a:pPr>
                      <a:r>
                        <a:rPr lang="zh-TW" sz="2000" kern="0" dirty="0">
                          <a:effectLst/>
                          <a:latin typeface="+mj-ea"/>
                          <a:ea typeface="+mj-ea"/>
                        </a:rPr>
                        <a:t>指導老師</a:t>
                      </a:r>
                      <a:br>
                        <a:rPr lang="en-US" sz="2000" kern="0" dirty="0">
                          <a:effectLst/>
                          <a:latin typeface="+mj-ea"/>
                          <a:ea typeface="+mj-ea"/>
                        </a:rPr>
                      </a:br>
                      <a:r>
                        <a:rPr lang="zh-TW" sz="2000" kern="0" dirty="0">
                          <a:effectLst/>
                          <a:latin typeface="+mj-ea"/>
                          <a:ea typeface="+mj-ea"/>
                        </a:rPr>
                        <a:t>授課資料繳交</a:t>
                      </a:r>
                      <a:endParaRPr lang="zh-TW" sz="2000" kern="100" dirty="0">
                        <a:effectLst/>
                        <a:latin typeface="+mj-ea"/>
                        <a:ea typeface="+mj-ea"/>
                        <a:cs typeface="Times New Roman" panose="02020603050405020304" pitchFamily="18" charset="0"/>
                      </a:endParaRPr>
                    </a:p>
                  </a:txBody>
                  <a:tcPr marL="17780" marR="17780" marT="0" marB="0" anchor="ctr"/>
                </a:tc>
                <a:tc>
                  <a:txBody>
                    <a:bodyPr/>
                    <a:lstStyle/>
                    <a:p>
                      <a:pPr>
                        <a:spcAft>
                          <a:spcPts val="0"/>
                        </a:spcAft>
                      </a:pPr>
                      <a:r>
                        <a:rPr lang="zh-TW" sz="2000" kern="0" dirty="0">
                          <a:effectLst/>
                          <a:latin typeface="+mj-ea"/>
                          <a:ea typeface="+mj-ea"/>
                        </a:rPr>
                        <a:t>完成日前七天，加</a:t>
                      </a:r>
                      <a:r>
                        <a:rPr lang="en-US" sz="2000" kern="0" dirty="0">
                          <a:effectLst/>
                          <a:latin typeface="+mj-ea"/>
                          <a:ea typeface="+mj-ea"/>
                        </a:rPr>
                        <a:t>5</a:t>
                      </a:r>
                      <a:r>
                        <a:rPr lang="zh-TW" sz="2000" kern="0" dirty="0">
                          <a:effectLst/>
                          <a:latin typeface="+mj-ea"/>
                          <a:ea typeface="+mj-ea"/>
                        </a:rPr>
                        <a:t>分</a:t>
                      </a:r>
                      <a:endParaRPr lang="zh-TW" sz="2000" kern="100" dirty="0">
                        <a:effectLst/>
                        <a:latin typeface="+mj-ea"/>
                        <a:ea typeface="+mj-ea"/>
                        <a:cs typeface="Times New Roman" panose="02020603050405020304" pitchFamily="18" charset="0"/>
                      </a:endParaRPr>
                    </a:p>
                  </a:txBody>
                  <a:tcPr marL="17780" marR="17780" marT="0" marB="0" anchor="ctr"/>
                </a:tc>
                <a:tc>
                  <a:txBody>
                    <a:bodyPr/>
                    <a:lstStyle/>
                    <a:p>
                      <a:pPr algn="ctr">
                        <a:spcAft>
                          <a:spcPts val="0"/>
                        </a:spcAft>
                      </a:pPr>
                      <a:r>
                        <a:rPr lang="en-US" sz="2000" kern="100">
                          <a:effectLst/>
                          <a:latin typeface="+mj-ea"/>
                          <a:ea typeface="+mj-ea"/>
                        </a:rPr>
                        <a:t>112/11/23</a:t>
                      </a:r>
                      <a:r>
                        <a:rPr lang="zh-TW" sz="2000" kern="0">
                          <a:effectLst/>
                          <a:latin typeface="+mj-ea"/>
                          <a:ea typeface="+mj-ea"/>
                        </a:rPr>
                        <a:t>前</a:t>
                      </a:r>
                      <a:endParaRPr lang="zh-TW" sz="2000" kern="100">
                        <a:effectLst/>
                        <a:latin typeface="+mj-ea"/>
                        <a:ea typeface="+mj-ea"/>
                      </a:endParaRPr>
                    </a:p>
                    <a:p>
                      <a:pPr algn="ctr">
                        <a:spcAft>
                          <a:spcPts val="0"/>
                        </a:spcAft>
                      </a:pPr>
                      <a:r>
                        <a:rPr lang="zh-TW" sz="2000" kern="0">
                          <a:effectLst/>
                          <a:latin typeface="+mj-ea"/>
                          <a:ea typeface="+mj-ea"/>
                        </a:rPr>
                        <a:t>完成加</a:t>
                      </a:r>
                      <a:r>
                        <a:rPr lang="en-US" sz="2000" kern="0">
                          <a:effectLst/>
                          <a:latin typeface="+mj-ea"/>
                          <a:ea typeface="+mj-ea"/>
                        </a:rPr>
                        <a:t>5</a:t>
                      </a:r>
                      <a:r>
                        <a:rPr lang="zh-TW" sz="2000" kern="0">
                          <a:effectLst/>
                          <a:latin typeface="+mj-ea"/>
                          <a:ea typeface="+mj-ea"/>
                        </a:rPr>
                        <a:t>分</a:t>
                      </a:r>
                      <a:endParaRPr lang="zh-TW" sz="2000" kern="100">
                        <a:effectLst/>
                        <a:latin typeface="+mj-ea"/>
                        <a:ea typeface="+mj-ea"/>
                        <a:cs typeface="Times New Roman" panose="02020603050405020304" pitchFamily="18" charset="0"/>
                      </a:endParaRPr>
                    </a:p>
                  </a:txBody>
                  <a:tcPr marL="17780" marR="17780" marT="0" marB="0" anchor="ctr"/>
                </a:tc>
                <a:extLst>
                  <a:ext uri="{0D108BD9-81ED-4DB2-BD59-A6C34878D82A}">
                    <a16:rowId xmlns:a16="http://schemas.microsoft.com/office/drawing/2014/main" val="335654320"/>
                  </a:ext>
                </a:extLst>
              </a:tr>
              <a:tr h="365760">
                <a:tc>
                  <a:txBody>
                    <a:bodyPr/>
                    <a:lstStyle/>
                    <a:p>
                      <a:pPr>
                        <a:spcAft>
                          <a:spcPts val="0"/>
                        </a:spcAft>
                      </a:pPr>
                      <a:r>
                        <a:rPr lang="zh-TW" sz="2000" kern="0" dirty="0">
                          <a:effectLst/>
                          <a:latin typeface="+mj-ea"/>
                          <a:ea typeface="+mj-ea"/>
                        </a:rPr>
                        <a:t>帳冊繳交</a:t>
                      </a:r>
                      <a:endParaRPr lang="zh-TW" sz="2000" kern="100" dirty="0">
                        <a:effectLst/>
                        <a:latin typeface="+mj-ea"/>
                        <a:ea typeface="+mj-ea"/>
                      </a:endParaRPr>
                    </a:p>
                    <a:p>
                      <a:pPr>
                        <a:spcAft>
                          <a:spcPts val="0"/>
                        </a:spcAft>
                      </a:pPr>
                      <a:r>
                        <a:rPr lang="zh-TW" sz="2000" kern="0" dirty="0">
                          <a:effectLst/>
                          <a:latin typeface="+mj-ea"/>
                          <a:ea typeface="+mj-ea"/>
                        </a:rPr>
                        <a:t>期末會議紀錄</a:t>
                      </a:r>
                      <a:endParaRPr lang="zh-TW" sz="2000" kern="100" dirty="0">
                        <a:effectLst/>
                        <a:latin typeface="+mj-ea"/>
                        <a:ea typeface="+mj-ea"/>
                        <a:cs typeface="Times New Roman" panose="02020603050405020304" pitchFamily="18" charset="0"/>
                      </a:endParaRPr>
                    </a:p>
                  </a:txBody>
                  <a:tcPr marL="17780" marR="17780" marT="0" marB="0" anchor="ctr"/>
                </a:tc>
                <a:tc>
                  <a:txBody>
                    <a:bodyPr/>
                    <a:lstStyle/>
                    <a:p>
                      <a:pPr>
                        <a:spcAft>
                          <a:spcPts val="0"/>
                        </a:spcAft>
                      </a:pPr>
                      <a:r>
                        <a:rPr lang="zh-TW" sz="2000" kern="0" dirty="0">
                          <a:effectLst/>
                          <a:latin typeface="+mj-ea"/>
                          <a:ea typeface="+mj-ea"/>
                        </a:rPr>
                        <a:t>完成日前七天，加</a:t>
                      </a:r>
                      <a:r>
                        <a:rPr lang="en-US" sz="2000" kern="0" dirty="0">
                          <a:effectLst/>
                          <a:latin typeface="+mj-ea"/>
                          <a:ea typeface="+mj-ea"/>
                        </a:rPr>
                        <a:t>10</a:t>
                      </a:r>
                      <a:r>
                        <a:rPr lang="zh-TW" sz="2000" kern="0" dirty="0">
                          <a:effectLst/>
                          <a:latin typeface="+mj-ea"/>
                          <a:ea typeface="+mj-ea"/>
                        </a:rPr>
                        <a:t>分</a:t>
                      </a:r>
                      <a:endParaRPr lang="zh-TW" sz="2000" kern="100" dirty="0">
                        <a:effectLst/>
                        <a:latin typeface="+mj-ea"/>
                        <a:ea typeface="+mj-ea"/>
                        <a:cs typeface="Times New Roman" panose="02020603050405020304" pitchFamily="18" charset="0"/>
                      </a:endParaRPr>
                    </a:p>
                  </a:txBody>
                  <a:tcPr marL="17780" marR="17780" marT="0" marB="0" anchor="ctr"/>
                </a:tc>
                <a:tc>
                  <a:txBody>
                    <a:bodyPr/>
                    <a:lstStyle/>
                    <a:p>
                      <a:pPr algn="ctr">
                        <a:spcAft>
                          <a:spcPts val="0"/>
                        </a:spcAft>
                      </a:pPr>
                      <a:r>
                        <a:rPr lang="en-US" sz="2000" kern="100" dirty="0">
                          <a:effectLst/>
                          <a:latin typeface="+mj-ea"/>
                          <a:ea typeface="+mj-ea"/>
                        </a:rPr>
                        <a:t>113/01/10</a:t>
                      </a:r>
                      <a:r>
                        <a:rPr lang="zh-TW" sz="2000" kern="0" dirty="0">
                          <a:effectLst/>
                          <a:latin typeface="+mj-ea"/>
                          <a:ea typeface="+mj-ea"/>
                        </a:rPr>
                        <a:t>前</a:t>
                      </a:r>
                      <a:endParaRPr lang="zh-TW" sz="2000" kern="100" dirty="0">
                        <a:effectLst/>
                        <a:latin typeface="+mj-ea"/>
                        <a:ea typeface="+mj-ea"/>
                      </a:endParaRPr>
                    </a:p>
                    <a:p>
                      <a:pPr algn="ctr">
                        <a:spcAft>
                          <a:spcPts val="0"/>
                        </a:spcAft>
                      </a:pPr>
                      <a:r>
                        <a:rPr lang="zh-TW" sz="2000" kern="0" dirty="0">
                          <a:effectLst/>
                          <a:latin typeface="+mj-ea"/>
                          <a:ea typeface="+mj-ea"/>
                        </a:rPr>
                        <a:t>完成加</a:t>
                      </a:r>
                      <a:r>
                        <a:rPr lang="en-US" sz="2000" kern="0" dirty="0">
                          <a:effectLst/>
                          <a:latin typeface="+mj-ea"/>
                          <a:ea typeface="+mj-ea"/>
                        </a:rPr>
                        <a:t>10</a:t>
                      </a:r>
                      <a:r>
                        <a:rPr lang="zh-TW" sz="2000" kern="0" dirty="0">
                          <a:effectLst/>
                          <a:latin typeface="+mj-ea"/>
                          <a:ea typeface="+mj-ea"/>
                        </a:rPr>
                        <a:t>分</a:t>
                      </a:r>
                      <a:endParaRPr lang="zh-TW" sz="2000" kern="100" dirty="0">
                        <a:effectLst/>
                        <a:latin typeface="+mj-ea"/>
                        <a:ea typeface="+mj-ea"/>
                        <a:cs typeface="Times New Roman" panose="02020603050405020304" pitchFamily="18" charset="0"/>
                      </a:endParaRPr>
                    </a:p>
                  </a:txBody>
                  <a:tcPr marL="17780" marR="17780" marT="0" marB="0" anchor="ctr"/>
                </a:tc>
                <a:extLst>
                  <a:ext uri="{0D108BD9-81ED-4DB2-BD59-A6C34878D82A}">
                    <a16:rowId xmlns:a16="http://schemas.microsoft.com/office/drawing/2014/main" val="380535140"/>
                  </a:ext>
                </a:extLst>
              </a:tr>
              <a:tr h="365760">
                <a:tc>
                  <a:txBody>
                    <a:bodyPr/>
                    <a:lstStyle/>
                    <a:p>
                      <a:pPr>
                        <a:spcAft>
                          <a:spcPts val="0"/>
                        </a:spcAft>
                      </a:pPr>
                      <a:r>
                        <a:rPr lang="zh-TW" sz="2000" kern="0">
                          <a:effectLst/>
                          <a:latin typeface="+mj-ea"/>
                          <a:ea typeface="+mj-ea"/>
                        </a:rPr>
                        <a:t>社團交接</a:t>
                      </a:r>
                      <a:endParaRPr lang="zh-TW" sz="2000" kern="100">
                        <a:effectLst/>
                        <a:latin typeface="+mj-ea"/>
                        <a:ea typeface="+mj-ea"/>
                        <a:cs typeface="Times New Roman" panose="02020603050405020304" pitchFamily="18" charset="0"/>
                      </a:endParaRPr>
                    </a:p>
                  </a:txBody>
                  <a:tcPr marL="17780" marR="17780" marT="0" marB="0" anchor="ctr"/>
                </a:tc>
                <a:tc>
                  <a:txBody>
                    <a:bodyPr/>
                    <a:lstStyle/>
                    <a:p>
                      <a:pPr>
                        <a:spcAft>
                          <a:spcPts val="0"/>
                        </a:spcAft>
                      </a:pPr>
                      <a:r>
                        <a:rPr lang="zh-TW" sz="2000" kern="0">
                          <a:effectLst/>
                          <a:latin typeface="+mj-ea"/>
                          <a:ea typeface="+mj-ea"/>
                        </a:rPr>
                        <a:t>完成日前七天，加</a:t>
                      </a:r>
                      <a:r>
                        <a:rPr lang="en-US" sz="2000" kern="0">
                          <a:effectLst/>
                          <a:latin typeface="+mj-ea"/>
                          <a:ea typeface="+mj-ea"/>
                        </a:rPr>
                        <a:t>10</a:t>
                      </a:r>
                      <a:r>
                        <a:rPr lang="zh-TW" sz="2000" kern="0">
                          <a:effectLst/>
                          <a:latin typeface="+mj-ea"/>
                          <a:ea typeface="+mj-ea"/>
                        </a:rPr>
                        <a:t>分</a:t>
                      </a:r>
                      <a:endParaRPr lang="zh-TW" sz="2000" kern="100">
                        <a:effectLst/>
                        <a:latin typeface="+mj-ea"/>
                        <a:ea typeface="+mj-ea"/>
                        <a:cs typeface="Times New Roman" panose="02020603050405020304" pitchFamily="18" charset="0"/>
                      </a:endParaRPr>
                    </a:p>
                  </a:txBody>
                  <a:tcPr marL="17780" marR="17780" marT="0" marB="0" anchor="ctr"/>
                </a:tc>
                <a:tc>
                  <a:txBody>
                    <a:bodyPr/>
                    <a:lstStyle/>
                    <a:p>
                      <a:pPr algn="ctr">
                        <a:spcAft>
                          <a:spcPts val="0"/>
                        </a:spcAft>
                      </a:pPr>
                      <a:r>
                        <a:rPr lang="en-US" sz="2000" kern="100" dirty="0">
                          <a:effectLst/>
                          <a:latin typeface="+mj-ea"/>
                          <a:ea typeface="+mj-ea"/>
                        </a:rPr>
                        <a:t>113/01/17</a:t>
                      </a:r>
                      <a:r>
                        <a:rPr lang="zh-TW" sz="2000" kern="0" dirty="0">
                          <a:effectLst/>
                          <a:latin typeface="+mj-ea"/>
                          <a:ea typeface="+mj-ea"/>
                        </a:rPr>
                        <a:t>前</a:t>
                      </a:r>
                      <a:endParaRPr lang="zh-TW" sz="2000" kern="100" dirty="0">
                        <a:effectLst/>
                        <a:latin typeface="+mj-ea"/>
                        <a:ea typeface="+mj-ea"/>
                      </a:endParaRPr>
                    </a:p>
                    <a:p>
                      <a:pPr algn="ctr">
                        <a:spcAft>
                          <a:spcPts val="0"/>
                        </a:spcAft>
                      </a:pPr>
                      <a:r>
                        <a:rPr lang="zh-TW" sz="2000" kern="0" dirty="0">
                          <a:effectLst/>
                          <a:latin typeface="+mj-ea"/>
                          <a:ea typeface="+mj-ea"/>
                        </a:rPr>
                        <a:t>完成加</a:t>
                      </a:r>
                      <a:r>
                        <a:rPr lang="en-US" sz="2000" kern="0" dirty="0">
                          <a:effectLst/>
                          <a:latin typeface="+mj-ea"/>
                          <a:ea typeface="+mj-ea"/>
                        </a:rPr>
                        <a:t>10</a:t>
                      </a:r>
                      <a:r>
                        <a:rPr lang="zh-TW" sz="2000" kern="0" dirty="0">
                          <a:effectLst/>
                          <a:latin typeface="+mj-ea"/>
                          <a:ea typeface="+mj-ea"/>
                        </a:rPr>
                        <a:t>分</a:t>
                      </a:r>
                      <a:endParaRPr lang="zh-TW" sz="2000" kern="100" dirty="0">
                        <a:effectLst/>
                        <a:latin typeface="+mj-ea"/>
                        <a:ea typeface="+mj-ea"/>
                        <a:cs typeface="Times New Roman" panose="02020603050405020304" pitchFamily="18" charset="0"/>
                      </a:endParaRPr>
                    </a:p>
                  </a:txBody>
                  <a:tcPr marL="17780" marR="17780" marT="0" marB="0" anchor="ctr"/>
                </a:tc>
                <a:extLst>
                  <a:ext uri="{0D108BD9-81ED-4DB2-BD59-A6C34878D82A}">
                    <a16:rowId xmlns:a16="http://schemas.microsoft.com/office/drawing/2014/main" val="4026942927"/>
                  </a:ext>
                </a:extLst>
              </a:tr>
            </a:tbl>
          </a:graphicData>
        </a:graphic>
      </p:graphicFrame>
    </p:spTree>
    <p:extLst>
      <p:ext uri="{BB962C8B-B14F-4D97-AF65-F5344CB8AC3E}">
        <p14:creationId xmlns:p14="http://schemas.microsoft.com/office/powerpoint/2010/main" val="269057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12064" y="1929384"/>
            <a:ext cx="10625328" cy="4361688"/>
          </a:xfrm>
        </p:spPr>
        <p:txBody>
          <a:bodyPr>
            <a:noAutofit/>
          </a:bodyPr>
          <a:lstStyle/>
          <a:p>
            <a:pPr lvl="1">
              <a:lnSpc>
                <a:spcPct val="100000"/>
              </a:lnSpc>
              <a:spcBef>
                <a:spcPts val="600"/>
              </a:spcBef>
              <a:spcAft>
                <a:spcPts val="600"/>
              </a:spcAft>
            </a:pPr>
            <a:r>
              <a:rPr lang="zh-TW" altLang="zh-TW" sz="2400" dirty="0">
                <a:latin typeface="+mj-ea"/>
                <a:ea typeface="+mj-ea"/>
              </a:rPr>
              <a:t>社團活動及成果繳交線上查詢說明</a:t>
            </a:r>
            <a:r>
              <a:rPr lang="en-US" altLang="zh-TW" sz="2400" dirty="0">
                <a:latin typeface="+mj-ea"/>
                <a:ea typeface="+mj-ea"/>
              </a:rPr>
              <a:t> (112-1</a:t>
            </a:r>
            <a:r>
              <a:rPr lang="zh-TW" altLang="zh-TW" sz="2400" dirty="0">
                <a:latin typeface="+mj-ea"/>
                <a:ea typeface="+mj-ea"/>
              </a:rPr>
              <a:t>已開放查詢</a:t>
            </a:r>
            <a:r>
              <a:rPr lang="en-US" altLang="zh-TW" sz="2400" dirty="0">
                <a:latin typeface="+mj-ea"/>
                <a:ea typeface="+mj-ea"/>
              </a:rPr>
              <a:t>)</a:t>
            </a:r>
            <a:r>
              <a:rPr lang="zh-TW" altLang="zh-TW" sz="2400" dirty="0">
                <a:latin typeface="+mj-ea"/>
                <a:ea typeface="+mj-ea"/>
              </a:rPr>
              <a:t>。亦可透過課外組網頁</a:t>
            </a:r>
            <a:r>
              <a:rPr lang="en-US" altLang="zh-TW" sz="2400" dirty="0">
                <a:latin typeface="+mj-ea"/>
                <a:ea typeface="+mj-ea"/>
              </a:rPr>
              <a:t>-</a:t>
            </a:r>
            <a:r>
              <a:rPr lang="zh-TW" altLang="zh-TW" sz="2400" dirty="0">
                <a:latin typeface="+mj-ea"/>
                <a:ea typeface="+mj-ea"/>
              </a:rPr>
              <a:t>右側選單</a:t>
            </a:r>
            <a:r>
              <a:rPr lang="en-US" altLang="zh-TW" sz="2400" dirty="0">
                <a:latin typeface="+mj-ea"/>
                <a:ea typeface="+mj-ea"/>
              </a:rPr>
              <a:t>-</a:t>
            </a:r>
            <a:r>
              <a:rPr lang="zh-TW" altLang="zh-TW" sz="2400" dirty="0">
                <a:latin typeface="+mj-ea"/>
                <a:ea typeface="+mj-ea"/>
              </a:rPr>
              <a:t>社團活動查詢，進行線上連結。活動及成果繳交列表線上查詢連結：</a:t>
            </a:r>
            <a:r>
              <a:rPr lang="en-US" altLang="zh-TW" sz="2400" u="sng" dirty="0">
                <a:latin typeface="+mj-ea"/>
                <a:ea typeface="+mj-ea"/>
                <a:hlinkClick r:id="rId2"/>
              </a:rPr>
              <a:t>https://reurl.cc/94geQO</a:t>
            </a:r>
            <a:r>
              <a:rPr lang="zh-TW" altLang="zh-TW" sz="2400" dirty="0">
                <a:latin typeface="+mj-ea"/>
                <a:ea typeface="+mj-ea"/>
              </a:rPr>
              <a:t>。</a:t>
            </a:r>
            <a:endParaRPr lang="en-US" altLang="zh-TW" sz="2400" dirty="0">
              <a:latin typeface="+mj-ea"/>
              <a:ea typeface="+mj-ea"/>
            </a:endParaRPr>
          </a:p>
          <a:p>
            <a:pPr lvl="1">
              <a:lnSpc>
                <a:spcPct val="100000"/>
              </a:lnSpc>
              <a:spcBef>
                <a:spcPts val="600"/>
              </a:spcBef>
              <a:spcAft>
                <a:spcPts val="600"/>
              </a:spcAft>
            </a:pPr>
            <a:r>
              <a:rPr lang="zh-TW" altLang="zh-TW" sz="2400" dirty="0">
                <a:latin typeface="+mj-ea"/>
                <a:ea typeface="+mj-ea"/>
              </a:rPr>
              <a:t>本組相關活動或業務資訊會公告於課外組粉絲專頁 </a:t>
            </a:r>
            <a:r>
              <a:rPr lang="en-US" altLang="zh-TW" sz="2400" u="sng" dirty="0">
                <a:latin typeface="+mj-ea"/>
                <a:ea typeface="+mj-ea"/>
                <a:hlinkClick r:id="rId3"/>
              </a:rPr>
              <a:t>https://www.facebook.com/NFUACTIVITY</a:t>
            </a:r>
            <a:r>
              <a:rPr lang="en-US" altLang="zh-TW" sz="2400" dirty="0">
                <a:latin typeface="+mj-ea"/>
                <a:ea typeface="+mj-ea"/>
              </a:rPr>
              <a:t> </a:t>
            </a:r>
            <a:r>
              <a:rPr lang="zh-TW" altLang="zh-TW" sz="2400" dirty="0">
                <a:latin typeface="+mj-ea"/>
                <a:ea typeface="+mj-ea"/>
              </a:rPr>
              <a:t>，請搜尋「</a:t>
            </a:r>
            <a:r>
              <a:rPr lang="en-US" altLang="zh-TW" sz="2400" dirty="0" err="1">
                <a:latin typeface="+mj-ea"/>
                <a:ea typeface="+mj-ea"/>
                <a:hlinkClick r:id="rId4"/>
              </a:rPr>
              <a:t>國立虎尾科技大學課外活動指導組</a:t>
            </a:r>
            <a:r>
              <a:rPr lang="zh-TW" altLang="zh-TW" sz="2400" dirty="0">
                <a:latin typeface="+mj-ea"/>
                <a:ea typeface="+mj-ea"/>
              </a:rPr>
              <a:t>」按讚並設定搶先看，才能最快獲得相關資訊。</a:t>
            </a:r>
            <a:endParaRPr lang="en-US" altLang="zh-TW" sz="2400" dirty="0">
              <a:latin typeface="+mj-ea"/>
              <a:ea typeface="+mj-ea"/>
            </a:endParaRPr>
          </a:p>
          <a:p>
            <a:pPr lvl="1">
              <a:lnSpc>
                <a:spcPct val="100000"/>
              </a:lnSpc>
              <a:spcBef>
                <a:spcPts val="600"/>
              </a:spcBef>
              <a:spcAft>
                <a:spcPts val="600"/>
              </a:spcAft>
            </a:pPr>
            <a:r>
              <a:rPr lang="zh-TW" altLang="zh-TW" sz="2400" dirty="0">
                <a:latin typeface="+mj-ea"/>
                <a:ea typeface="+mj-ea"/>
              </a:rPr>
              <a:t>校外活動請大家踴躍上課外組校外活動網頁查看，有興趣者歡迎自行報名參加。</a:t>
            </a:r>
          </a:p>
        </p:txBody>
      </p:sp>
      <p:sp>
        <p:nvSpPr>
          <p:cNvPr id="4" name="標題 1"/>
          <p:cNvSpPr>
            <a:spLocks noGrp="1"/>
          </p:cNvSpPr>
          <p:nvPr>
            <p:ph type="title"/>
          </p:nvPr>
        </p:nvSpPr>
        <p:spPr>
          <a:xfrm>
            <a:off x="932688" y="603504"/>
            <a:ext cx="10058400" cy="1499616"/>
          </a:xfrm>
        </p:spPr>
        <p:txBody>
          <a:bodyPr>
            <a:normAutofit/>
          </a:bodyPr>
          <a:lstStyle/>
          <a:p>
            <a:pPr lvl="0"/>
            <a:r>
              <a:rPr lang="zh-TW" altLang="en-US" sz="4000" dirty="0"/>
              <a:t>社團業務提醒</a:t>
            </a:r>
            <a:br>
              <a:rPr lang="zh-TW" altLang="zh-TW" sz="4000" dirty="0"/>
            </a:br>
            <a:endParaRPr lang="zh-TW" altLang="en-US" sz="4000" dirty="0"/>
          </a:p>
        </p:txBody>
      </p:sp>
    </p:spTree>
    <p:extLst>
      <p:ext uri="{BB962C8B-B14F-4D97-AF65-F5344CB8AC3E}">
        <p14:creationId xmlns:p14="http://schemas.microsoft.com/office/powerpoint/2010/main" val="1622844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996696" y="2569464"/>
            <a:ext cx="10058400" cy="1609344"/>
          </a:xfrm>
        </p:spPr>
        <p:txBody>
          <a:bodyPr/>
          <a:lstStyle/>
          <a:p>
            <a:pPr algn="ctr"/>
            <a:r>
              <a:rPr lang="zh-TW" altLang="en-US" sz="7200" b="1" dirty="0"/>
              <a:t>學輔中心性別平等宣導</a:t>
            </a:r>
          </a:p>
        </p:txBody>
      </p:sp>
    </p:spTree>
    <p:extLst>
      <p:ext uri="{BB962C8B-B14F-4D97-AF65-F5344CB8AC3E}">
        <p14:creationId xmlns:p14="http://schemas.microsoft.com/office/powerpoint/2010/main" val="3616329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63071" y="474273"/>
            <a:ext cx="10058400" cy="1609344"/>
          </a:xfrm>
        </p:spPr>
        <p:txBody>
          <a:bodyPr>
            <a:normAutofit/>
          </a:bodyPr>
          <a:lstStyle/>
          <a:p>
            <a:pPr lvl="0"/>
            <a:r>
              <a:rPr lang="zh-TW" altLang="en-US" sz="4000" dirty="0"/>
              <a:t>社群追蹤</a:t>
            </a:r>
            <a:br>
              <a:rPr lang="zh-TW" altLang="zh-TW" sz="4000" dirty="0"/>
            </a:br>
            <a:endParaRPr lang="zh-TW" altLang="en-US" sz="4000" dirty="0"/>
          </a:p>
        </p:txBody>
      </p:sp>
      <p:pic>
        <p:nvPicPr>
          <p:cNvPr id="7" name="圖片 6">
            <a:extLst>
              <a:ext uri="{FF2B5EF4-FFF2-40B4-BE49-F238E27FC236}">
                <a16:creationId xmlns:a16="http://schemas.microsoft.com/office/drawing/2014/main" id="{876EF7B5-DDD0-4D50-98D1-57737411932F}"/>
              </a:ext>
            </a:extLst>
          </p:cNvPr>
          <p:cNvPicPr>
            <a:picLocks noChangeAspect="1"/>
          </p:cNvPicPr>
          <p:nvPr/>
        </p:nvPicPr>
        <p:blipFill>
          <a:blip r:embed="rId2"/>
          <a:stretch>
            <a:fillRect/>
          </a:stretch>
        </p:blipFill>
        <p:spPr>
          <a:xfrm>
            <a:off x="5405321" y="1060956"/>
            <a:ext cx="2666667" cy="5485714"/>
          </a:xfrm>
          <a:prstGeom prst="rect">
            <a:avLst/>
          </a:prstGeom>
        </p:spPr>
      </p:pic>
      <p:pic>
        <p:nvPicPr>
          <p:cNvPr id="9" name="圖片 8">
            <a:extLst>
              <a:ext uri="{FF2B5EF4-FFF2-40B4-BE49-F238E27FC236}">
                <a16:creationId xmlns:a16="http://schemas.microsoft.com/office/drawing/2014/main" id="{4B115941-589E-4995-879E-703043C5F0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892" y="1588305"/>
            <a:ext cx="3681389" cy="3681389"/>
          </a:xfrm>
          <a:prstGeom prst="rect">
            <a:avLst/>
          </a:prstGeom>
        </p:spPr>
      </p:pic>
      <p:pic>
        <p:nvPicPr>
          <p:cNvPr id="10" name="圖片 9">
            <a:extLst>
              <a:ext uri="{FF2B5EF4-FFF2-40B4-BE49-F238E27FC236}">
                <a16:creationId xmlns:a16="http://schemas.microsoft.com/office/drawing/2014/main" id="{58CE7340-2E4C-4B56-BA0B-0BCDA0F797BB}"/>
              </a:ext>
            </a:extLst>
          </p:cNvPr>
          <p:cNvPicPr>
            <a:picLocks noChangeAspect="1"/>
          </p:cNvPicPr>
          <p:nvPr/>
        </p:nvPicPr>
        <p:blipFill>
          <a:blip r:embed="rId2"/>
          <a:stretch>
            <a:fillRect/>
          </a:stretch>
        </p:blipFill>
        <p:spPr>
          <a:xfrm>
            <a:off x="8682824" y="1060956"/>
            <a:ext cx="2666667" cy="5485714"/>
          </a:xfrm>
          <a:prstGeom prst="rect">
            <a:avLst/>
          </a:prstGeom>
        </p:spPr>
      </p:pic>
      <p:sp>
        <p:nvSpPr>
          <p:cNvPr id="11" name="箭號: 向右 10">
            <a:extLst>
              <a:ext uri="{FF2B5EF4-FFF2-40B4-BE49-F238E27FC236}">
                <a16:creationId xmlns:a16="http://schemas.microsoft.com/office/drawing/2014/main" id="{DECF7B8E-053F-4046-84F6-CFEE8D80C427}"/>
              </a:ext>
            </a:extLst>
          </p:cNvPr>
          <p:cNvSpPr/>
          <p:nvPr/>
        </p:nvSpPr>
        <p:spPr>
          <a:xfrm>
            <a:off x="4836154" y="3219061"/>
            <a:ext cx="482296" cy="522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11">
            <a:extLst>
              <a:ext uri="{FF2B5EF4-FFF2-40B4-BE49-F238E27FC236}">
                <a16:creationId xmlns:a16="http://schemas.microsoft.com/office/drawing/2014/main" id="{162943DA-453B-4D45-98F6-B7605BDB9BBB}"/>
              </a:ext>
            </a:extLst>
          </p:cNvPr>
          <p:cNvSpPr/>
          <p:nvPr/>
        </p:nvSpPr>
        <p:spPr>
          <a:xfrm>
            <a:off x="8158859" y="3281298"/>
            <a:ext cx="482296" cy="522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箭號: 有線條的向右箭號 15">
            <a:extLst>
              <a:ext uri="{FF2B5EF4-FFF2-40B4-BE49-F238E27FC236}">
                <a16:creationId xmlns:a16="http://schemas.microsoft.com/office/drawing/2014/main" id="{A418F2EC-8317-42F6-B648-CCE21129771A}"/>
              </a:ext>
            </a:extLst>
          </p:cNvPr>
          <p:cNvSpPr/>
          <p:nvPr/>
        </p:nvSpPr>
        <p:spPr>
          <a:xfrm rot="10800000">
            <a:off x="10417310" y="3025101"/>
            <a:ext cx="645830" cy="438538"/>
          </a:xfrm>
          <a:prstGeom prst="strip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 name="箭號: 有線條的向右箭號 16">
            <a:extLst>
              <a:ext uri="{FF2B5EF4-FFF2-40B4-BE49-F238E27FC236}">
                <a16:creationId xmlns:a16="http://schemas.microsoft.com/office/drawing/2014/main" id="{2E51DD1D-6ED5-44CA-9F16-00ABC45839BC}"/>
              </a:ext>
            </a:extLst>
          </p:cNvPr>
          <p:cNvSpPr/>
          <p:nvPr/>
        </p:nvSpPr>
        <p:spPr>
          <a:xfrm rot="10800000">
            <a:off x="10417310" y="3536491"/>
            <a:ext cx="645830" cy="438538"/>
          </a:xfrm>
          <a:prstGeom prst="strip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 name="箭號: 有線條的向右箭號 17">
            <a:extLst>
              <a:ext uri="{FF2B5EF4-FFF2-40B4-BE49-F238E27FC236}">
                <a16:creationId xmlns:a16="http://schemas.microsoft.com/office/drawing/2014/main" id="{3E7EA972-1CC3-404E-8868-C9C112AC6178}"/>
              </a:ext>
            </a:extLst>
          </p:cNvPr>
          <p:cNvSpPr/>
          <p:nvPr/>
        </p:nvSpPr>
        <p:spPr>
          <a:xfrm rot="10800000">
            <a:off x="10417310" y="4052820"/>
            <a:ext cx="645830" cy="438538"/>
          </a:xfrm>
          <a:prstGeom prst="strip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9" name="箭號: 有線條的向右箭號 18">
            <a:extLst>
              <a:ext uri="{FF2B5EF4-FFF2-40B4-BE49-F238E27FC236}">
                <a16:creationId xmlns:a16="http://schemas.microsoft.com/office/drawing/2014/main" id="{BE76A3B5-636B-4AFD-9BD1-05094313EC13}"/>
              </a:ext>
            </a:extLst>
          </p:cNvPr>
          <p:cNvSpPr/>
          <p:nvPr/>
        </p:nvSpPr>
        <p:spPr>
          <a:xfrm rot="10800000">
            <a:off x="10435532" y="4574209"/>
            <a:ext cx="645830" cy="438538"/>
          </a:xfrm>
          <a:prstGeom prst="strip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3648184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7552" y="36575"/>
            <a:ext cx="10058400" cy="1609344"/>
          </a:xfrm>
        </p:spPr>
        <p:txBody>
          <a:bodyPr>
            <a:normAutofit/>
          </a:bodyPr>
          <a:lstStyle/>
          <a:p>
            <a:pPr lvl="0"/>
            <a:r>
              <a:rPr lang="zh-TW" altLang="zh-TW" sz="4000" dirty="0"/>
              <a:t>場館公告</a:t>
            </a:r>
            <a:endParaRPr lang="zh-TW" altLang="en-US" sz="4000" dirty="0"/>
          </a:p>
        </p:txBody>
      </p:sp>
      <p:pic>
        <p:nvPicPr>
          <p:cNvPr id="8" name="內容版面配置區 7">
            <a:extLst>
              <a:ext uri="{FF2B5EF4-FFF2-40B4-BE49-F238E27FC236}">
                <a16:creationId xmlns:a16="http://schemas.microsoft.com/office/drawing/2014/main" id="{8CC395EB-E8C3-4FCC-9D33-6063109C34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6048" y="1159847"/>
            <a:ext cx="9930997" cy="5586186"/>
          </a:xfrm>
        </p:spPr>
      </p:pic>
    </p:spTree>
    <p:extLst>
      <p:ext uri="{BB962C8B-B14F-4D97-AF65-F5344CB8AC3E}">
        <p14:creationId xmlns:p14="http://schemas.microsoft.com/office/powerpoint/2010/main" val="731989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7552" y="36575"/>
            <a:ext cx="10058400" cy="1609344"/>
          </a:xfrm>
        </p:spPr>
        <p:txBody>
          <a:bodyPr>
            <a:normAutofit/>
          </a:bodyPr>
          <a:lstStyle/>
          <a:p>
            <a:pPr lvl="0"/>
            <a:r>
              <a:rPr lang="zh-TW" altLang="zh-TW" sz="4000" dirty="0"/>
              <a:t>場館公告</a:t>
            </a:r>
            <a:r>
              <a:rPr lang="en-US" altLang="zh-TW" sz="4000" dirty="0"/>
              <a:t>-</a:t>
            </a:r>
            <a:r>
              <a:rPr lang="zh-TW" altLang="zh-TW" sz="4000" dirty="0"/>
              <a:t>連假閉館日程</a:t>
            </a:r>
            <a:endParaRPr lang="zh-TW" altLang="en-US" sz="4000" dirty="0"/>
          </a:p>
        </p:txBody>
      </p:sp>
      <p:graphicFrame>
        <p:nvGraphicFramePr>
          <p:cNvPr id="5" name="內容版面配置區 4">
            <a:extLst>
              <a:ext uri="{FF2B5EF4-FFF2-40B4-BE49-F238E27FC236}">
                <a16:creationId xmlns:a16="http://schemas.microsoft.com/office/drawing/2014/main" id="{24680FFD-B4A2-4D2B-9831-5D8A6A868440}"/>
              </a:ext>
            </a:extLst>
          </p:cNvPr>
          <p:cNvGraphicFramePr>
            <a:graphicFrameLocks noGrp="1"/>
          </p:cNvGraphicFramePr>
          <p:nvPr>
            <p:ph idx="1"/>
            <p:extLst>
              <p:ext uri="{D42A27DB-BD31-4B8C-83A1-F6EECF244321}">
                <p14:modId xmlns:p14="http://schemas.microsoft.com/office/powerpoint/2010/main" val="2514046125"/>
              </p:ext>
            </p:extLst>
          </p:nvPr>
        </p:nvGraphicFramePr>
        <p:xfrm>
          <a:off x="1146047" y="1392153"/>
          <a:ext cx="9481518" cy="2741308"/>
        </p:xfrm>
        <a:graphic>
          <a:graphicData uri="http://schemas.openxmlformats.org/drawingml/2006/table">
            <a:tbl>
              <a:tblPr firstRow="1" firstCol="1" bandRow="1">
                <a:tableStyleId>{8799B23B-EC83-4686-B30A-512413B5E67A}</a:tableStyleId>
              </a:tblPr>
              <a:tblGrid>
                <a:gridCol w="3559872">
                  <a:extLst>
                    <a:ext uri="{9D8B030D-6E8A-4147-A177-3AD203B41FA5}">
                      <a16:colId xmlns:a16="http://schemas.microsoft.com/office/drawing/2014/main" val="3219320235"/>
                    </a:ext>
                  </a:extLst>
                </a:gridCol>
                <a:gridCol w="2960161">
                  <a:extLst>
                    <a:ext uri="{9D8B030D-6E8A-4147-A177-3AD203B41FA5}">
                      <a16:colId xmlns:a16="http://schemas.microsoft.com/office/drawing/2014/main" val="438376507"/>
                    </a:ext>
                  </a:extLst>
                </a:gridCol>
                <a:gridCol w="2961485">
                  <a:extLst>
                    <a:ext uri="{9D8B030D-6E8A-4147-A177-3AD203B41FA5}">
                      <a16:colId xmlns:a16="http://schemas.microsoft.com/office/drawing/2014/main" val="3773401565"/>
                    </a:ext>
                  </a:extLst>
                </a:gridCol>
              </a:tblGrid>
              <a:tr h="685327">
                <a:tc>
                  <a:txBody>
                    <a:bodyPr/>
                    <a:lstStyle/>
                    <a:p>
                      <a:pPr algn="ctr">
                        <a:spcAft>
                          <a:spcPts val="0"/>
                        </a:spcAft>
                      </a:pPr>
                      <a:r>
                        <a:rPr lang="zh-TW" sz="2400" kern="100" dirty="0">
                          <a:effectLst/>
                          <a:latin typeface="+mj-ea"/>
                          <a:ea typeface="+mj-ea"/>
                        </a:rPr>
                        <a:t>閉館日程</a:t>
                      </a:r>
                      <a:endParaRPr lang="zh-TW" sz="2400" kern="100" dirty="0">
                        <a:effectLst/>
                        <a:latin typeface="+mj-ea"/>
                        <a:ea typeface="+mj-ea"/>
                        <a:cs typeface="Times New Roman" panose="02020603050405020304" pitchFamily="18" charset="0"/>
                      </a:endParaRPr>
                    </a:p>
                  </a:txBody>
                  <a:tcPr marL="68580" marR="68580" marT="0" marB="0" anchor="ctr"/>
                </a:tc>
                <a:tc>
                  <a:txBody>
                    <a:bodyPr/>
                    <a:lstStyle/>
                    <a:p>
                      <a:pPr algn="ctr">
                        <a:spcAft>
                          <a:spcPts val="0"/>
                        </a:spcAft>
                      </a:pPr>
                      <a:r>
                        <a:rPr lang="zh-TW" sz="2400" kern="100" dirty="0">
                          <a:effectLst/>
                          <a:latin typeface="+mj-ea"/>
                          <a:ea typeface="+mj-ea"/>
                        </a:rPr>
                        <a:t>閉館天數</a:t>
                      </a:r>
                      <a:endParaRPr lang="zh-TW" sz="2400" kern="100" dirty="0">
                        <a:effectLst/>
                        <a:latin typeface="+mj-ea"/>
                        <a:ea typeface="+mj-ea"/>
                        <a:cs typeface="Times New Roman" panose="02020603050405020304" pitchFamily="18" charset="0"/>
                      </a:endParaRPr>
                    </a:p>
                  </a:txBody>
                  <a:tcPr marL="68580" marR="68580" marT="0" marB="0" anchor="ctr"/>
                </a:tc>
                <a:tc>
                  <a:txBody>
                    <a:bodyPr/>
                    <a:lstStyle/>
                    <a:p>
                      <a:pPr algn="ctr">
                        <a:spcAft>
                          <a:spcPts val="0"/>
                        </a:spcAft>
                      </a:pPr>
                      <a:r>
                        <a:rPr lang="zh-TW" sz="2400" kern="100">
                          <a:effectLst/>
                          <a:latin typeface="+mj-ea"/>
                          <a:ea typeface="+mj-ea"/>
                        </a:rPr>
                        <a:t>閉館事由</a:t>
                      </a:r>
                      <a:endParaRPr lang="zh-TW" sz="2400" kern="100">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val="832264643"/>
                  </a:ext>
                </a:extLst>
              </a:tr>
              <a:tr h="685327">
                <a:tc>
                  <a:txBody>
                    <a:bodyPr/>
                    <a:lstStyle/>
                    <a:p>
                      <a:pPr algn="ctr">
                        <a:spcAft>
                          <a:spcPts val="0"/>
                        </a:spcAft>
                      </a:pPr>
                      <a:r>
                        <a:rPr lang="en-US" sz="2400" kern="100" dirty="0">
                          <a:effectLst/>
                          <a:latin typeface="+mj-ea"/>
                          <a:ea typeface="+mj-ea"/>
                        </a:rPr>
                        <a:t>112/09/29-112/10/01</a:t>
                      </a:r>
                      <a:endParaRPr lang="zh-TW" sz="2400" kern="100" dirty="0">
                        <a:effectLst/>
                        <a:latin typeface="+mj-ea"/>
                        <a:ea typeface="+mj-ea"/>
                        <a:cs typeface="Times New Roman" panose="02020603050405020304" pitchFamily="18" charset="0"/>
                      </a:endParaRPr>
                    </a:p>
                  </a:txBody>
                  <a:tcPr marL="68580" marR="68580" marT="0" marB="0" anchor="ctr"/>
                </a:tc>
                <a:tc>
                  <a:txBody>
                    <a:bodyPr/>
                    <a:lstStyle/>
                    <a:p>
                      <a:pPr algn="ctr">
                        <a:spcAft>
                          <a:spcPts val="0"/>
                        </a:spcAft>
                      </a:pPr>
                      <a:r>
                        <a:rPr lang="en-US" sz="2400" kern="100" dirty="0">
                          <a:effectLst/>
                          <a:latin typeface="+mj-ea"/>
                          <a:ea typeface="+mj-ea"/>
                        </a:rPr>
                        <a:t>3</a:t>
                      </a:r>
                      <a:r>
                        <a:rPr lang="zh-TW" sz="2400" kern="100" dirty="0">
                          <a:effectLst/>
                          <a:latin typeface="+mj-ea"/>
                          <a:ea typeface="+mj-ea"/>
                        </a:rPr>
                        <a:t>天</a:t>
                      </a:r>
                      <a:endParaRPr lang="zh-TW" sz="2400" kern="100" dirty="0">
                        <a:effectLst/>
                        <a:latin typeface="+mj-ea"/>
                        <a:ea typeface="+mj-ea"/>
                        <a:cs typeface="Times New Roman" panose="02020603050405020304" pitchFamily="18" charset="0"/>
                      </a:endParaRPr>
                    </a:p>
                  </a:txBody>
                  <a:tcPr marL="68580" marR="68580" marT="0" marB="0" anchor="ctr"/>
                </a:tc>
                <a:tc>
                  <a:txBody>
                    <a:bodyPr/>
                    <a:lstStyle/>
                    <a:p>
                      <a:pPr algn="ctr">
                        <a:spcAft>
                          <a:spcPts val="0"/>
                        </a:spcAft>
                      </a:pPr>
                      <a:r>
                        <a:rPr lang="zh-TW" sz="2400" kern="100">
                          <a:effectLst/>
                          <a:latin typeface="+mj-ea"/>
                          <a:ea typeface="+mj-ea"/>
                        </a:rPr>
                        <a:t>中秋節連假</a:t>
                      </a:r>
                      <a:endParaRPr lang="zh-TW" sz="2400" kern="100">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val="3730079850"/>
                  </a:ext>
                </a:extLst>
              </a:tr>
              <a:tr h="685327">
                <a:tc>
                  <a:txBody>
                    <a:bodyPr/>
                    <a:lstStyle/>
                    <a:p>
                      <a:pPr algn="ctr">
                        <a:spcAft>
                          <a:spcPts val="0"/>
                        </a:spcAft>
                      </a:pPr>
                      <a:r>
                        <a:rPr lang="en-US" sz="2400" kern="100" dirty="0">
                          <a:effectLst/>
                          <a:latin typeface="+mj-ea"/>
                          <a:ea typeface="+mj-ea"/>
                        </a:rPr>
                        <a:t>112/10/07-112/10/10</a:t>
                      </a:r>
                      <a:endParaRPr lang="zh-TW" sz="2400" kern="100" dirty="0">
                        <a:effectLst/>
                        <a:latin typeface="+mj-ea"/>
                        <a:ea typeface="+mj-ea"/>
                        <a:cs typeface="Times New Roman" panose="02020603050405020304" pitchFamily="18" charset="0"/>
                      </a:endParaRPr>
                    </a:p>
                  </a:txBody>
                  <a:tcPr marL="68580" marR="68580" marT="0" marB="0" anchor="ctr"/>
                </a:tc>
                <a:tc>
                  <a:txBody>
                    <a:bodyPr/>
                    <a:lstStyle/>
                    <a:p>
                      <a:pPr algn="ctr">
                        <a:spcAft>
                          <a:spcPts val="0"/>
                        </a:spcAft>
                      </a:pPr>
                      <a:r>
                        <a:rPr lang="en-US" sz="2400" kern="100" dirty="0">
                          <a:effectLst/>
                          <a:latin typeface="+mj-ea"/>
                          <a:ea typeface="+mj-ea"/>
                        </a:rPr>
                        <a:t>4</a:t>
                      </a:r>
                      <a:r>
                        <a:rPr lang="zh-TW" sz="2400" kern="100" dirty="0">
                          <a:effectLst/>
                          <a:latin typeface="+mj-ea"/>
                          <a:ea typeface="+mj-ea"/>
                        </a:rPr>
                        <a:t>天</a:t>
                      </a:r>
                      <a:endParaRPr lang="zh-TW" sz="2400" kern="100" dirty="0">
                        <a:effectLst/>
                        <a:latin typeface="+mj-ea"/>
                        <a:ea typeface="+mj-ea"/>
                        <a:cs typeface="Times New Roman" panose="02020603050405020304" pitchFamily="18" charset="0"/>
                      </a:endParaRPr>
                    </a:p>
                  </a:txBody>
                  <a:tcPr marL="68580" marR="68580" marT="0" marB="0" anchor="ctr"/>
                </a:tc>
                <a:tc>
                  <a:txBody>
                    <a:bodyPr/>
                    <a:lstStyle/>
                    <a:p>
                      <a:pPr algn="ctr">
                        <a:spcAft>
                          <a:spcPts val="0"/>
                        </a:spcAft>
                      </a:pPr>
                      <a:r>
                        <a:rPr lang="zh-TW" sz="2400" kern="100" dirty="0">
                          <a:effectLst/>
                          <a:latin typeface="+mj-ea"/>
                          <a:ea typeface="+mj-ea"/>
                        </a:rPr>
                        <a:t>國慶日連假</a:t>
                      </a:r>
                      <a:endParaRPr lang="zh-TW" sz="2400" kern="100" dirty="0">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val="2727602199"/>
                  </a:ext>
                </a:extLst>
              </a:tr>
              <a:tr h="685327">
                <a:tc>
                  <a:txBody>
                    <a:bodyPr/>
                    <a:lstStyle/>
                    <a:p>
                      <a:pPr algn="ctr">
                        <a:spcAft>
                          <a:spcPts val="0"/>
                        </a:spcAft>
                      </a:pPr>
                      <a:r>
                        <a:rPr lang="en-US" sz="2400" kern="100" dirty="0">
                          <a:effectLst/>
                          <a:latin typeface="+mj-ea"/>
                          <a:ea typeface="+mj-ea"/>
                        </a:rPr>
                        <a:t>112/12/30-113/01/01</a:t>
                      </a:r>
                      <a:endParaRPr lang="zh-TW" sz="2400" kern="100" dirty="0">
                        <a:effectLst/>
                        <a:latin typeface="+mj-ea"/>
                        <a:ea typeface="+mj-ea"/>
                        <a:cs typeface="Times New Roman" panose="02020603050405020304" pitchFamily="18" charset="0"/>
                      </a:endParaRPr>
                    </a:p>
                  </a:txBody>
                  <a:tcPr marL="68580" marR="68580" marT="0" marB="0" anchor="ctr"/>
                </a:tc>
                <a:tc>
                  <a:txBody>
                    <a:bodyPr/>
                    <a:lstStyle/>
                    <a:p>
                      <a:pPr algn="ctr">
                        <a:spcAft>
                          <a:spcPts val="0"/>
                        </a:spcAft>
                      </a:pPr>
                      <a:r>
                        <a:rPr lang="en-US" sz="2400" kern="100">
                          <a:effectLst/>
                          <a:latin typeface="+mj-ea"/>
                          <a:ea typeface="+mj-ea"/>
                        </a:rPr>
                        <a:t>3</a:t>
                      </a:r>
                      <a:r>
                        <a:rPr lang="zh-TW" sz="2400" kern="100">
                          <a:effectLst/>
                          <a:latin typeface="+mj-ea"/>
                          <a:ea typeface="+mj-ea"/>
                        </a:rPr>
                        <a:t>天</a:t>
                      </a:r>
                      <a:endParaRPr lang="zh-TW" sz="2400" kern="100">
                        <a:effectLst/>
                        <a:latin typeface="+mj-ea"/>
                        <a:ea typeface="+mj-ea"/>
                        <a:cs typeface="Times New Roman" panose="02020603050405020304" pitchFamily="18" charset="0"/>
                      </a:endParaRPr>
                    </a:p>
                  </a:txBody>
                  <a:tcPr marL="68580" marR="68580" marT="0" marB="0" anchor="ctr"/>
                </a:tc>
                <a:tc>
                  <a:txBody>
                    <a:bodyPr/>
                    <a:lstStyle/>
                    <a:p>
                      <a:pPr algn="ctr">
                        <a:spcAft>
                          <a:spcPts val="0"/>
                        </a:spcAft>
                      </a:pPr>
                      <a:r>
                        <a:rPr lang="zh-TW" sz="2400" kern="100" dirty="0">
                          <a:effectLst/>
                          <a:latin typeface="+mj-ea"/>
                          <a:ea typeface="+mj-ea"/>
                        </a:rPr>
                        <a:t>開國紀念日連假</a:t>
                      </a:r>
                      <a:endParaRPr lang="zh-TW" sz="2400" kern="100" dirty="0">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val="4103211825"/>
                  </a:ext>
                </a:extLst>
              </a:tr>
            </a:tbl>
          </a:graphicData>
        </a:graphic>
      </p:graphicFrame>
    </p:spTree>
    <p:extLst>
      <p:ext uri="{BB962C8B-B14F-4D97-AF65-F5344CB8AC3E}">
        <p14:creationId xmlns:p14="http://schemas.microsoft.com/office/powerpoint/2010/main" val="1152399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996696" y="2569464"/>
            <a:ext cx="10058400" cy="1609344"/>
          </a:xfrm>
        </p:spPr>
        <p:txBody>
          <a:bodyPr>
            <a:normAutofit/>
          </a:bodyPr>
          <a:lstStyle/>
          <a:p>
            <a:pPr algn="ctr"/>
            <a:r>
              <a:rPr lang="zh-TW" altLang="en-US" sz="7200" b="1" dirty="0"/>
              <a:t>社團業務告知</a:t>
            </a:r>
          </a:p>
        </p:txBody>
      </p:sp>
    </p:spTree>
    <p:extLst>
      <p:ext uri="{BB962C8B-B14F-4D97-AF65-F5344CB8AC3E}">
        <p14:creationId xmlns:p14="http://schemas.microsoft.com/office/powerpoint/2010/main" val="2976157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37260" y="283464"/>
            <a:ext cx="10058400" cy="1609344"/>
          </a:xfrm>
        </p:spPr>
        <p:txBody>
          <a:bodyPr>
            <a:normAutofit/>
          </a:bodyPr>
          <a:lstStyle/>
          <a:p>
            <a:r>
              <a:rPr lang="zh-TW" altLang="en-US" sz="4000" b="1" dirty="0"/>
              <a:t>課外組業務執掌介紹</a:t>
            </a:r>
            <a:endParaRPr lang="zh-TW" altLang="en-US" sz="4000" dirty="0"/>
          </a:p>
        </p:txBody>
      </p:sp>
      <p:graphicFrame>
        <p:nvGraphicFramePr>
          <p:cNvPr id="7" name="內容版面配置區 6">
            <a:extLst>
              <a:ext uri="{FF2B5EF4-FFF2-40B4-BE49-F238E27FC236}">
                <a16:creationId xmlns:a16="http://schemas.microsoft.com/office/drawing/2014/main" id="{DFED5B95-9E1E-4F35-B8BC-6C8D10821E2F}"/>
              </a:ext>
            </a:extLst>
          </p:cNvPr>
          <p:cNvGraphicFramePr>
            <a:graphicFrameLocks noGrp="1"/>
          </p:cNvGraphicFramePr>
          <p:nvPr>
            <p:ph idx="1"/>
            <p:extLst>
              <p:ext uri="{D42A27DB-BD31-4B8C-83A1-F6EECF244321}">
                <p14:modId xmlns:p14="http://schemas.microsoft.com/office/powerpoint/2010/main" val="2475243389"/>
              </p:ext>
            </p:extLst>
          </p:nvPr>
        </p:nvGraphicFramePr>
        <p:xfrm>
          <a:off x="1069975" y="2120900"/>
          <a:ext cx="10058400" cy="3017520"/>
        </p:xfrm>
        <a:graphic>
          <a:graphicData uri="http://schemas.openxmlformats.org/drawingml/2006/table">
            <a:tbl>
              <a:tblPr firstRow="1" bandRow="1">
                <a:tableStyleId>{F5AB1C69-6EDB-4FF4-983F-18BD219EF322}</a:tableStyleId>
              </a:tblPr>
              <a:tblGrid>
                <a:gridCol w="2011680">
                  <a:extLst>
                    <a:ext uri="{9D8B030D-6E8A-4147-A177-3AD203B41FA5}">
                      <a16:colId xmlns:a16="http://schemas.microsoft.com/office/drawing/2014/main" val="649509378"/>
                    </a:ext>
                  </a:extLst>
                </a:gridCol>
                <a:gridCol w="2011680">
                  <a:extLst>
                    <a:ext uri="{9D8B030D-6E8A-4147-A177-3AD203B41FA5}">
                      <a16:colId xmlns:a16="http://schemas.microsoft.com/office/drawing/2014/main" val="1949028053"/>
                    </a:ext>
                  </a:extLst>
                </a:gridCol>
                <a:gridCol w="2011680">
                  <a:extLst>
                    <a:ext uri="{9D8B030D-6E8A-4147-A177-3AD203B41FA5}">
                      <a16:colId xmlns:a16="http://schemas.microsoft.com/office/drawing/2014/main" val="2458482204"/>
                    </a:ext>
                  </a:extLst>
                </a:gridCol>
                <a:gridCol w="2011680">
                  <a:extLst>
                    <a:ext uri="{9D8B030D-6E8A-4147-A177-3AD203B41FA5}">
                      <a16:colId xmlns:a16="http://schemas.microsoft.com/office/drawing/2014/main" val="3029583207"/>
                    </a:ext>
                  </a:extLst>
                </a:gridCol>
                <a:gridCol w="2011680">
                  <a:extLst>
                    <a:ext uri="{9D8B030D-6E8A-4147-A177-3AD203B41FA5}">
                      <a16:colId xmlns:a16="http://schemas.microsoft.com/office/drawing/2014/main" val="3128947380"/>
                    </a:ext>
                  </a:extLst>
                </a:gridCol>
              </a:tblGrid>
              <a:tr h="370840">
                <a:tc>
                  <a:txBody>
                    <a:bodyPr/>
                    <a:lstStyle/>
                    <a:p>
                      <a:pPr algn="ctr"/>
                      <a:endParaRPr lang="zh-TW" altLang="en-US" dirty="0">
                        <a:latin typeface="+mj-ea"/>
                        <a:ea typeface="+mj-ea"/>
                      </a:endParaRPr>
                    </a:p>
                  </a:txBody>
                  <a:tcPr/>
                </a:tc>
                <a:tc>
                  <a:txBody>
                    <a:bodyPr/>
                    <a:lstStyle/>
                    <a:p>
                      <a:pPr algn="ctr"/>
                      <a:r>
                        <a:rPr lang="zh-TW" altLang="en-US" dirty="0">
                          <a:latin typeface="+mj-ea"/>
                          <a:ea typeface="+mj-ea"/>
                        </a:rPr>
                        <a:t>二號櫃檯</a:t>
                      </a:r>
                      <a:endParaRPr lang="en-US" altLang="zh-TW" dirty="0">
                        <a:latin typeface="+mj-ea"/>
                        <a:ea typeface="+mj-ea"/>
                      </a:endParaRPr>
                    </a:p>
                    <a:p>
                      <a:pPr algn="ctr"/>
                      <a:r>
                        <a:rPr lang="zh-TW" altLang="en-US" dirty="0">
                          <a:latin typeface="+mj-ea"/>
                          <a:ea typeface="+mj-ea"/>
                        </a:rPr>
                        <a:t>陳永信</a:t>
                      </a:r>
                    </a:p>
                  </a:txBody>
                  <a:tcPr/>
                </a:tc>
                <a:tc>
                  <a:txBody>
                    <a:bodyPr/>
                    <a:lstStyle/>
                    <a:p>
                      <a:pPr algn="ctr"/>
                      <a:r>
                        <a:rPr lang="zh-TW" altLang="en-US" dirty="0">
                          <a:latin typeface="+mj-ea"/>
                          <a:ea typeface="+mj-ea"/>
                        </a:rPr>
                        <a:t>五號櫃檯</a:t>
                      </a:r>
                      <a:endParaRPr lang="en-US" altLang="zh-TW" dirty="0">
                        <a:latin typeface="+mj-ea"/>
                        <a:ea typeface="+mj-ea"/>
                      </a:endParaRPr>
                    </a:p>
                    <a:p>
                      <a:pPr algn="ctr"/>
                      <a:r>
                        <a:rPr lang="zh-TW" altLang="en-US" dirty="0">
                          <a:latin typeface="+mj-ea"/>
                          <a:ea typeface="+mj-ea"/>
                        </a:rPr>
                        <a:t>李伯育</a:t>
                      </a:r>
                    </a:p>
                  </a:txBody>
                  <a:tcPr/>
                </a:tc>
                <a:tc>
                  <a:txBody>
                    <a:bodyPr/>
                    <a:lstStyle/>
                    <a:p>
                      <a:pPr algn="ctr"/>
                      <a:r>
                        <a:rPr lang="zh-TW" altLang="en-US" dirty="0">
                          <a:latin typeface="+mj-ea"/>
                          <a:ea typeface="+mj-ea"/>
                        </a:rPr>
                        <a:t>六號櫃檯</a:t>
                      </a:r>
                      <a:endParaRPr lang="en-US" altLang="zh-TW" dirty="0">
                        <a:latin typeface="+mj-ea"/>
                        <a:ea typeface="+mj-ea"/>
                      </a:endParaRPr>
                    </a:p>
                    <a:p>
                      <a:pPr algn="ctr"/>
                      <a:r>
                        <a:rPr lang="zh-TW" altLang="en-US" dirty="0">
                          <a:latin typeface="+mj-ea"/>
                          <a:ea typeface="+mj-ea"/>
                        </a:rPr>
                        <a:t>陳怡慈</a:t>
                      </a:r>
                    </a:p>
                  </a:txBody>
                  <a:tcPr/>
                </a:tc>
                <a:tc>
                  <a:txBody>
                    <a:bodyPr/>
                    <a:lstStyle/>
                    <a:p>
                      <a:pPr algn="ctr"/>
                      <a:r>
                        <a:rPr lang="zh-TW" altLang="en-US" dirty="0">
                          <a:latin typeface="+mj-ea"/>
                          <a:ea typeface="+mj-ea"/>
                        </a:rPr>
                        <a:t>十號櫃檯</a:t>
                      </a:r>
                      <a:endParaRPr lang="en-US" altLang="zh-TW" dirty="0">
                        <a:latin typeface="+mj-ea"/>
                        <a:ea typeface="+mj-ea"/>
                      </a:endParaRPr>
                    </a:p>
                    <a:p>
                      <a:pPr algn="ctr"/>
                      <a:r>
                        <a:rPr lang="zh-TW" altLang="en-US" dirty="0">
                          <a:latin typeface="+mj-ea"/>
                          <a:ea typeface="+mj-ea"/>
                        </a:rPr>
                        <a:t>郭秋儀</a:t>
                      </a:r>
                    </a:p>
                  </a:txBody>
                  <a:tcPr/>
                </a:tc>
                <a:extLst>
                  <a:ext uri="{0D108BD9-81ED-4DB2-BD59-A6C34878D82A}">
                    <a16:rowId xmlns:a16="http://schemas.microsoft.com/office/drawing/2014/main" val="2193379401"/>
                  </a:ext>
                </a:extLst>
              </a:tr>
              <a:tr h="370840">
                <a:tc>
                  <a:txBody>
                    <a:bodyPr/>
                    <a:lstStyle/>
                    <a:p>
                      <a:pPr algn="ctr"/>
                      <a:r>
                        <a:rPr lang="zh-TW" altLang="en-US" dirty="0">
                          <a:latin typeface="+mj-ea"/>
                          <a:ea typeface="+mj-ea"/>
                        </a:rPr>
                        <a:t>社團</a:t>
                      </a:r>
                    </a:p>
                  </a:txBody>
                  <a:tcPr/>
                </a:tc>
                <a:tc>
                  <a:txBody>
                    <a:bodyPr/>
                    <a:lstStyle/>
                    <a:p>
                      <a:pPr algn="ctr"/>
                      <a:r>
                        <a:rPr lang="zh-TW" altLang="en-US" dirty="0">
                          <a:latin typeface="+mj-ea"/>
                          <a:ea typeface="+mj-ea"/>
                        </a:rPr>
                        <a:t>學藝性</a:t>
                      </a:r>
                      <a:endParaRPr lang="en-US" altLang="zh-TW" dirty="0">
                        <a:latin typeface="+mj-ea"/>
                        <a:ea typeface="+mj-ea"/>
                      </a:endParaRPr>
                    </a:p>
                    <a:p>
                      <a:pPr algn="ctr"/>
                      <a:r>
                        <a:rPr lang="zh-TW" altLang="en-US" dirty="0">
                          <a:latin typeface="+mj-ea"/>
                          <a:ea typeface="+mj-ea"/>
                        </a:rPr>
                        <a:t>服務性</a:t>
                      </a:r>
                    </a:p>
                  </a:txBody>
                  <a:tcPr/>
                </a:tc>
                <a:tc>
                  <a:txBody>
                    <a:bodyPr/>
                    <a:lstStyle/>
                    <a:p>
                      <a:pPr algn="ctr"/>
                      <a:r>
                        <a:rPr lang="zh-TW" altLang="en-US" dirty="0">
                          <a:latin typeface="+mj-ea"/>
                          <a:ea typeface="+mj-ea"/>
                        </a:rPr>
                        <a:t>學生會、學生議會</a:t>
                      </a:r>
                      <a:endParaRPr lang="en-US" altLang="zh-TW" dirty="0">
                        <a:latin typeface="+mj-ea"/>
                        <a:ea typeface="+mj-ea"/>
                      </a:endParaRPr>
                    </a:p>
                    <a:p>
                      <a:pPr algn="ctr"/>
                      <a:r>
                        <a:rPr lang="zh-TW" altLang="en-US" dirty="0">
                          <a:latin typeface="+mj-ea"/>
                          <a:ea typeface="+mj-ea"/>
                        </a:rPr>
                        <a:t>體能性</a:t>
                      </a:r>
                    </a:p>
                  </a:txBody>
                  <a:tcPr/>
                </a:tc>
                <a:tc>
                  <a:txBody>
                    <a:bodyPr/>
                    <a:lstStyle/>
                    <a:p>
                      <a:pPr algn="ctr"/>
                      <a:r>
                        <a:rPr lang="zh-TW" altLang="en-US" dirty="0">
                          <a:latin typeface="+mj-ea"/>
                          <a:ea typeface="+mj-ea"/>
                        </a:rPr>
                        <a:t>自治性</a:t>
                      </a:r>
                    </a:p>
                  </a:txBody>
                  <a:tcPr/>
                </a:tc>
                <a:tc>
                  <a:txBody>
                    <a:bodyPr/>
                    <a:lstStyle/>
                    <a:p>
                      <a:pPr algn="ctr"/>
                      <a:r>
                        <a:rPr lang="zh-TW" altLang="en-US" dirty="0">
                          <a:latin typeface="+mj-ea"/>
                          <a:ea typeface="+mj-ea"/>
                        </a:rPr>
                        <a:t>聯誼性</a:t>
                      </a:r>
                      <a:endParaRPr lang="en-US" altLang="zh-TW" dirty="0">
                        <a:latin typeface="+mj-ea"/>
                        <a:ea typeface="+mj-ea"/>
                      </a:endParaRPr>
                    </a:p>
                    <a:p>
                      <a:pPr algn="ctr"/>
                      <a:r>
                        <a:rPr lang="zh-TW" altLang="en-US" dirty="0">
                          <a:latin typeface="+mj-ea"/>
                          <a:ea typeface="+mj-ea"/>
                        </a:rPr>
                        <a:t>康樂性</a:t>
                      </a:r>
                    </a:p>
                  </a:txBody>
                  <a:tcPr/>
                </a:tc>
                <a:extLst>
                  <a:ext uri="{0D108BD9-81ED-4DB2-BD59-A6C34878D82A}">
                    <a16:rowId xmlns:a16="http://schemas.microsoft.com/office/drawing/2014/main" val="1459575858"/>
                  </a:ext>
                </a:extLst>
              </a:tr>
              <a:tr h="370840">
                <a:tc>
                  <a:txBody>
                    <a:bodyPr/>
                    <a:lstStyle/>
                    <a:p>
                      <a:pPr algn="ctr"/>
                      <a:r>
                        <a:rPr lang="zh-TW" altLang="en-US" dirty="0">
                          <a:latin typeface="+mj-ea"/>
                          <a:ea typeface="+mj-ea"/>
                        </a:rPr>
                        <a:t>主辦活動</a:t>
                      </a:r>
                    </a:p>
                  </a:txBody>
                  <a:tcPr/>
                </a:tc>
                <a:tc>
                  <a:txBody>
                    <a:bodyPr/>
                    <a:lstStyle/>
                    <a:p>
                      <a:pPr algn="ctr"/>
                      <a:r>
                        <a:rPr lang="zh-TW" altLang="en-US" dirty="0">
                          <a:latin typeface="+mj-ea"/>
                          <a:ea typeface="+mj-ea"/>
                        </a:rPr>
                        <a:t>畢業系列活動</a:t>
                      </a:r>
                    </a:p>
                  </a:txBody>
                  <a:tcPr/>
                </a:tc>
                <a:tc>
                  <a:txBody>
                    <a:bodyPr/>
                    <a:lstStyle/>
                    <a:p>
                      <a:pPr algn="ctr"/>
                      <a:r>
                        <a:rPr lang="zh-TW" altLang="en-US" dirty="0">
                          <a:latin typeface="+mj-ea"/>
                          <a:ea typeface="+mj-ea"/>
                        </a:rPr>
                        <a:t>校慶系列活動</a:t>
                      </a:r>
                      <a:endParaRPr lang="en-US" altLang="zh-TW" dirty="0">
                        <a:latin typeface="+mj-ea"/>
                        <a:ea typeface="+mj-ea"/>
                      </a:endParaRPr>
                    </a:p>
                    <a:p>
                      <a:pPr algn="ctr"/>
                      <a:r>
                        <a:rPr lang="zh-TW" altLang="en-US" dirty="0">
                          <a:latin typeface="+mj-ea"/>
                          <a:ea typeface="+mj-ea"/>
                        </a:rPr>
                        <a:t>社團幹部培訓</a:t>
                      </a:r>
                      <a:endParaRPr lang="en-US" altLang="zh-TW" dirty="0">
                        <a:latin typeface="+mj-ea"/>
                        <a:ea typeface="+mj-ea"/>
                      </a:endParaRPr>
                    </a:p>
                    <a:p>
                      <a:pPr algn="ctr"/>
                      <a:r>
                        <a:rPr lang="zh-TW" altLang="en-US" dirty="0">
                          <a:latin typeface="+mj-ea"/>
                          <a:ea typeface="+mj-ea"/>
                        </a:rPr>
                        <a:t>社團評鑑</a:t>
                      </a:r>
                      <a:endParaRPr lang="en-US" altLang="zh-TW" dirty="0">
                        <a:latin typeface="+mj-ea"/>
                        <a:ea typeface="+mj-ea"/>
                      </a:endParaRPr>
                    </a:p>
                    <a:p>
                      <a:pPr algn="ctr"/>
                      <a:r>
                        <a:rPr lang="zh-TW" altLang="en-US" dirty="0">
                          <a:latin typeface="+mj-ea"/>
                          <a:ea typeface="+mj-ea"/>
                        </a:rPr>
                        <a:t>四合一選舉</a:t>
                      </a:r>
                      <a:endParaRPr lang="en-US" altLang="zh-TW" dirty="0">
                        <a:latin typeface="+mj-ea"/>
                        <a:ea typeface="+mj-ea"/>
                      </a:endParaRPr>
                    </a:p>
                    <a:p>
                      <a:pPr algn="ctr"/>
                      <a:r>
                        <a:rPr lang="zh-TW" altLang="en-US" dirty="0">
                          <a:latin typeface="+mj-ea"/>
                          <a:ea typeface="+mj-ea"/>
                        </a:rPr>
                        <a:t>社長交接大典</a:t>
                      </a:r>
                      <a:endParaRPr lang="en-US" altLang="zh-TW" dirty="0">
                        <a:latin typeface="+mj-ea"/>
                        <a:ea typeface="+mj-ea"/>
                      </a:endParaRPr>
                    </a:p>
                    <a:p>
                      <a:pPr algn="ctr"/>
                      <a:r>
                        <a:rPr lang="zh-TW" altLang="en-US" dirty="0">
                          <a:latin typeface="+mj-ea"/>
                          <a:ea typeface="+mj-ea"/>
                        </a:rPr>
                        <a:t>社長大會</a:t>
                      </a:r>
                    </a:p>
                  </a:txBody>
                  <a:tcPr/>
                </a:tc>
                <a:tc>
                  <a:txBody>
                    <a:bodyPr/>
                    <a:lstStyle/>
                    <a:p>
                      <a:pPr algn="ctr"/>
                      <a:r>
                        <a:rPr lang="zh-TW" altLang="en-US" dirty="0">
                          <a:latin typeface="+mj-ea"/>
                          <a:ea typeface="+mj-ea"/>
                        </a:rPr>
                        <a:t>三校聯合晚會</a:t>
                      </a:r>
                      <a:endParaRPr lang="en-US" altLang="zh-TW" dirty="0">
                        <a:latin typeface="+mj-ea"/>
                        <a:ea typeface="+mj-ea"/>
                      </a:endParaRPr>
                    </a:p>
                    <a:p>
                      <a:pPr algn="ctr"/>
                      <a:r>
                        <a:rPr lang="zh-TW" altLang="en-US" dirty="0">
                          <a:latin typeface="+mj-ea"/>
                          <a:ea typeface="+mj-ea"/>
                        </a:rPr>
                        <a:t>尋夢之夜</a:t>
                      </a:r>
                      <a:endParaRPr lang="en-US" altLang="zh-TW" dirty="0">
                        <a:latin typeface="+mj-ea"/>
                        <a:ea typeface="+mj-ea"/>
                      </a:endParaRPr>
                    </a:p>
                    <a:p>
                      <a:pPr algn="ctr"/>
                      <a:r>
                        <a:rPr lang="zh-TW" altLang="en-US" dirty="0">
                          <a:latin typeface="+mj-ea"/>
                          <a:ea typeface="+mj-ea"/>
                        </a:rPr>
                        <a:t>品德教育活動</a:t>
                      </a:r>
                    </a:p>
                  </a:txBody>
                  <a:tcPr/>
                </a:tc>
                <a:tc>
                  <a:txBody>
                    <a:bodyPr/>
                    <a:lstStyle/>
                    <a:p>
                      <a:pPr algn="ctr"/>
                      <a:r>
                        <a:rPr lang="zh-TW" altLang="en-US" dirty="0">
                          <a:latin typeface="+mj-ea"/>
                          <a:ea typeface="+mj-ea"/>
                        </a:rPr>
                        <a:t>藝文季系列活動</a:t>
                      </a:r>
                      <a:endParaRPr lang="en-US" altLang="zh-TW" dirty="0">
                        <a:latin typeface="+mj-ea"/>
                        <a:ea typeface="+mj-ea"/>
                      </a:endParaRPr>
                    </a:p>
                    <a:p>
                      <a:pPr algn="ctr"/>
                      <a:r>
                        <a:rPr lang="zh-TW" altLang="en-US" dirty="0">
                          <a:latin typeface="+mj-ea"/>
                          <a:ea typeface="+mj-ea"/>
                        </a:rPr>
                        <a:t>教育優先區</a:t>
                      </a:r>
                      <a:endParaRPr lang="en-US" altLang="zh-TW" dirty="0">
                        <a:latin typeface="+mj-ea"/>
                        <a:ea typeface="+mj-ea"/>
                      </a:endParaRPr>
                    </a:p>
                    <a:p>
                      <a:pPr algn="ctr"/>
                      <a:r>
                        <a:rPr lang="zh-TW" altLang="en-US" dirty="0">
                          <a:latin typeface="+mj-ea"/>
                          <a:ea typeface="+mj-ea"/>
                        </a:rPr>
                        <a:t>帶動中小學</a:t>
                      </a:r>
                      <a:endParaRPr lang="en-US" altLang="zh-TW" dirty="0">
                        <a:latin typeface="+mj-ea"/>
                        <a:ea typeface="+mj-ea"/>
                      </a:endParaRPr>
                    </a:p>
                    <a:p>
                      <a:pPr algn="ctr"/>
                      <a:r>
                        <a:rPr lang="zh-TW" altLang="en-US" dirty="0">
                          <a:latin typeface="+mj-ea"/>
                          <a:ea typeface="+mj-ea"/>
                        </a:rPr>
                        <a:t>社團演出媒合</a:t>
                      </a:r>
                      <a:endParaRPr lang="en-US" altLang="zh-TW" dirty="0">
                        <a:latin typeface="+mj-ea"/>
                        <a:ea typeface="+mj-ea"/>
                      </a:endParaRPr>
                    </a:p>
                  </a:txBody>
                  <a:tcPr/>
                </a:tc>
                <a:extLst>
                  <a:ext uri="{0D108BD9-81ED-4DB2-BD59-A6C34878D82A}">
                    <a16:rowId xmlns:a16="http://schemas.microsoft.com/office/drawing/2014/main" val="1439681449"/>
                  </a:ext>
                </a:extLst>
              </a:tr>
            </a:tbl>
          </a:graphicData>
        </a:graphic>
      </p:graphicFrame>
    </p:spTree>
    <p:extLst>
      <p:ext uri="{BB962C8B-B14F-4D97-AF65-F5344CB8AC3E}">
        <p14:creationId xmlns:p14="http://schemas.microsoft.com/office/powerpoint/2010/main" val="2639169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9"/>
            <a:ext cx="12179350" cy="6850884"/>
          </a:xfrm>
          <a:prstGeom prst="rect">
            <a:avLst/>
          </a:prstGeom>
        </p:spPr>
      </p:pic>
    </p:spTree>
    <p:extLst>
      <p:ext uri="{BB962C8B-B14F-4D97-AF65-F5344CB8AC3E}">
        <p14:creationId xmlns:p14="http://schemas.microsoft.com/office/powerpoint/2010/main" val="3815848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37260" y="283464"/>
            <a:ext cx="10058400" cy="1609344"/>
          </a:xfrm>
        </p:spPr>
        <p:txBody>
          <a:bodyPr>
            <a:normAutofit/>
          </a:bodyPr>
          <a:lstStyle/>
          <a:p>
            <a:r>
              <a:rPr lang="zh-TW" altLang="en-US" sz="4000" b="1" dirty="0"/>
              <a:t>社團</a:t>
            </a:r>
            <a:r>
              <a:rPr lang="zh-TW" altLang="en-US" sz="4000" dirty="0"/>
              <a:t>校外競賽獎金申請</a:t>
            </a:r>
          </a:p>
        </p:txBody>
      </p:sp>
      <p:sp>
        <p:nvSpPr>
          <p:cNvPr id="3" name="內容版面配置區 2"/>
          <p:cNvSpPr>
            <a:spLocks noGrp="1"/>
          </p:cNvSpPr>
          <p:nvPr>
            <p:ph idx="1"/>
          </p:nvPr>
        </p:nvSpPr>
        <p:spPr>
          <a:xfrm>
            <a:off x="704088" y="1655064"/>
            <a:ext cx="10524744" cy="4645152"/>
          </a:xfrm>
        </p:spPr>
        <p:txBody>
          <a:bodyPr>
            <a:normAutofit/>
          </a:bodyPr>
          <a:lstStyle/>
          <a:p>
            <a:pPr lvl="0">
              <a:lnSpc>
                <a:spcPct val="100000"/>
              </a:lnSpc>
              <a:spcBef>
                <a:spcPts val="600"/>
              </a:spcBef>
              <a:spcAft>
                <a:spcPts val="600"/>
              </a:spcAft>
            </a:pPr>
            <a:r>
              <a:rPr lang="zh-TW" altLang="zh-TW" sz="2400" dirty="0">
                <a:latin typeface="+mj-ea"/>
                <a:ea typeface="+mj-ea"/>
              </a:rPr>
              <a:t>如欲申請本校學生領袖、社團暨服務績效獎學金</a:t>
            </a:r>
            <a:r>
              <a:rPr lang="en-US" altLang="zh-TW" sz="2400" dirty="0">
                <a:latin typeface="+mj-ea"/>
                <a:ea typeface="+mj-ea"/>
              </a:rPr>
              <a:t>(</a:t>
            </a:r>
            <a:r>
              <a:rPr lang="zh-TW" altLang="zh-TW" sz="2400" dirty="0">
                <a:latin typeface="+mj-ea"/>
                <a:ea typeface="+mj-ea"/>
              </a:rPr>
              <a:t>社團獎金</a:t>
            </a:r>
            <a:r>
              <a:rPr lang="en-US" altLang="zh-TW" sz="2400" dirty="0">
                <a:latin typeface="+mj-ea"/>
                <a:ea typeface="+mj-ea"/>
              </a:rPr>
              <a:t>)</a:t>
            </a:r>
            <a:r>
              <a:rPr lang="zh-TW" altLang="zh-TW" sz="2400" dirty="0">
                <a:latin typeface="+mj-ea"/>
                <a:ea typeface="+mj-ea"/>
              </a:rPr>
              <a:t>，例如：航太盃、總統盃等，前三名均可申請</a:t>
            </a:r>
            <a:r>
              <a:rPr lang="en-US" altLang="zh-TW" sz="2400" dirty="0">
                <a:latin typeface="+mj-ea"/>
                <a:ea typeface="+mj-ea"/>
              </a:rPr>
              <a:t>(</a:t>
            </a:r>
            <a:r>
              <a:rPr lang="zh-TW" altLang="zh-TW" sz="2400" dirty="0">
                <a:latin typeface="+mj-ea"/>
                <a:ea typeface="+mj-ea"/>
              </a:rPr>
              <a:t>需主辦方無發放獎金</a:t>
            </a:r>
            <a:r>
              <a:rPr lang="en-US" altLang="zh-TW" sz="2400" dirty="0">
                <a:latin typeface="+mj-ea"/>
                <a:ea typeface="+mj-ea"/>
              </a:rPr>
              <a:t>)</a:t>
            </a:r>
          </a:p>
          <a:p>
            <a:pPr lvl="0">
              <a:lnSpc>
                <a:spcPct val="100000"/>
              </a:lnSpc>
              <a:spcBef>
                <a:spcPts val="600"/>
              </a:spcBef>
              <a:spcAft>
                <a:spcPts val="600"/>
              </a:spcAft>
            </a:pPr>
            <a:r>
              <a:rPr lang="zh-TW" altLang="zh-TW" sz="2400" dirty="0">
                <a:latin typeface="+mj-ea"/>
                <a:ea typeface="+mj-ea"/>
              </a:rPr>
              <a:t>請於</a:t>
            </a:r>
            <a:r>
              <a:rPr lang="zh-TW" altLang="zh-TW" sz="2400" dirty="0">
                <a:solidFill>
                  <a:srgbClr val="FF0000"/>
                </a:solidFill>
                <a:latin typeface="+mj-ea"/>
                <a:ea typeface="+mj-ea"/>
              </a:rPr>
              <a:t>活動結束二週內</a:t>
            </a:r>
            <a:r>
              <a:rPr lang="zh-TW" altLang="zh-TW" sz="2400" dirty="0">
                <a:latin typeface="+mj-ea"/>
                <a:ea typeface="+mj-ea"/>
              </a:rPr>
              <a:t>檢附相關資料洽社團承辦人完成申請</a:t>
            </a:r>
            <a:r>
              <a:rPr lang="en-US" altLang="zh-TW" sz="2400" dirty="0">
                <a:latin typeface="+mj-ea"/>
                <a:ea typeface="+mj-ea"/>
              </a:rPr>
              <a:t>(12</a:t>
            </a:r>
            <a:r>
              <a:rPr lang="zh-TW" altLang="zh-TW" sz="2400" dirty="0">
                <a:latin typeface="+mj-ea"/>
                <a:ea typeface="+mj-ea"/>
              </a:rPr>
              <a:t>月活動因主計關帳，另有規定</a:t>
            </a:r>
            <a:r>
              <a:rPr lang="en-US" altLang="zh-TW" sz="2400" dirty="0">
                <a:latin typeface="+mj-ea"/>
                <a:ea typeface="+mj-ea"/>
              </a:rPr>
              <a:t>)</a:t>
            </a:r>
            <a:r>
              <a:rPr lang="zh-TW" altLang="zh-TW" sz="2400" dirty="0">
                <a:latin typeface="+mj-ea"/>
                <a:ea typeface="+mj-ea"/>
              </a:rPr>
              <a:t>，以免有損權益；如有應屆畢業生參加競賽活動獲獎，請於辦理離校手續前完成申請，避免影響自身權益</a:t>
            </a:r>
            <a:r>
              <a:rPr lang="zh-TW" altLang="en-US" sz="2400" dirty="0">
                <a:latin typeface="+mj-ea"/>
                <a:ea typeface="+mj-ea"/>
              </a:rPr>
              <a:t>。</a:t>
            </a:r>
            <a:endParaRPr lang="en-US" altLang="zh-TW" sz="2400" dirty="0">
              <a:latin typeface="+mj-ea"/>
              <a:ea typeface="+mj-ea"/>
            </a:endParaRPr>
          </a:p>
          <a:p>
            <a:pPr lvl="0">
              <a:lnSpc>
                <a:spcPct val="100000"/>
              </a:lnSpc>
              <a:spcBef>
                <a:spcPts val="600"/>
              </a:spcBef>
              <a:spcAft>
                <a:spcPts val="600"/>
              </a:spcAft>
            </a:pPr>
            <a:r>
              <a:rPr lang="zh-TW" altLang="zh-TW" sz="2400" dirty="0">
                <a:latin typeface="+mj-ea"/>
                <a:ea typeface="+mj-ea"/>
              </a:rPr>
              <a:t>相關注意事項請參閱課外組網頁－文件下載－社團總務資料－社團校外競賽獎金申請。</a:t>
            </a:r>
            <a:endParaRPr lang="en-US" altLang="zh-TW" sz="2400" dirty="0">
              <a:latin typeface="+mj-ea"/>
              <a:ea typeface="+mj-ea"/>
            </a:endParaRPr>
          </a:p>
          <a:p>
            <a:pPr lvl="0">
              <a:lnSpc>
                <a:spcPct val="100000"/>
              </a:lnSpc>
              <a:spcBef>
                <a:spcPts val="600"/>
              </a:spcBef>
              <a:spcAft>
                <a:spcPts val="600"/>
              </a:spcAft>
            </a:pPr>
            <a:r>
              <a:rPr lang="en-US" altLang="zh-TW" sz="2400" dirty="0">
                <a:latin typeface="+mj-ea"/>
                <a:ea typeface="+mj-ea"/>
              </a:rPr>
              <a:t>(</a:t>
            </a:r>
            <a:r>
              <a:rPr lang="zh-TW" altLang="zh-TW" sz="2400" dirty="0">
                <a:latin typeface="+mj-ea"/>
                <a:ea typeface="+mj-ea"/>
              </a:rPr>
              <a:t>獎金皆逕匯個人，請務必填寫自己的匯款局帳號資料，建議以郵局為佳</a:t>
            </a:r>
            <a:r>
              <a:rPr lang="en-US" altLang="zh-TW" sz="2400" dirty="0">
                <a:latin typeface="+mj-ea"/>
                <a:ea typeface="+mj-ea"/>
              </a:rPr>
              <a:t>)</a:t>
            </a:r>
            <a:r>
              <a:rPr lang="zh-TW" altLang="zh-TW" sz="2400" dirty="0">
                <a:latin typeface="+mj-ea"/>
                <a:ea typeface="+mj-ea"/>
              </a:rPr>
              <a:t>。</a:t>
            </a:r>
          </a:p>
          <a:p>
            <a:pPr marL="0" indent="0">
              <a:lnSpc>
                <a:spcPct val="100000"/>
              </a:lnSpc>
              <a:spcBef>
                <a:spcPts val="600"/>
              </a:spcBef>
              <a:spcAft>
                <a:spcPts val="600"/>
              </a:spcAft>
              <a:buNone/>
            </a:pPr>
            <a:endParaRPr lang="zh-TW" altLang="en-US" sz="2400" dirty="0">
              <a:latin typeface="+mj-ea"/>
              <a:ea typeface="+mj-ea"/>
            </a:endParaRPr>
          </a:p>
        </p:txBody>
      </p:sp>
    </p:spTree>
    <p:extLst>
      <p:ext uri="{BB962C8B-B14F-4D97-AF65-F5344CB8AC3E}">
        <p14:creationId xmlns:p14="http://schemas.microsoft.com/office/powerpoint/2010/main" val="3282365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560"/>
            <a:ext cx="12192000" cy="6858000"/>
          </a:xfrm>
          <a:prstGeom prst="rect">
            <a:avLst/>
          </a:prstGeom>
        </p:spPr>
      </p:pic>
    </p:spTree>
    <p:extLst>
      <p:ext uri="{BB962C8B-B14F-4D97-AF65-F5344CB8AC3E}">
        <p14:creationId xmlns:p14="http://schemas.microsoft.com/office/powerpoint/2010/main" val="3901445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13816" y="1929384"/>
            <a:ext cx="10058400" cy="4050792"/>
          </a:xfrm>
        </p:spPr>
        <p:txBody>
          <a:bodyPr/>
          <a:lstStyle/>
          <a:p>
            <a:pPr lvl="0">
              <a:lnSpc>
                <a:spcPct val="100000"/>
              </a:lnSpc>
              <a:spcBef>
                <a:spcPts val="600"/>
              </a:spcBef>
              <a:spcAft>
                <a:spcPts val="600"/>
              </a:spcAft>
            </a:pPr>
            <a:r>
              <a:rPr lang="zh-TW" altLang="zh-TW" sz="2400" dirty="0">
                <a:latin typeface="+mj-ea"/>
                <a:ea typeface="+mj-ea"/>
              </a:rPr>
              <a:t>社團幹部名冊</a:t>
            </a:r>
            <a:r>
              <a:rPr lang="en-US" altLang="zh-TW" sz="2400" dirty="0">
                <a:solidFill>
                  <a:srgbClr val="FF0000"/>
                </a:solidFill>
                <a:latin typeface="+mj-ea"/>
                <a:ea typeface="+mj-ea"/>
              </a:rPr>
              <a:t>word</a:t>
            </a:r>
            <a:r>
              <a:rPr lang="zh-TW" altLang="zh-TW" sz="2400" dirty="0">
                <a:latin typeface="+mj-ea"/>
                <a:ea typeface="+mj-ea"/>
              </a:rPr>
              <a:t>電子檔、社員名單</a:t>
            </a:r>
            <a:r>
              <a:rPr lang="en-US" altLang="zh-TW" sz="2400" dirty="0">
                <a:solidFill>
                  <a:srgbClr val="FF0000"/>
                </a:solidFill>
                <a:latin typeface="+mj-ea"/>
                <a:ea typeface="+mj-ea"/>
              </a:rPr>
              <a:t>excel</a:t>
            </a:r>
            <a:r>
              <a:rPr lang="zh-TW" altLang="zh-TW" sz="2400" dirty="0">
                <a:latin typeface="+mj-ea"/>
                <a:ea typeface="+mj-ea"/>
              </a:rPr>
              <a:t>電子檔請務必</a:t>
            </a:r>
            <a:r>
              <a:rPr lang="en-US" altLang="zh-TW" sz="2400" dirty="0">
                <a:latin typeface="+mj-ea"/>
                <a:ea typeface="+mj-ea"/>
              </a:rPr>
              <a:t>mail</a:t>
            </a:r>
            <a:r>
              <a:rPr lang="zh-TW" altLang="zh-TW" sz="2400" dirty="0">
                <a:latin typeface="+mj-ea"/>
                <a:ea typeface="+mj-ea"/>
              </a:rPr>
              <a:t>到課外組信箱 </a:t>
            </a:r>
            <a:endParaRPr lang="en-US" altLang="zh-TW" sz="2400" dirty="0">
              <a:latin typeface="+mj-ea"/>
              <a:ea typeface="+mj-ea"/>
            </a:endParaRPr>
          </a:p>
          <a:p>
            <a:pPr lvl="0">
              <a:lnSpc>
                <a:spcPct val="100000"/>
              </a:lnSpc>
              <a:spcBef>
                <a:spcPts val="600"/>
              </a:spcBef>
              <a:spcAft>
                <a:spcPts val="600"/>
              </a:spcAft>
            </a:pPr>
            <a:r>
              <a:rPr lang="zh-TW" altLang="en-US" sz="2400" dirty="0">
                <a:latin typeface="+mj-ea"/>
                <a:ea typeface="+mj-ea"/>
              </a:rPr>
              <a:t>課外組信箱： </a:t>
            </a:r>
            <a:r>
              <a:rPr lang="en-US" altLang="zh-TW" sz="2400" dirty="0">
                <a:latin typeface="+mj-ea"/>
                <a:ea typeface="+mj-ea"/>
                <a:hlinkClick r:id="rId2"/>
              </a:rPr>
              <a:t>activity@nfu.edu.tw</a:t>
            </a:r>
            <a:r>
              <a:rPr lang="en-US" altLang="zh-TW" sz="2400" dirty="0">
                <a:latin typeface="+mj-ea"/>
                <a:ea typeface="+mj-ea"/>
              </a:rPr>
              <a:t> </a:t>
            </a:r>
            <a:r>
              <a:rPr lang="zh-TW" altLang="zh-TW" sz="2400" dirty="0">
                <a:latin typeface="+mj-ea"/>
                <a:ea typeface="+mj-ea"/>
              </a:rPr>
              <a:t>，檔名：</a:t>
            </a:r>
            <a:r>
              <a:rPr lang="en-US" altLang="zh-TW" sz="2400" dirty="0">
                <a:latin typeface="+mj-ea"/>
                <a:ea typeface="+mj-ea"/>
              </a:rPr>
              <a:t>112-1</a:t>
            </a:r>
            <a:r>
              <a:rPr lang="zh-TW" altLang="zh-TW" sz="2400" dirty="0">
                <a:latin typeface="+mj-ea"/>
                <a:ea typeface="+mj-ea"/>
              </a:rPr>
              <a:t>幹部名冊</a:t>
            </a:r>
            <a:r>
              <a:rPr lang="en-US" altLang="zh-TW" sz="2400" dirty="0">
                <a:latin typeface="+mj-ea"/>
                <a:ea typeface="+mj-ea"/>
              </a:rPr>
              <a:t>-</a:t>
            </a:r>
            <a:r>
              <a:rPr lang="zh-TW" altLang="zh-TW" sz="2400" dirty="0">
                <a:latin typeface="+mj-ea"/>
                <a:ea typeface="+mj-ea"/>
              </a:rPr>
              <a:t>社團編號社團名稱</a:t>
            </a:r>
            <a:endParaRPr lang="en-US" altLang="zh-TW" sz="2400" dirty="0">
              <a:latin typeface="+mj-ea"/>
              <a:ea typeface="+mj-ea"/>
            </a:endParaRPr>
          </a:p>
          <a:p>
            <a:pPr lvl="0">
              <a:lnSpc>
                <a:spcPct val="100000"/>
              </a:lnSpc>
              <a:spcBef>
                <a:spcPts val="600"/>
              </a:spcBef>
              <a:spcAft>
                <a:spcPts val="600"/>
              </a:spcAft>
            </a:pPr>
            <a:r>
              <a:rPr lang="zh-TW" altLang="zh-TW" sz="2400" dirty="0">
                <a:latin typeface="+mj-ea"/>
                <a:ea typeface="+mj-ea"/>
              </a:rPr>
              <a:t>例如：</a:t>
            </a:r>
            <a:r>
              <a:rPr lang="en-US" altLang="zh-TW" sz="2400" dirty="0">
                <a:latin typeface="+mj-ea"/>
                <a:ea typeface="+mj-ea"/>
              </a:rPr>
              <a:t>112-1</a:t>
            </a:r>
            <a:r>
              <a:rPr lang="zh-TW" altLang="zh-TW" sz="2400" dirty="0">
                <a:latin typeface="+mj-ea"/>
                <a:ea typeface="+mj-ea"/>
              </a:rPr>
              <a:t>幹部名冊</a:t>
            </a:r>
            <a:r>
              <a:rPr lang="en-US" altLang="zh-TW" sz="2400" dirty="0">
                <a:latin typeface="+mj-ea"/>
                <a:ea typeface="+mj-ea"/>
              </a:rPr>
              <a:t>-F01</a:t>
            </a:r>
            <a:r>
              <a:rPr lang="zh-TW" altLang="zh-TW" sz="2400" dirty="0">
                <a:latin typeface="+mj-ea"/>
                <a:ea typeface="+mj-ea"/>
              </a:rPr>
              <a:t>光鹽社。 </a:t>
            </a:r>
          </a:p>
          <a:p>
            <a:pPr>
              <a:lnSpc>
                <a:spcPct val="100000"/>
              </a:lnSpc>
              <a:spcBef>
                <a:spcPts val="600"/>
              </a:spcBef>
              <a:spcAft>
                <a:spcPts val="600"/>
              </a:spcAft>
            </a:pPr>
            <a:endParaRPr lang="zh-TW" altLang="en-US" dirty="0">
              <a:latin typeface="+mj-ea"/>
              <a:ea typeface="+mj-ea"/>
            </a:endParaRPr>
          </a:p>
        </p:txBody>
      </p:sp>
      <p:sp>
        <p:nvSpPr>
          <p:cNvPr id="4" name="標題 1"/>
          <p:cNvSpPr>
            <a:spLocks noGrp="1"/>
          </p:cNvSpPr>
          <p:nvPr>
            <p:ph type="title"/>
          </p:nvPr>
        </p:nvSpPr>
        <p:spPr>
          <a:xfrm>
            <a:off x="1069848" y="484632"/>
            <a:ext cx="10058400" cy="1545336"/>
          </a:xfrm>
        </p:spPr>
        <p:txBody>
          <a:bodyPr>
            <a:normAutofit/>
          </a:bodyPr>
          <a:lstStyle/>
          <a:p>
            <a:pPr lvl="0"/>
            <a:r>
              <a:rPr lang="zh-TW" altLang="en-US" sz="4000" dirty="0"/>
              <a:t>電子檔繳交</a:t>
            </a:r>
          </a:p>
        </p:txBody>
      </p:sp>
    </p:spTree>
    <p:extLst>
      <p:ext uri="{BB962C8B-B14F-4D97-AF65-F5344CB8AC3E}">
        <p14:creationId xmlns:p14="http://schemas.microsoft.com/office/powerpoint/2010/main" val="19680335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刻字型">
  <a:themeElements>
    <a:clrScheme name="木刻字型">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刻字型">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刻字型">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木刻字型">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253</TotalTime>
  <Words>1780</Words>
  <Application>Microsoft Office PowerPoint</Application>
  <PresentationFormat>寬螢幕</PresentationFormat>
  <Paragraphs>162</Paragraphs>
  <Slides>32</Slides>
  <Notes>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32</vt:i4>
      </vt:variant>
    </vt:vector>
  </HeadingPairs>
  <TitlesOfParts>
    <vt:vector size="41" baseType="lpstr">
      <vt:lpstr>微軟正黑體</vt:lpstr>
      <vt:lpstr>新細明體</vt:lpstr>
      <vt:lpstr>標楷體</vt:lpstr>
      <vt:lpstr>Calibri</vt:lpstr>
      <vt:lpstr>Rockwell</vt:lpstr>
      <vt:lpstr>Rockwell Condensed</vt:lpstr>
      <vt:lpstr>Times New Roman</vt:lpstr>
      <vt:lpstr>Wingdings</vt:lpstr>
      <vt:lpstr>木刻字型</vt:lpstr>
      <vt:lpstr>112-1 九月社長大會</vt:lpstr>
      <vt:lpstr>學務長、副學務長致詞</vt:lpstr>
      <vt:lpstr>學輔中心性別平等宣導</vt:lpstr>
      <vt:lpstr>社團業務告知</vt:lpstr>
      <vt:lpstr>課外組業務執掌介紹</vt:lpstr>
      <vt:lpstr>PowerPoint 簡報</vt:lpstr>
      <vt:lpstr>社團校外競賽獎金申請</vt:lpstr>
      <vt:lpstr>PowerPoint 簡報</vt:lpstr>
      <vt:lpstr>電子檔繳交</vt:lpstr>
      <vt:lpstr>社員名單繳交期限:10/05</vt:lpstr>
      <vt:lpstr>預送活動申請</vt:lpstr>
      <vt:lpstr>經費預算注意事項</vt:lpstr>
      <vt:lpstr>PowerPoint 簡報</vt:lpstr>
      <vt:lpstr>PowerPoint 簡報</vt:lpstr>
      <vt:lpstr>PowerPoint 簡報</vt:lpstr>
      <vt:lpstr>社團活動申請程序</vt:lpstr>
      <vt:lpstr>注意事項</vt:lpstr>
      <vt:lpstr>注意事項</vt:lpstr>
      <vt:lpstr>注意事項-冷氣</vt:lpstr>
      <vt:lpstr>注意事項-校外租車</vt:lpstr>
      <vt:lpstr>專案活動執行及結案</vt:lpstr>
      <vt:lpstr>尋夢之夜社團博覽會(6號櫃檯)</vt:lpstr>
      <vt:lpstr>43週年校慶專案(5號櫃檯)</vt:lpstr>
      <vt:lpstr>教育優先區(10號櫃檯) </vt:lpstr>
      <vt:lpstr>社團演出/宣傳招募(10號櫃檯) </vt:lpstr>
      <vt:lpstr>社團業務提醒</vt:lpstr>
      <vt:lpstr>112-1社團加扣分基準表-扣分</vt:lpstr>
      <vt:lpstr>112-1社團加扣分基準表-加分</vt:lpstr>
      <vt:lpstr>社團業務提醒 </vt:lpstr>
      <vt:lpstr>社群追蹤 </vt:lpstr>
      <vt:lpstr>場館公告</vt:lpstr>
      <vt:lpstr>場館公告-連假閉館日程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admin</cp:lastModifiedBy>
  <cp:revision>40</cp:revision>
  <dcterms:created xsi:type="dcterms:W3CDTF">2023-09-05T00:23:59Z</dcterms:created>
  <dcterms:modified xsi:type="dcterms:W3CDTF">2023-09-12T00:49:53Z</dcterms:modified>
</cp:coreProperties>
</file>