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9" r:id="rId3"/>
    <p:sldId id="260" r:id="rId4"/>
    <p:sldId id="261" r:id="rId5"/>
    <p:sldId id="262" r:id="rId6"/>
    <p:sldId id="281" r:id="rId7"/>
    <p:sldId id="263" r:id="rId8"/>
    <p:sldId id="269" r:id="rId9"/>
    <p:sldId id="267" r:id="rId10"/>
    <p:sldId id="271" r:id="rId11"/>
    <p:sldId id="290" r:id="rId12"/>
    <p:sldId id="270" r:id="rId13"/>
    <p:sldId id="274" r:id="rId14"/>
    <p:sldId id="273" r:id="rId15"/>
    <p:sldId id="285" r:id="rId16"/>
    <p:sldId id="277" r:id="rId17"/>
    <p:sldId id="278" r:id="rId18"/>
    <p:sldId id="287" r:id="rId19"/>
    <p:sldId id="268" r:id="rId20"/>
    <p:sldId id="291" r:id="rId21"/>
    <p:sldId id="279" r:id="rId22"/>
    <p:sldId id="289" r:id="rId23"/>
    <p:sldId id="292" r:id="rId24"/>
    <p:sldId id="293" r:id="rId2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淺色樣式 2 - 輔色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C14380-476E-4E64-8955-75140FA05912}" type="datetimeFigureOut">
              <a:rPr lang="zh-TW" altLang="en-US" smtClean="0"/>
              <a:t>2023/10/2</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5ABE70-B8FE-4461-816C-01315EDAF1AB}" type="slidenum">
              <a:rPr lang="zh-TW" altLang="en-US" smtClean="0"/>
              <a:t>‹#›</a:t>
            </a:fld>
            <a:endParaRPr lang="zh-TW" altLang="en-US"/>
          </a:p>
        </p:txBody>
      </p:sp>
    </p:spTree>
    <p:extLst>
      <p:ext uri="{BB962C8B-B14F-4D97-AF65-F5344CB8AC3E}">
        <p14:creationId xmlns:p14="http://schemas.microsoft.com/office/powerpoint/2010/main" val="3958250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975ABE70-B8FE-4461-816C-01315EDAF1AB}" type="slidenum">
              <a:rPr lang="zh-TW" altLang="en-US" smtClean="0"/>
              <a:t>1</a:t>
            </a:fld>
            <a:endParaRPr lang="zh-TW" altLang="en-US"/>
          </a:p>
        </p:txBody>
      </p:sp>
    </p:spTree>
    <p:extLst>
      <p:ext uri="{BB962C8B-B14F-4D97-AF65-F5344CB8AC3E}">
        <p14:creationId xmlns:p14="http://schemas.microsoft.com/office/powerpoint/2010/main" val="3547145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8E39908-F609-4B4F-B548-2FECA7A6BFBF}" type="slidenum">
              <a:rPr lang="zh-TW" altLang="en-US" smtClean="0"/>
              <a:t>‹#›</a:t>
            </a:fld>
            <a:endParaRPr lang="zh-TW"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6203357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327777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154592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690971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8E39908-F609-4B4F-B548-2FECA7A6BFBF}" type="slidenum">
              <a:rPr lang="zh-TW" altLang="en-US" smtClean="0"/>
              <a:t>‹#›</a:t>
            </a:fld>
            <a:endParaRPr lang="zh-TW"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8506098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387495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4102465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896190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6B49D-27ED-483C-BDC7-FB6883DFE95E}" type="datetimeFigureOut">
              <a:rPr lang="zh-TW" altLang="en-US" smtClean="0"/>
              <a:t>2023/10/2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48E39908-F609-4B4F-B548-2FECA7A6BFBF}" type="slidenum">
              <a:rPr lang="zh-TW" altLang="en-US" smtClean="0"/>
              <a:t>‹#›</a:t>
            </a:fld>
            <a:endParaRPr lang="zh-TW" altLang="en-US"/>
          </a:p>
        </p:txBody>
      </p:sp>
    </p:spTree>
    <p:extLst>
      <p:ext uri="{BB962C8B-B14F-4D97-AF65-F5344CB8AC3E}">
        <p14:creationId xmlns:p14="http://schemas.microsoft.com/office/powerpoint/2010/main" val="391064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4F6B49D-27ED-483C-BDC7-FB6883DFE95E}" type="datetimeFigureOut">
              <a:rPr lang="zh-TW" altLang="en-US" smtClean="0"/>
              <a:t>2023/10/2</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E39908-F609-4B4F-B548-2FECA7A6BFBF}" type="slidenum">
              <a:rPr lang="zh-TW" altLang="en-US" smtClean="0"/>
              <a:t>‹#›</a:t>
            </a:fld>
            <a:endParaRPr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99983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4F6B49D-27ED-483C-BDC7-FB6883DFE95E}" type="datetimeFigureOut">
              <a:rPr lang="zh-TW" altLang="en-US" smtClean="0"/>
              <a:t>2023/10/2</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E39908-F609-4B4F-B548-2FECA7A6BFBF}" type="slidenum">
              <a:rPr lang="zh-TW" altLang="en-US" smtClean="0"/>
              <a:t>‹#›</a:t>
            </a:fld>
            <a:endParaRPr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6627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4F6B49D-27ED-483C-BDC7-FB6883DFE95E}" type="datetimeFigureOut">
              <a:rPr lang="zh-TW" altLang="en-US" smtClean="0"/>
              <a:t>2023/10/2</a:t>
            </a:fld>
            <a:endParaRPr lang="zh-TW"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TW"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8E39908-F609-4B4F-B548-2FECA7A6BFBF}" type="slidenum">
              <a:rPr lang="zh-TW" altLang="en-US" smtClean="0"/>
              <a:t>‹#›</a:t>
            </a:fld>
            <a:endParaRPr lang="zh-TW"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67404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facebook.com/NFUACTIVITY" TargetMode="External"/><Relationship Id="rId2" Type="http://schemas.openxmlformats.org/officeDocument/2006/relationships/hyperlink" Target="https://reurl.cc/94geQO" TargetMode="External"/><Relationship Id="rId1" Type="http://schemas.openxmlformats.org/officeDocument/2006/relationships/slideLayout" Target="../slideLayouts/slideLayout2.xml"/><Relationship Id="rId4" Type="http://schemas.openxmlformats.org/officeDocument/2006/relationships/hyperlink" Target="https://www.facebook.com/NFUACTIVITY/"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reurl.cc/QbKbG9" TargetMode="External"/><Relationship Id="rId2" Type="http://schemas.openxmlformats.org/officeDocument/2006/relationships/hyperlink" Target="https://reurl.cc/aGKGR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17320" y="1097280"/>
            <a:ext cx="9435109" cy="2505936"/>
          </a:xfrm>
        </p:spPr>
        <p:txBody>
          <a:bodyPr/>
          <a:lstStyle/>
          <a:p>
            <a:r>
              <a:rPr lang="en-US" altLang="zh-TW" sz="8000" b="1" dirty="0">
                <a:latin typeface="+mj-ea"/>
              </a:rPr>
              <a:t>112-1</a:t>
            </a:r>
            <a:r>
              <a:rPr lang="zh-TW" altLang="en-US" sz="8000" b="1" dirty="0">
                <a:latin typeface="+mj-ea"/>
              </a:rPr>
              <a:t> </a:t>
            </a:r>
            <a:r>
              <a:rPr lang="zh-TW" altLang="en-US" sz="8000" b="1" dirty="0" smtClean="0">
                <a:latin typeface="+mj-ea"/>
              </a:rPr>
              <a:t>十月</a:t>
            </a:r>
            <a:r>
              <a:rPr lang="zh-TW" altLang="en-US" sz="8000" b="1" dirty="0">
                <a:latin typeface="+mj-ea"/>
              </a:rPr>
              <a:t>社長大會</a:t>
            </a:r>
          </a:p>
        </p:txBody>
      </p:sp>
      <p:sp>
        <p:nvSpPr>
          <p:cNvPr id="3" name="副標題 2"/>
          <p:cNvSpPr>
            <a:spLocks noGrp="1"/>
          </p:cNvSpPr>
          <p:nvPr>
            <p:ph type="subTitle" idx="1"/>
          </p:nvPr>
        </p:nvSpPr>
        <p:spPr>
          <a:xfrm>
            <a:off x="1847088" y="4038263"/>
            <a:ext cx="7891272" cy="1069848"/>
          </a:xfrm>
        </p:spPr>
        <p:txBody>
          <a:bodyPr/>
          <a:lstStyle/>
          <a:p>
            <a:r>
              <a:rPr lang="en-US" altLang="zh-TW" sz="2400" dirty="0" smtClean="0">
                <a:latin typeface="+mj-ea"/>
                <a:ea typeface="+mj-ea"/>
              </a:rPr>
              <a:t>112/10/04  </a:t>
            </a:r>
            <a:r>
              <a:rPr lang="en-US" altLang="zh-TW" sz="2400" dirty="0">
                <a:latin typeface="+mj-ea"/>
                <a:ea typeface="+mj-ea"/>
              </a:rPr>
              <a:t>12:00-13:20</a:t>
            </a:r>
          </a:p>
          <a:p>
            <a:r>
              <a:rPr lang="zh-TW" altLang="en-US" sz="2400" dirty="0">
                <a:latin typeface="+mj-ea"/>
                <a:ea typeface="+mj-ea"/>
              </a:rPr>
              <a:t>學生活動中心三樓活動室</a:t>
            </a:r>
            <a:endParaRPr lang="en-US" altLang="zh-TW" sz="2400" dirty="0">
              <a:latin typeface="+mj-ea"/>
              <a:ea typeface="+mj-ea"/>
            </a:endParaRPr>
          </a:p>
          <a:p>
            <a:endParaRPr lang="zh-TW" altLang="en-US" dirty="0">
              <a:latin typeface="+mj-ea"/>
              <a:ea typeface="+mj-ea"/>
            </a:endParaRPr>
          </a:p>
        </p:txBody>
      </p:sp>
    </p:spTree>
    <p:extLst>
      <p:ext uri="{BB962C8B-B14F-4D97-AF65-F5344CB8AC3E}">
        <p14:creationId xmlns:p14="http://schemas.microsoft.com/office/powerpoint/2010/main" val="138415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941832" y="548640"/>
            <a:ext cx="10058400" cy="1609344"/>
          </a:xfrm>
        </p:spPr>
        <p:txBody>
          <a:bodyPr>
            <a:normAutofit/>
          </a:bodyPr>
          <a:lstStyle/>
          <a:p>
            <a:r>
              <a:rPr lang="zh-TW" altLang="en-US" sz="4000" dirty="0"/>
              <a:t>注意事項</a:t>
            </a:r>
            <a:r>
              <a:rPr lang="en-US" altLang="zh-TW" sz="4000" dirty="0"/>
              <a:t>-</a:t>
            </a:r>
            <a:r>
              <a:rPr lang="zh-TW" altLang="en-US" sz="4000" dirty="0"/>
              <a:t>校外租車</a:t>
            </a:r>
          </a:p>
        </p:txBody>
      </p:sp>
      <p:sp>
        <p:nvSpPr>
          <p:cNvPr id="3" name="內容版面配置區 2"/>
          <p:cNvSpPr>
            <a:spLocks noGrp="1"/>
          </p:cNvSpPr>
          <p:nvPr>
            <p:ph idx="1"/>
          </p:nvPr>
        </p:nvSpPr>
        <p:spPr>
          <a:xfrm>
            <a:off x="804672" y="2651760"/>
            <a:ext cx="10058400" cy="1627632"/>
          </a:xfrm>
        </p:spPr>
        <p:txBody>
          <a:bodyPr>
            <a:normAutofit/>
          </a:bodyPr>
          <a:lstStyle/>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辦理校外活動有關租用車輛之契約訂定，請確實依「</a:t>
            </a:r>
            <a:r>
              <a:rPr lang="zh-TW" altLang="zh-TW" sz="2400" i="0" dirty="0">
                <a:solidFill>
                  <a:srgbClr val="FF0000"/>
                </a:solidFill>
                <a:latin typeface="+mj-ea"/>
                <a:ea typeface="+mj-ea"/>
              </a:rPr>
              <a:t>學校辦理校外教學活動租用車輛應行注意事項</a:t>
            </a:r>
            <a:r>
              <a:rPr lang="zh-TW" altLang="zh-TW" sz="2400" i="0" dirty="0">
                <a:latin typeface="+mj-ea"/>
                <a:ea typeface="+mj-ea"/>
              </a:rPr>
              <a:t>」規定辦理，相關規定請參閱課外組網頁文件下載處。</a:t>
            </a:r>
          </a:p>
        </p:txBody>
      </p:sp>
    </p:spTree>
    <p:extLst>
      <p:ext uri="{BB962C8B-B14F-4D97-AF65-F5344CB8AC3E}">
        <p14:creationId xmlns:p14="http://schemas.microsoft.com/office/powerpoint/2010/main" val="154616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941832" y="548640"/>
            <a:ext cx="10058400" cy="731520"/>
          </a:xfrm>
        </p:spPr>
        <p:txBody>
          <a:bodyPr>
            <a:normAutofit/>
          </a:bodyPr>
          <a:lstStyle/>
          <a:p>
            <a:r>
              <a:rPr lang="zh-TW" altLang="en-US" sz="4000" dirty="0"/>
              <a:t>注意事項</a:t>
            </a:r>
            <a:r>
              <a:rPr lang="en-US" altLang="zh-TW" sz="4000" dirty="0" smtClean="0"/>
              <a:t>-</a:t>
            </a:r>
            <a:r>
              <a:rPr lang="zh-TW" altLang="en-US" sz="4000" dirty="0"/>
              <a:t>智慧財產權</a:t>
            </a:r>
          </a:p>
        </p:txBody>
      </p:sp>
      <p:sp>
        <p:nvSpPr>
          <p:cNvPr id="3" name="內容版面配置區 2"/>
          <p:cNvSpPr>
            <a:spLocks noGrp="1"/>
          </p:cNvSpPr>
          <p:nvPr>
            <p:ph idx="1"/>
          </p:nvPr>
        </p:nvSpPr>
        <p:spPr>
          <a:xfrm>
            <a:off x="722376" y="1947672"/>
            <a:ext cx="11137392" cy="4453128"/>
          </a:xfrm>
        </p:spPr>
        <p:txBody>
          <a:bodyPr>
            <a:normAutofit/>
          </a:bodyPr>
          <a:lstStyle/>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為尊重智慧財產權，各單位如於校園舉辦之『</a:t>
            </a:r>
            <a:r>
              <a:rPr lang="zh-TW" altLang="zh-TW" sz="2400" i="0" dirty="0">
                <a:solidFill>
                  <a:srgbClr val="FF0000"/>
                </a:solidFill>
                <a:latin typeface="+mj-ea"/>
                <a:ea typeface="+mj-ea"/>
              </a:rPr>
              <a:t>成果發表、迎新活動、畢業舞會、校慶活動、校園演唱會等音樂性質</a:t>
            </a:r>
            <a:r>
              <a:rPr lang="zh-TW" altLang="zh-TW" sz="2400" i="0" dirty="0">
                <a:latin typeface="+mj-ea"/>
                <a:ea typeface="+mj-ea"/>
              </a:rPr>
              <a:t>』活動；或於校園課間或校內各場所（非課堂教學），若有</a:t>
            </a:r>
            <a:r>
              <a:rPr lang="zh-TW" altLang="zh-TW" sz="2400" i="0" dirty="0">
                <a:solidFill>
                  <a:srgbClr val="FF0000"/>
                </a:solidFill>
                <a:latin typeface="+mj-ea"/>
                <a:ea typeface="+mj-ea"/>
              </a:rPr>
              <a:t>使用音樂著作為公開演出需求</a:t>
            </a:r>
            <a:r>
              <a:rPr lang="zh-TW" altLang="zh-TW" sz="2400" i="0" dirty="0">
                <a:latin typeface="+mj-ea"/>
                <a:ea typeface="+mj-ea"/>
              </a:rPr>
              <a:t>，應事先取得音樂著作財產權人或集管團體之</a:t>
            </a:r>
            <a:r>
              <a:rPr lang="zh-TW" altLang="zh-TW" sz="2400" i="0" dirty="0">
                <a:solidFill>
                  <a:srgbClr val="FF0000"/>
                </a:solidFill>
                <a:latin typeface="+mj-ea"/>
                <a:ea typeface="+mj-ea"/>
              </a:rPr>
              <a:t>授權</a:t>
            </a:r>
            <a:r>
              <a:rPr lang="zh-TW" altLang="zh-TW" sz="2400" i="0" dirty="0">
                <a:latin typeface="+mj-ea"/>
                <a:ea typeface="+mj-ea"/>
              </a:rPr>
              <a:t>，再使用音樂。</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en-US" sz="2400" i="0" dirty="0">
                <a:latin typeface="+mj-ea"/>
                <a:ea typeface="+mj-ea"/>
              </a:rPr>
              <a:t>相關資訊可參考</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en-US" altLang="zh-TW" sz="2400" i="0" dirty="0">
                <a:solidFill>
                  <a:srgbClr val="FF0000"/>
                </a:solidFill>
                <a:latin typeface="+mj-ea"/>
                <a:ea typeface="+mj-ea"/>
              </a:rPr>
              <a:t>MÜST</a:t>
            </a:r>
            <a:r>
              <a:rPr lang="zh-TW" altLang="zh-TW" sz="2400" i="0" dirty="0">
                <a:solidFill>
                  <a:srgbClr val="FF0000"/>
                </a:solidFill>
                <a:latin typeface="+mj-ea"/>
                <a:ea typeface="+mj-ea"/>
              </a:rPr>
              <a:t>社團法人中華音樂著作權協會</a:t>
            </a:r>
            <a:r>
              <a:rPr lang="en-US" altLang="zh-TW" sz="2400" i="0" dirty="0">
                <a:solidFill>
                  <a:srgbClr val="FF0000"/>
                </a:solidFill>
                <a:latin typeface="+mj-ea"/>
                <a:ea typeface="+mj-ea"/>
              </a:rPr>
              <a:t>: https://www.must.org.tw/</a:t>
            </a:r>
          </a:p>
          <a:p>
            <a:pPr marL="182880" lvl="1">
              <a:lnSpc>
                <a:spcPct val="100000"/>
              </a:lnSpc>
              <a:spcBef>
                <a:spcPts val="600"/>
              </a:spcBef>
              <a:spcAft>
                <a:spcPts val="600"/>
              </a:spcAft>
            </a:pPr>
            <a:endParaRPr lang="zh-TW" altLang="zh-TW" sz="2400" i="0" dirty="0">
              <a:latin typeface="+mj-ea"/>
              <a:ea typeface="+mj-ea"/>
            </a:endParaRPr>
          </a:p>
        </p:txBody>
      </p:sp>
    </p:spTree>
    <p:extLst>
      <p:ext uri="{BB962C8B-B14F-4D97-AF65-F5344CB8AC3E}">
        <p14:creationId xmlns:p14="http://schemas.microsoft.com/office/powerpoint/2010/main" val="1490900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928116" y="576072"/>
            <a:ext cx="10058400" cy="1609344"/>
          </a:xfrm>
        </p:spPr>
        <p:txBody>
          <a:bodyPr>
            <a:normAutofit/>
          </a:bodyPr>
          <a:lstStyle/>
          <a:p>
            <a:r>
              <a:rPr lang="zh-TW" altLang="en-US" sz="4000" dirty="0"/>
              <a:t>注意事項</a:t>
            </a:r>
            <a:r>
              <a:rPr lang="en-US" altLang="zh-TW" sz="4000" dirty="0"/>
              <a:t>-</a:t>
            </a:r>
            <a:r>
              <a:rPr lang="zh-TW" altLang="en-US" sz="4000" dirty="0"/>
              <a:t>冷氣</a:t>
            </a:r>
          </a:p>
        </p:txBody>
      </p:sp>
      <p:sp>
        <p:nvSpPr>
          <p:cNvPr id="3" name="內容版面配置區 2"/>
          <p:cNvSpPr>
            <a:spLocks noGrp="1"/>
          </p:cNvSpPr>
          <p:nvPr>
            <p:ph idx="1"/>
          </p:nvPr>
        </p:nvSpPr>
        <p:spPr>
          <a:xfrm>
            <a:off x="777240" y="1901952"/>
            <a:ext cx="10360152" cy="4416552"/>
          </a:xfrm>
        </p:spPr>
        <p:txBody>
          <a:bodyPr>
            <a:normAutofit/>
          </a:bodyPr>
          <a:lstStyle/>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職能大樓共用教室冷氣，請各社團及借用單位務必愛惜使用。</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冷氣溫控設定為</a:t>
            </a:r>
            <a:r>
              <a:rPr lang="en-US" altLang="zh-TW" sz="2400" i="0" dirty="0">
                <a:solidFill>
                  <a:srgbClr val="FF0000"/>
                </a:solidFill>
                <a:latin typeface="+mj-ea"/>
                <a:ea typeface="+mj-ea"/>
              </a:rPr>
              <a:t>26</a:t>
            </a:r>
            <a:r>
              <a:rPr lang="zh-TW" altLang="zh-TW" sz="2400" i="0" dirty="0">
                <a:solidFill>
                  <a:srgbClr val="FF0000"/>
                </a:solidFill>
                <a:latin typeface="+mj-ea"/>
                <a:ea typeface="+mj-ea"/>
              </a:rPr>
              <a:t>度</a:t>
            </a:r>
            <a:r>
              <a:rPr lang="zh-TW" altLang="zh-TW" sz="2400" i="0" dirty="0">
                <a:latin typeface="+mj-ea"/>
                <a:ea typeface="+mj-ea"/>
              </a:rPr>
              <a:t>，已設定自動關機時間為</a:t>
            </a:r>
            <a:r>
              <a:rPr lang="en-US" altLang="zh-TW" sz="2400" i="0" dirty="0">
                <a:solidFill>
                  <a:srgbClr val="FF0000"/>
                </a:solidFill>
                <a:latin typeface="+mj-ea"/>
                <a:ea typeface="+mj-ea"/>
              </a:rPr>
              <a:t>2</a:t>
            </a:r>
            <a:r>
              <a:rPr lang="zh-TW" altLang="zh-TW" sz="2400" i="0" dirty="0">
                <a:solidFill>
                  <a:srgbClr val="FF0000"/>
                </a:solidFill>
                <a:latin typeface="+mj-ea"/>
                <a:ea typeface="+mj-ea"/>
              </a:rPr>
              <a:t>小時</a:t>
            </a:r>
            <a:r>
              <a:rPr lang="zh-TW" altLang="zh-TW" sz="2400" i="0" dirty="0">
                <a:latin typeface="+mj-ea"/>
                <a:ea typeface="+mj-ea"/>
              </a:rPr>
              <a:t>（可重新再開機使用）。請借用單位於鑰匙借用時，一併借用遙控器。</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冷氣開啟時，請確實將門窗緊閉，避免冷氣外流，除造成資源浪費，亦容易造成冷氣壓縮機無法負荷而損壞。使用完畢請確實電源關閉，如</a:t>
            </a:r>
            <a:r>
              <a:rPr lang="zh-TW" altLang="zh-TW" sz="2400" i="0" dirty="0">
                <a:solidFill>
                  <a:srgbClr val="FF0000"/>
                </a:solidFill>
                <a:latin typeface="+mj-ea"/>
                <a:ea typeface="+mj-ea"/>
              </a:rPr>
              <a:t>未關閉則不得借用</a:t>
            </a:r>
            <a:r>
              <a:rPr lang="zh-TW" altLang="zh-TW" sz="2400" i="0" dirty="0">
                <a:latin typeface="+mj-ea"/>
                <a:ea typeface="+mj-ea"/>
              </a:rPr>
              <a:t>。</a:t>
            </a:r>
          </a:p>
          <a:p>
            <a:pPr lvl="1">
              <a:lnSpc>
                <a:spcPct val="100000"/>
              </a:lnSpc>
              <a:spcBef>
                <a:spcPts val="600"/>
              </a:spcBef>
              <a:spcAft>
                <a:spcPts val="600"/>
              </a:spcAft>
            </a:pPr>
            <a:endParaRPr lang="zh-TW" altLang="en-US" sz="2400" i="0" dirty="0">
              <a:latin typeface="+mj-ea"/>
              <a:ea typeface="+mj-ea"/>
            </a:endParaRPr>
          </a:p>
        </p:txBody>
      </p:sp>
    </p:spTree>
    <p:extLst>
      <p:ext uri="{BB962C8B-B14F-4D97-AF65-F5344CB8AC3E}">
        <p14:creationId xmlns:p14="http://schemas.microsoft.com/office/powerpoint/2010/main" val="28386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996696" y="2569464"/>
            <a:ext cx="10058400" cy="1609344"/>
          </a:xfrm>
        </p:spPr>
        <p:txBody>
          <a:bodyPr>
            <a:normAutofit/>
          </a:bodyPr>
          <a:lstStyle/>
          <a:p>
            <a:pPr lvl="0" algn="ctr"/>
            <a:r>
              <a:rPr lang="zh-TW" altLang="zh-TW" sz="7200" b="1" dirty="0"/>
              <a:t>專案活動執行及結案</a:t>
            </a:r>
          </a:p>
        </p:txBody>
      </p:sp>
    </p:spTree>
    <p:extLst>
      <p:ext uri="{BB962C8B-B14F-4D97-AF65-F5344CB8AC3E}">
        <p14:creationId xmlns:p14="http://schemas.microsoft.com/office/powerpoint/2010/main" val="4253375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33272" y="539496"/>
            <a:ext cx="10058400" cy="1609344"/>
          </a:xfrm>
        </p:spPr>
        <p:txBody>
          <a:bodyPr>
            <a:normAutofit/>
          </a:bodyPr>
          <a:lstStyle/>
          <a:p>
            <a:pPr lvl="0"/>
            <a:r>
              <a:rPr lang="en-US" altLang="zh-TW" sz="4000" dirty="0"/>
              <a:t>43</a:t>
            </a:r>
            <a:r>
              <a:rPr lang="zh-TW" altLang="zh-TW" sz="4000" dirty="0"/>
              <a:t>週年校慶專案</a:t>
            </a:r>
            <a:r>
              <a:rPr lang="en-US" altLang="zh-TW" sz="4000" dirty="0"/>
              <a:t>(5</a:t>
            </a:r>
            <a:r>
              <a:rPr lang="zh-TW" altLang="zh-TW" sz="4000" dirty="0"/>
              <a:t>號櫃檯</a:t>
            </a:r>
            <a:r>
              <a:rPr lang="en-US" altLang="zh-TW" sz="4000" dirty="0"/>
              <a:t>)</a:t>
            </a:r>
            <a:endParaRPr lang="zh-TW" altLang="en-US" sz="4000" dirty="0"/>
          </a:p>
        </p:txBody>
      </p:sp>
      <p:sp>
        <p:nvSpPr>
          <p:cNvPr id="3" name="內容版面配置區 2"/>
          <p:cNvSpPr>
            <a:spLocks noGrp="1"/>
          </p:cNvSpPr>
          <p:nvPr>
            <p:ph idx="1"/>
          </p:nvPr>
        </p:nvSpPr>
        <p:spPr>
          <a:xfrm>
            <a:off x="758952" y="1938528"/>
            <a:ext cx="10460736" cy="3904488"/>
          </a:xfrm>
        </p:spPr>
        <p:txBody>
          <a:bodyPr>
            <a:normAutofit/>
          </a:bodyPr>
          <a:lstStyle/>
          <a:p>
            <a:pPr lvl="0">
              <a:lnSpc>
                <a:spcPct val="100000"/>
              </a:lnSpc>
              <a:spcBef>
                <a:spcPts val="600"/>
              </a:spcBef>
              <a:spcAft>
                <a:spcPts val="600"/>
              </a:spcAft>
            </a:pPr>
            <a:r>
              <a:rPr lang="zh-TW" altLang="zh-TW" sz="2400" dirty="0">
                <a:latin typeface="+mj-ea"/>
                <a:ea typeface="+mj-ea"/>
              </a:rPr>
              <a:t>校慶週為</a:t>
            </a:r>
            <a:r>
              <a:rPr lang="en-US" altLang="zh-TW" sz="2400" dirty="0">
                <a:solidFill>
                  <a:srgbClr val="FF0000"/>
                </a:solidFill>
                <a:latin typeface="+mj-ea"/>
                <a:ea typeface="+mj-ea"/>
              </a:rPr>
              <a:t>11/20-11/25</a:t>
            </a:r>
            <a:r>
              <a:rPr lang="zh-TW" altLang="zh-TW" sz="2400" dirty="0">
                <a:latin typeface="+mj-ea"/>
                <a:ea typeface="+mj-ea"/>
              </a:rPr>
              <a:t>，請主辦校慶週系列活動之社團（例如：情聲系語</a:t>
            </a:r>
            <a:r>
              <a:rPr lang="zh-TW" altLang="en-US" sz="2400" dirty="0">
                <a:latin typeface="+mj-ea"/>
                <a:ea typeface="+mj-ea"/>
              </a:rPr>
              <a:t>、校慶攝影比賽、校慶協拍</a:t>
            </a:r>
            <a:r>
              <a:rPr lang="zh-TW" altLang="zh-TW" sz="2400" dirty="0">
                <a:latin typeface="+mj-ea"/>
                <a:ea typeface="+mj-ea"/>
              </a:rPr>
              <a:t>），依限完成活動申請</a:t>
            </a:r>
            <a:r>
              <a:rPr lang="zh-TW" altLang="zh-TW" sz="2400" dirty="0" smtClean="0">
                <a:latin typeface="+mj-ea"/>
                <a:ea typeface="+mj-ea"/>
              </a:rPr>
              <a:t>。</a:t>
            </a:r>
            <a:endParaRPr lang="en-US" altLang="zh-TW" sz="2400" dirty="0">
              <a:latin typeface="+mj-ea"/>
              <a:ea typeface="+mj-ea"/>
            </a:endParaRPr>
          </a:p>
          <a:p>
            <a:pPr lvl="0">
              <a:lnSpc>
                <a:spcPct val="100000"/>
              </a:lnSpc>
              <a:spcBef>
                <a:spcPts val="600"/>
              </a:spcBef>
              <a:spcAft>
                <a:spcPts val="600"/>
              </a:spcAft>
            </a:pPr>
            <a:r>
              <a:rPr lang="zh-TW" altLang="zh-TW" sz="2400" dirty="0">
                <a:latin typeface="+mj-ea"/>
                <a:ea typeface="+mj-ea"/>
              </a:rPr>
              <a:t>提出系列活動申請之社團，請依限將活動申請表及企畫書送課外組各承辦老師，並會辦校慶專案承辦人員；</a:t>
            </a:r>
            <a:r>
              <a:rPr lang="zh-TW" altLang="zh-TW" sz="2400" dirty="0">
                <a:solidFill>
                  <a:srgbClr val="FF0000"/>
                </a:solidFill>
                <a:latin typeface="+mj-ea"/>
                <a:ea typeface="+mj-ea"/>
              </a:rPr>
              <a:t>至遲須於</a:t>
            </a:r>
            <a:r>
              <a:rPr lang="en-US" altLang="zh-TW" sz="2400" dirty="0">
                <a:solidFill>
                  <a:srgbClr val="FF0000"/>
                </a:solidFill>
                <a:latin typeface="+mj-ea"/>
                <a:ea typeface="+mj-ea"/>
              </a:rPr>
              <a:t>112/11/30</a:t>
            </a:r>
            <a:r>
              <a:rPr lang="zh-TW" altLang="zh-TW" sz="2400" dirty="0">
                <a:solidFill>
                  <a:srgbClr val="FF0000"/>
                </a:solidFill>
                <a:latin typeface="+mj-ea"/>
                <a:ea typeface="+mj-ea"/>
              </a:rPr>
              <a:t>前完成活動經費核銷及成果結報</a:t>
            </a:r>
            <a:r>
              <a:rPr lang="en-US" altLang="zh-TW" sz="2400" dirty="0">
                <a:latin typeface="+mj-ea"/>
                <a:ea typeface="+mj-ea"/>
              </a:rPr>
              <a:t>(</a:t>
            </a:r>
            <a:r>
              <a:rPr lang="zh-TW" altLang="zh-TW" sz="2400" dirty="0">
                <a:latin typeface="+mj-ea"/>
                <a:ea typeface="+mj-ea"/>
              </a:rPr>
              <a:t>實際核銷截止日依承辦人註記之會辦意見為主</a:t>
            </a:r>
            <a:r>
              <a:rPr lang="en-US" altLang="zh-TW" sz="2400" dirty="0">
                <a:latin typeface="+mj-ea"/>
                <a:ea typeface="+mj-ea"/>
              </a:rPr>
              <a:t>)</a:t>
            </a:r>
            <a:r>
              <a:rPr lang="zh-TW" altLang="zh-TW" sz="2400" dirty="0" smtClean="0">
                <a:latin typeface="+mj-ea"/>
                <a:ea typeface="+mj-ea"/>
              </a:rPr>
              <a:t>。</a:t>
            </a:r>
            <a:endParaRPr lang="en-US" altLang="zh-TW" sz="2400" dirty="0">
              <a:latin typeface="+mj-ea"/>
              <a:ea typeface="+mj-ea"/>
            </a:endParaRPr>
          </a:p>
          <a:p>
            <a:pPr lvl="0">
              <a:lnSpc>
                <a:spcPct val="100000"/>
              </a:lnSpc>
              <a:spcBef>
                <a:spcPts val="600"/>
              </a:spcBef>
              <a:spcAft>
                <a:spcPts val="600"/>
              </a:spcAft>
            </a:pPr>
            <a:r>
              <a:rPr lang="zh-TW" altLang="zh-TW" sz="2400" dirty="0">
                <a:latin typeface="+mj-ea"/>
                <a:ea typeface="+mj-ea"/>
              </a:rPr>
              <a:t>校慶開幕式擬徵求社團表演，有意願社團請逕洽課外組</a:t>
            </a:r>
            <a:r>
              <a:rPr lang="en-US" altLang="zh-TW" sz="2400" dirty="0">
                <a:solidFill>
                  <a:srgbClr val="FF0000"/>
                </a:solidFill>
                <a:latin typeface="+mj-ea"/>
                <a:ea typeface="+mj-ea"/>
              </a:rPr>
              <a:t>10</a:t>
            </a:r>
            <a:r>
              <a:rPr lang="zh-TW" altLang="zh-TW" sz="2400" dirty="0">
                <a:solidFill>
                  <a:srgbClr val="FF0000"/>
                </a:solidFill>
                <a:latin typeface="+mj-ea"/>
                <a:ea typeface="+mj-ea"/>
              </a:rPr>
              <a:t>號櫃檯</a:t>
            </a:r>
            <a:r>
              <a:rPr lang="zh-TW" altLang="zh-TW" sz="2400" dirty="0">
                <a:latin typeface="+mj-ea"/>
                <a:ea typeface="+mj-ea"/>
              </a:rPr>
              <a:t>承辦人員登記。</a:t>
            </a:r>
          </a:p>
          <a:p>
            <a:pPr>
              <a:lnSpc>
                <a:spcPct val="100000"/>
              </a:lnSpc>
              <a:spcBef>
                <a:spcPts val="600"/>
              </a:spcBef>
              <a:spcAft>
                <a:spcPts val="600"/>
              </a:spcAft>
            </a:pPr>
            <a:endParaRPr lang="zh-TW" altLang="en-US" dirty="0">
              <a:latin typeface="+mj-ea"/>
              <a:ea typeface="+mj-ea"/>
            </a:endParaRPr>
          </a:p>
        </p:txBody>
      </p:sp>
    </p:spTree>
    <p:extLst>
      <p:ext uri="{BB962C8B-B14F-4D97-AF65-F5344CB8AC3E}">
        <p14:creationId xmlns:p14="http://schemas.microsoft.com/office/powerpoint/2010/main" val="1552983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0120" y="538281"/>
            <a:ext cx="10058400" cy="1609344"/>
          </a:xfrm>
        </p:spPr>
        <p:txBody>
          <a:bodyPr>
            <a:normAutofit/>
          </a:bodyPr>
          <a:lstStyle/>
          <a:p>
            <a:pPr lvl="0"/>
            <a:r>
              <a:rPr lang="zh-TW" altLang="zh-TW" sz="4000" dirty="0"/>
              <a:t>教育優先區</a:t>
            </a:r>
            <a:r>
              <a:rPr lang="en-US" altLang="zh-TW" sz="4000" dirty="0"/>
              <a:t>(10</a:t>
            </a:r>
            <a:r>
              <a:rPr lang="zh-TW" altLang="zh-TW" sz="4000" dirty="0"/>
              <a:t>號櫃檯</a:t>
            </a:r>
            <a:r>
              <a:rPr lang="en-US" altLang="zh-TW" sz="4000" dirty="0"/>
              <a:t>)</a:t>
            </a:r>
            <a:r>
              <a:rPr lang="zh-TW" altLang="zh-TW" sz="4000" dirty="0"/>
              <a:t/>
            </a:r>
            <a:br>
              <a:rPr lang="zh-TW" altLang="zh-TW" sz="4000" dirty="0"/>
            </a:br>
            <a:endParaRPr lang="zh-TW" altLang="en-US" sz="4000" dirty="0"/>
          </a:p>
        </p:txBody>
      </p:sp>
      <p:sp>
        <p:nvSpPr>
          <p:cNvPr id="5" name="內容版面配置區 2"/>
          <p:cNvSpPr>
            <a:spLocks noGrp="1"/>
          </p:cNvSpPr>
          <p:nvPr>
            <p:ph idx="1"/>
          </p:nvPr>
        </p:nvSpPr>
        <p:spPr>
          <a:xfrm>
            <a:off x="758952" y="1938528"/>
            <a:ext cx="10460736" cy="3904488"/>
          </a:xfrm>
        </p:spPr>
        <p:txBody>
          <a:bodyPr>
            <a:normAutofit/>
          </a:bodyPr>
          <a:lstStyle/>
          <a:p>
            <a:pPr>
              <a:lnSpc>
                <a:spcPct val="100000"/>
              </a:lnSpc>
              <a:spcBef>
                <a:spcPts val="600"/>
              </a:spcBef>
              <a:spcAft>
                <a:spcPts val="600"/>
              </a:spcAft>
            </a:pPr>
            <a:r>
              <a:rPr lang="zh-TW" altLang="zh-TW" sz="2400" dirty="0">
                <a:latin typeface="+mj-ea"/>
                <a:ea typeface="+mj-ea"/>
              </a:rPr>
              <a:t>欲申請教育部</a:t>
            </a:r>
            <a:r>
              <a:rPr lang="en-US" altLang="zh-TW" sz="2400" dirty="0">
                <a:latin typeface="+mj-ea"/>
                <a:ea typeface="+mj-ea"/>
              </a:rPr>
              <a:t>112</a:t>
            </a:r>
            <a:r>
              <a:rPr lang="zh-TW" altLang="zh-TW" sz="2400" dirty="0">
                <a:latin typeface="+mj-ea"/>
                <a:ea typeface="+mj-ea"/>
              </a:rPr>
              <a:t>年教育優先區寒假營隊活動之社團或系學會，請於</a:t>
            </a:r>
            <a:r>
              <a:rPr lang="en-US" altLang="zh-TW" sz="2400" dirty="0">
                <a:solidFill>
                  <a:srgbClr val="FF0000"/>
                </a:solidFill>
                <a:latin typeface="+mj-ea"/>
                <a:ea typeface="+mj-ea"/>
              </a:rPr>
              <a:t>10/11(</a:t>
            </a:r>
            <a:r>
              <a:rPr lang="zh-TW" altLang="zh-TW" sz="2400" dirty="0">
                <a:solidFill>
                  <a:srgbClr val="FF0000"/>
                </a:solidFill>
                <a:latin typeface="+mj-ea"/>
                <a:ea typeface="+mj-ea"/>
              </a:rPr>
              <a:t>三</a:t>
            </a:r>
            <a:r>
              <a:rPr lang="en-US" altLang="zh-TW" sz="2400" dirty="0">
                <a:solidFill>
                  <a:srgbClr val="FF0000"/>
                </a:solidFill>
                <a:latin typeface="+mj-ea"/>
                <a:ea typeface="+mj-ea"/>
              </a:rPr>
              <a:t>)</a:t>
            </a:r>
            <a:r>
              <a:rPr lang="zh-TW" altLang="zh-TW" sz="2400" dirty="0">
                <a:solidFill>
                  <a:srgbClr val="FF0000"/>
                </a:solidFill>
                <a:latin typeface="+mj-ea"/>
                <a:ea typeface="+mj-ea"/>
              </a:rPr>
              <a:t>中午</a:t>
            </a:r>
            <a:r>
              <a:rPr lang="en-US" altLang="zh-TW" sz="2400" dirty="0">
                <a:solidFill>
                  <a:srgbClr val="FF0000"/>
                </a:solidFill>
                <a:latin typeface="+mj-ea"/>
                <a:ea typeface="+mj-ea"/>
              </a:rPr>
              <a:t>12:00</a:t>
            </a:r>
            <a:r>
              <a:rPr lang="zh-TW" altLang="zh-TW" sz="2400" dirty="0">
                <a:latin typeface="+mj-ea"/>
                <a:ea typeface="+mj-ea"/>
              </a:rPr>
              <a:t>前由主辦社團完成專案提案</a:t>
            </a:r>
            <a:r>
              <a:rPr lang="zh-TW" altLang="zh-TW" sz="2400" dirty="0" smtClean="0">
                <a:latin typeface="+mj-ea"/>
                <a:ea typeface="+mj-ea"/>
              </a:rPr>
              <a:t>。</a:t>
            </a:r>
            <a:endParaRPr lang="en-US" altLang="zh-TW" sz="2400" dirty="0" smtClean="0">
              <a:latin typeface="+mj-ea"/>
              <a:ea typeface="+mj-ea"/>
            </a:endParaRPr>
          </a:p>
          <a:p>
            <a:pPr>
              <a:lnSpc>
                <a:spcPct val="100000"/>
              </a:lnSpc>
              <a:spcBef>
                <a:spcPts val="600"/>
              </a:spcBef>
              <a:spcAft>
                <a:spcPts val="600"/>
              </a:spcAft>
            </a:pPr>
            <a:r>
              <a:rPr lang="zh-TW" altLang="zh-TW" sz="2400" dirty="0" smtClean="0">
                <a:latin typeface="+mj-ea"/>
                <a:ea typeface="+mj-ea"/>
              </a:rPr>
              <a:t>逾期</a:t>
            </a:r>
            <a:r>
              <a:rPr lang="zh-TW" altLang="zh-TW" sz="2400" dirty="0">
                <a:latin typeface="+mj-ea"/>
                <a:ea typeface="+mj-ea"/>
              </a:rPr>
              <a:t>則不予受理</a:t>
            </a:r>
            <a:r>
              <a:rPr lang="zh-TW" altLang="zh-TW" sz="2400" dirty="0" smtClean="0">
                <a:latin typeface="+mj-ea"/>
                <a:ea typeface="+mj-ea"/>
              </a:rPr>
              <a:t>。</a:t>
            </a:r>
            <a:r>
              <a:rPr lang="zh-TW" altLang="zh-TW" sz="2400" dirty="0" smtClean="0">
                <a:solidFill>
                  <a:srgbClr val="FF0000"/>
                </a:solidFill>
                <a:latin typeface="+mj-ea"/>
                <a:ea typeface="+mj-ea"/>
              </a:rPr>
              <a:t>僅</a:t>
            </a:r>
            <a:r>
              <a:rPr lang="zh-TW" altLang="zh-TW" sz="2400" dirty="0">
                <a:solidFill>
                  <a:srgbClr val="FF0000"/>
                </a:solidFill>
                <a:latin typeface="+mj-ea"/>
                <a:ea typeface="+mj-ea"/>
              </a:rPr>
              <a:t>需主辦社團先完成此階段提案即可</a:t>
            </a:r>
            <a:r>
              <a:rPr lang="zh-TW" altLang="zh-TW" sz="2400" dirty="0">
                <a:latin typeface="+mj-ea"/>
                <a:ea typeface="+mj-ea"/>
              </a:rPr>
              <a:t>。</a:t>
            </a:r>
          </a:p>
        </p:txBody>
      </p:sp>
    </p:spTree>
    <p:extLst>
      <p:ext uri="{BB962C8B-B14F-4D97-AF65-F5344CB8AC3E}">
        <p14:creationId xmlns:p14="http://schemas.microsoft.com/office/powerpoint/2010/main" val="3626046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996696" y="2569464"/>
            <a:ext cx="10058400" cy="1609344"/>
          </a:xfrm>
        </p:spPr>
        <p:txBody>
          <a:bodyPr>
            <a:normAutofit/>
          </a:bodyPr>
          <a:lstStyle/>
          <a:p>
            <a:pPr lvl="0" algn="ctr"/>
            <a:r>
              <a:rPr lang="zh-TW" altLang="zh-TW" sz="7200" b="1" dirty="0"/>
              <a:t>社團業務提醒</a:t>
            </a:r>
          </a:p>
        </p:txBody>
      </p:sp>
    </p:spTree>
    <p:extLst>
      <p:ext uri="{BB962C8B-B14F-4D97-AF65-F5344CB8AC3E}">
        <p14:creationId xmlns:p14="http://schemas.microsoft.com/office/powerpoint/2010/main" val="2830195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932688" y="530352"/>
            <a:ext cx="10058400" cy="1499616"/>
          </a:xfrm>
        </p:spPr>
        <p:txBody>
          <a:bodyPr>
            <a:normAutofit/>
          </a:bodyPr>
          <a:lstStyle/>
          <a:p>
            <a:pPr lvl="0"/>
            <a:r>
              <a:rPr lang="zh-TW" altLang="en-US" sz="4000" dirty="0"/>
              <a:t>社團業務提醒</a:t>
            </a:r>
            <a:r>
              <a:rPr lang="zh-TW" altLang="zh-TW" sz="4000" dirty="0"/>
              <a:t/>
            </a:r>
            <a:br>
              <a:rPr lang="zh-TW" altLang="zh-TW" sz="4000" dirty="0"/>
            </a:br>
            <a:endParaRPr lang="zh-TW" altLang="en-US" sz="4000" dirty="0"/>
          </a:p>
        </p:txBody>
      </p:sp>
      <p:sp>
        <p:nvSpPr>
          <p:cNvPr id="3" name="內容版面配置區 2"/>
          <p:cNvSpPr>
            <a:spLocks noGrp="1"/>
          </p:cNvSpPr>
          <p:nvPr>
            <p:ph idx="1"/>
          </p:nvPr>
        </p:nvSpPr>
        <p:spPr>
          <a:xfrm>
            <a:off x="649224" y="1938528"/>
            <a:ext cx="10625328" cy="4361688"/>
          </a:xfrm>
        </p:spPr>
        <p:txBody>
          <a:bodyPr>
            <a:noAutofit/>
          </a:bodyPr>
          <a:lstStyle/>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社團活動及成果繳交線上查詢說明</a:t>
            </a:r>
            <a:r>
              <a:rPr lang="en-US" altLang="zh-TW" sz="2400" i="0" dirty="0">
                <a:latin typeface="+mj-ea"/>
                <a:ea typeface="+mj-ea"/>
              </a:rPr>
              <a:t> (112-1</a:t>
            </a:r>
            <a:r>
              <a:rPr lang="zh-TW" altLang="zh-TW" sz="2400" i="0" dirty="0">
                <a:latin typeface="+mj-ea"/>
                <a:ea typeface="+mj-ea"/>
              </a:rPr>
              <a:t>已開放查詢</a:t>
            </a:r>
            <a:r>
              <a:rPr lang="en-US" altLang="zh-TW" sz="2400" i="0" dirty="0">
                <a:latin typeface="+mj-ea"/>
                <a:ea typeface="+mj-ea"/>
              </a:rPr>
              <a:t>)</a:t>
            </a:r>
            <a:r>
              <a:rPr lang="zh-TW" altLang="zh-TW" sz="2400" i="0" dirty="0">
                <a:latin typeface="+mj-ea"/>
                <a:ea typeface="+mj-ea"/>
              </a:rPr>
              <a:t>。亦可透過課外組網頁</a:t>
            </a:r>
            <a:r>
              <a:rPr lang="en-US" altLang="zh-TW" sz="2400" i="0" dirty="0">
                <a:latin typeface="+mj-ea"/>
                <a:ea typeface="+mj-ea"/>
              </a:rPr>
              <a:t>-</a:t>
            </a:r>
            <a:r>
              <a:rPr lang="zh-TW" altLang="zh-TW" sz="2400" i="0" dirty="0">
                <a:latin typeface="+mj-ea"/>
                <a:ea typeface="+mj-ea"/>
              </a:rPr>
              <a:t>右側選單</a:t>
            </a:r>
            <a:r>
              <a:rPr lang="en-US" altLang="zh-TW" sz="2400" i="0" dirty="0">
                <a:latin typeface="+mj-ea"/>
                <a:ea typeface="+mj-ea"/>
              </a:rPr>
              <a:t>-</a:t>
            </a:r>
            <a:r>
              <a:rPr lang="zh-TW" altLang="zh-TW" sz="2400" i="0" dirty="0">
                <a:latin typeface="+mj-ea"/>
                <a:ea typeface="+mj-ea"/>
              </a:rPr>
              <a:t>社團活動查詢，進行線上連結。活動及成果繳交列表線上查詢連結：</a:t>
            </a:r>
            <a:r>
              <a:rPr lang="en-US" altLang="zh-TW" sz="2400" i="0" dirty="0">
                <a:latin typeface="+mj-ea"/>
                <a:ea typeface="+mj-ea"/>
                <a:hlinkClick r:id="rId2"/>
              </a:rPr>
              <a:t>https://reurl.cc/94geQO</a:t>
            </a:r>
            <a:r>
              <a:rPr lang="zh-TW" altLang="zh-TW" sz="2400" i="0" dirty="0">
                <a:latin typeface="+mj-ea"/>
                <a:ea typeface="+mj-ea"/>
              </a:rPr>
              <a:t>。</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本組相關活動或業務資訊會公告於課外組粉絲專頁 </a:t>
            </a:r>
            <a:r>
              <a:rPr lang="en-US" altLang="zh-TW" sz="2400" i="0" dirty="0">
                <a:latin typeface="+mj-ea"/>
                <a:ea typeface="+mj-ea"/>
                <a:hlinkClick r:id="rId3"/>
              </a:rPr>
              <a:t>https://www.facebook.com/NFUACTIVITY</a:t>
            </a:r>
            <a:r>
              <a:rPr lang="en-US" altLang="zh-TW" sz="2400" i="0" dirty="0">
                <a:latin typeface="+mj-ea"/>
                <a:ea typeface="+mj-ea"/>
              </a:rPr>
              <a:t> </a:t>
            </a:r>
            <a:r>
              <a:rPr lang="zh-TW" altLang="zh-TW" sz="2400" i="0" dirty="0">
                <a:latin typeface="+mj-ea"/>
                <a:ea typeface="+mj-ea"/>
              </a:rPr>
              <a:t>，請搜尋「</a:t>
            </a:r>
            <a:r>
              <a:rPr lang="en-US" altLang="zh-TW" sz="2400" i="0" dirty="0" err="1">
                <a:latin typeface="+mj-ea"/>
                <a:ea typeface="+mj-ea"/>
                <a:hlinkClick r:id="rId4"/>
              </a:rPr>
              <a:t>國立虎尾科技大學課外活動指導組</a:t>
            </a:r>
            <a:r>
              <a:rPr lang="zh-TW" altLang="zh-TW" sz="2400" i="0" dirty="0">
                <a:latin typeface="+mj-ea"/>
                <a:ea typeface="+mj-ea"/>
              </a:rPr>
              <a:t>」按讚並設定搶先看，才能最快獲得相關資訊。</a:t>
            </a:r>
            <a:endParaRPr lang="en-US" altLang="zh-TW" sz="2400" i="0" dirty="0">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校外活動請大家踴躍上課外組校外活動網頁查看，有興趣者歡迎自行報名參加。</a:t>
            </a:r>
          </a:p>
        </p:txBody>
      </p:sp>
    </p:spTree>
    <p:extLst>
      <p:ext uri="{BB962C8B-B14F-4D97-AF65-F5344CB8AC3E}">
        <p14:creationId xmlns:p14="http://schemas.microsoft.com/office/powerpoint/2010/main" val="1622844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04740" y="567189"/>
            <a:ext cx="10058400" cy="1609344"/>
          </a:xfrm>
        </p:spPr>
        <p:txBody>
          <a:bodyPr>
            <a:normAutofit/>
          </a:bodyPr>
          <a:lstStyle/>
          <a:p>
            <a:pPr lvl="0"/>
            <a:r>
              <a:rPr lang="zh-TW" altLang="en-US" sz="4000" dirty="0"/>
              <a:t>社群追蹤</a:t>
            </a:r>
            <a:r>
              <a:rPr lang="zh-TW" altLang="zh-TW" sz="4000" dirty="0"/>
              <a:t/>
            </a:r>
            <a:br>
              <a:rPr lang="zh-TW" altLang="zh-TW" sz="4000" dirty="0"/>
            </a:br>
            <a:endParaRPr lang="zh-TW" altLang="en-US" sz="4000" dirty="0"/>
          </a:p>
        </p:txBody>
      </p:sp>
      <p:pic>
        <p:nvPicPr>
          <p:cNvPr id="7" name="圖片 6">
            <a:extLst>
              <a:ext uri="{FF2B5EF4-FFF2-40B4-BE49-F238E27FC236}">
                <a16:creationId xmlns:a16="http://schemas.microsoft.com/office/drawing/2014/main" id="{876EF7B5-DDD0-4D50-98D1-57737411932F}"/>
              </a:ext>
            </a:extLst>
          </p:cNvPr>
          <p:cNvPicPr>
            <a:picLocks noChangeAspect="1"/>
          </p:cNvPicPr>
          <p:nvPr/>
        </p:nvPicPr>
        <p:blipFill>
          <a:blip r:embed="rId2"/>
          <a:stretch>
            <a:fillRect/>
          </a:stretch>
        </p:blipFill>
        <p:spPr>
          <a:xfrm>
            <a:off x="5405321" y="1060956"/>
            <a:ext cx="2666667" cy="5485714"/>
          </a:xfrm>
          <a:prstGeom prst="rect">
            <a:avLst/>
          </a:prstGeom>
        </p:spPr>
      </p:pic>
      <p:pic>
        <p:nvPicPr>
          <p:cNvPr id="9" name="圖片 8">
            <a:extLst>
              <a:ext uri="{FF2B5EF4-FFF2-40B4-BE49-F238E27FC236}">
                <a16:creationId xmlns:a16="http://schemas.microsoft.com/office/drawing/2014/main" id="{4B115941-589E-4995-879E-703043C5F0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892" y="1588305"/>
            <a:ext cx="3681389" cy="3681389"/>
          </a:xfrm>
          <a:prstGeom prst="rect">
            <a:avLst/>
          </a:prstGeom>
        </p:spPr>
      </p:pic>
      <p:pic>
        <p:nvPicPr>
          <p:cNvPr id="10" name="圖片 9">
            <a:extLst>
              <a:ext uri="{FF2B5EF4-FFF2-40B4-BE49-F238E27FC236}">
                <a16:creationId xmlns:a16="http://schemas.microsoft.com/office/drawing/2014/main" id="{58CE7340-2E4C-4B56-BA0B-0BCDA0F797BB}"/>
              </a:ext>
            </a:extLst>
          </p:cNvPr>
          <p:cNvPicPr>
            <a:picLocks noChangeAspect="1"/>
          </p:cNvPicPr>
          <p:nvPr/>
        </p:nvPicPr>
        <p:blipFill>
          <a:blip r:embed="rId2"/>
          <a:stretch>
            <a:fillRect/>
          </a:stretch>
        </p:blipFill>
        <p:spPr>
          <a:xfrm>
            <a:off x="8682824" y="1060956"/>
            <a:ext cx="2666667" cy="5485714"/>
          </a:xfrm>
          <a:prstGeom prst="rect">
            <a:avLst/>
          </a:prstGeom>
        </p:spPr>
      </p:pic>
      <p:sp>
        <p:nvSpPr>
          <p:cNvPr id="11" name="箭號: 向右 10">
            <a:extLst>
              <a:ext uri="{FF2B5EF4-FFF2-40B4-BE49-F238E27FC236}">
                <a16:creationId xmlns:a16="http://schemas.microsoft.com/office/drawing/2014/main" id="{DECF7B8E-053F-4046-84F6-CFEE8D80C427}"/>
              </a:ext>
            </a:extLst>
          </p:cNvPr>
          <p:cNvSpPr/>
          <p:nvPr/>
        </p:nvSpPr>
        <p:spPr>
          <a:xfrm>
            <a:off x="4836154" y="3219061"/>
            <a:ext cx="482296" cy="5225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箭號: 向右 11">
            <a:extLst>
              <a:ext uri="{FF2B5EF4-FFF2-40B4-BE49-F238E27FC236}">
                <a16:creationId xmlns:a16="http://schemas.microsoft.com/office/drawing/2014/main" id="{162943DA-453B-4D45-98F6-B7605BDB9BBB}"/>
              </a:ext>
            </a:extLst>
          </p:cNvPr>
          <p:cNvSpPr/>
          <p:nvPr/>
        </p:nvSpPr>
        <p:spPr>
          <a:xfrm>
            <a:off x="8158859" y="3281298"/>
            <a:ext cx="482296" cy="5225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箭號: 有線條的向右箭號 15">
            <a:extLst>
              <a:ext uri="{FF2B5EF4-FFF2-40B4-BE49-F238E27FC236}">
                <a16:creationId xmlns:a16="http://schemas.microsoft.com/office/drawing/2014/main" id="{A418F2EC-8317-42F6-B648-CCE21129771A}"/>
              </a:ext>
            </a:extLst>
          </p:cNvPr>
          <p:cNvSpPr/>
          <p:nvPr/>
        </p:nvSpPr>
        <p:spPr>
          <a:xfrm rot="10800000">
            <a:off x="10417310" y="3025101"/>
            <a:ext cx="645830" cy="438538"/>
          </a:xfrm>
          <a:prstGeom prst="striped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7" name="箭號: 有線條的向右箭號 16">
            <a:extLst>
              <a:ext uri="{FF2B5EF4-FFF2-40B4-BE49-F238E27FC236}">
                <a16:creationId xmlns:a16="http://schemas.microsoft.com/office/drawing/2014/main" id="{2E51DD1D-6ED5-44CA-9F16-00ABC45839BC}"/>
              </a:ext>
            </a:extLst>
          </p:cNvPr>
          <p:cNvSpPr/>
          <p:nvPr/>
        </p:nvSpPr>
        <p:spPr>
          <a:xfrm rot="10800000">
            <a:off x="10417310" y="3536491"/>
            <a:ext cx="645830" cy="438538"/>
          </a:xfrm>
          <a:prstGeom prst="striped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8" name="箭號: 有線條的向右箭號 17">
            <a:extLst>
              <a:ext uri="{FF2B5EF4-FFF2-40B4-BE49-F238E27FC236}">
                <a16:creationId xmlns:a16="http://schemas.microsoft.com/office/drawing/2014/main" id="{3E7EA972-1CC3-404E-8868-C9C112AC6178}"/>
              </a:ext>
            </a:extLst>
          </p:cNvPr>
          <p:cNvSpPr/>
          <p:nvPr/>
        </p:nvSpPr>
        <p:spPr>
          <a:xfrm rot="10800000">
            <a:off x="10417310" y="4052820"/>
            <a:ext cx="645830" cy="438538"/>
          </a:xfrm>
          <a:prstGeom prst="striped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9" name="箭號: 有線條的向右箭號 18">
            <a:extLst>
              <a:ext uri="{FF2B5EF4-FFF2-40B4-BE49-F238E27FC236}">
                <a16:creationId xmlns:a16="http://schemas.microsoft.com/office/drawing/2014/main" id="{BE76A3B5-636B-4AFD-9BD1-05094313EC13}"/>
              </a:ext>
            </a:extLst>
          </p:cNvPr>
          <p:cNvSpPr/>
          <p:nvPr/>
        </p:nvSpPr>
        <p:spPr>
          <a:xfrm rot="10800000">
            <a:off x="10435532" y="4574209"/>
            <a:ext cx="645830" cy="438538"/>
          </a:xfrm>
          <a:prstGeom prst="striped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val="3648184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1014984" y="219456"/>
            <a:ext cx="10058400" cy="1609344"/>
          </a:xfrm>
        </p:spPr>
        <p:txBody>
          <a:bodyPr>
            <a:normAutofit/>
          </a:bodyPr>
          <a:lstStyle/>
          <a:p>
            <a:r>
              <a:rPr lang="zh-TW" altLang="en-US" sz="4000" dirty="0"/>
              <a:t>注意事項</a:t>
            </a:r>
          </a:p>
        </p:txBody>
      </p:sp>
      <p:sp>
        <p:nvSpPr>
          <p:cNvPr id="3" name="內容版面配置區 2"/>
          <p:cNvSpPr>
            <a:spLocks noGrp="1"/>
          </p:cNvSpPr>
          <p:nvPr>
            <p:ph idx="1"/>
          </p:nvPr>
        </p:nvSpPr>
        <p:spPr>
          <a:xfrm>
            <a:off x="777240" y="1929384"/>
            <a:ext cx="10607040" cy="4389120"/>
          </a:xfrm>
        </p:spPr>
        <p:txBody>
          <a:bodyPr>
            <a:normAutofit/>
          </a:bodyPr>
          <a:lstStyle/>
          <a:p>
            <a:pPr marL="182880" lvl="1">
              <a:lnSpc>
                <a:spcPct val="100000"/>
              </a:lnSpc>
              <a:spcBef>
                <a:spcPts val="600"/>
              </a:spcBef>
              <a:spcAft>
                <a:spcPts val="600"/>
              </a:spcAft>
            </a:pPr>
            <a:r>
              <a:rPr lang="zh-TW" altLang="zh-TW" sz="2400" i="0" dirty="0">
                <a:latin typeface="+mj-ea"/>
                <a:ea typeface="+mj-ea"/>
              </a:rPr>
              <a:t>各社團辦理活動時應</a:t>
            </a:r>
            <a:r>
              <a:rPr lang="zh-TW" altLang="zh-TW" sz="2400" i="0" dirty="0">
                <a:solidFill>
                  <a:srgbClr val="FF0000"/>
                </a:solidFill>
                <a:latin typeface="+mj-ea"/>
                <a:ea typeface="+mj-ea"/>
              </a:rPr>
              <a:t>避免從事危險項目表演</a:t>
            </a:r>
            <a:r>
              <a:rPr lang="zh-TW" altLang="zh-TW" sz="2400" i="0" dirty="0">
                <a:latin typeface="+mj-ea"/>
                <a:ea typeface="+mj-ea"/>
              </a:rPr>
              <a:t>（例如明火表演、舉人拋高接人、大胃王比賽）以免因事先防護準備工作不當，導致灼傷、骨折等意外事件發生，</a:t>
            </a:r>
            <a:r>
              <a:rPr lang="zh-TW" altLang="zh-TW" sz="2400" i="0" dirty="0">
                <a:solidFill>
                  <a:srgbClr val="FF0000"/>
                </a:solidFill>
                <a:latin typeface="+mj-ea"/>
                <a:ea typeface="+mj-ea"/>
              </a:rPr>
              <a:t>特殊</a:t>
            </a:r>
            <a:r>
              <a:rPr lang="en-US" altLang="zh-TW" sz="2400" i="0" dirty="0">
                <a:solidFill>
                  <a:srgbClr val="FF0000"/>
                </a:solidFill>
                <a:latin typeface="+mj-ea"/>
                <a:ea typeface="+mj-ea"/>
              </a:rPr>
              <a:t>/</a:t>
            </a:r>
            <a:r>
              <a:rPr lang="zh-TW" altLang="zh-TW" sz="2400" i="0" dirty="0">
                <a:solidFill>
                  <a:srgbClr val="FF0000"/>
                </a:solidFill>
                <a:latin typeface="+mj-ea"/>
                <a:ea typeface="+mj-ea"/>
              </a:rPr>
              <a:t>用火活動需附安全說明及火安計畫</a:t>
            </a:r>
            <a:r>
              <a:rPr lang="en-US" altLang="zh-TW" sz="2400" i="0" dirty="0">
                <a:latin typeface="+mj-ea"/>
                <a:ea typeface="+mj-ea"/>
              </a:rPr>
              <a:t>(</a:t>
            </a:r>
            <a:r>
              <a:rPr lang="zh-TW" altLang="zh-TW" sz="2400" i="0" dirty="0">
                <a:latin typeface="+mj-ea"/>
                <a:ea typeface="+mj-ea"/>
              </a:rPr>
              <a:t>例如火舞</a:t>
            </a:r>
            <a:r>
              <a:rPr lang="en-US" altLang="zh-TW" sz="2400" i="0" dirty="0">
                <a:latin typeface="+mj-ea"/>
                <a:ea typeface="+mj-ea"/>
              </a:rPr>
              <a:t>)</a:t>
            </a:r>
            <a:r>
              <a:rPr lang="zh-TW" altLang="zh-TW" sz="2400" i="0" dirty="0">
                <a:latin typeface="+mj-ea"/>
                <a:ea typeface="+mj-ea"/>
              </a:rPr>
              <a:t>。</a:t>
            </a:r>
            <a:endParaRPr lang="en-US" altLang="zh-TW" sz="2400" i="0" dirty="0">
              <a:latin typeface="+mj-ea"/>
              <a:ea typeface="+mj-ea"/>
            </a:endParaRPr>
          </a:p>
          <a:p>
            <a:pPr marL="182880" lvl="1">
              <a:lnSpc>
                <a:spcPct val="100000"/>
              </a:lnSpc>
              <a:spcBef>
                <a:spcPts val="600"/>
              </a:spcBef>
              <a:spcAft>
                <a:spcPts val="600"/>
              </a:spcAft>
            </a:pPr>
            <a:r>
              <a:rPr lang="zh-TW" altLang="zh-TW" sz="2400" i="0" dirty="0">
                <a:latin typeface="+mj-ea"/>
                <a:ea typeface="+mj-ea"/>
              </a:rPr>
              <a:t>另社團辦理校外活動於雲林以外地區，必須針對本校參加學生</a:t>
            </a:r>
            <a:r>
              <a:rPr lang="zh-TW" altLang="zh-TW" sz="2400" i="0" dirty="0">
                <a:solidFill>
                  <a:srgbClr val="FF0000"/>
                </a:solidFill>
                <a:latin typeface="+mj-ea"/>
                <a:ea typeface="+mj-ea"/>
              </a:rPr>
              <a:t>加保旅平險</a:t>
            </a:r>
            <a:r>
              <a:rPr lang="zh-TW" altLang="zh-TW" sz="2400" i="0" dirty="0">
                <a:latin typeface="+mj-ea"/>
                <a:ea typeface="+mj-ea"/>
              </a:rPr>
              <a:t>，學生活動也可依規定使用學期補助款核銷保險費用</a:t>
            </a:r>
            <a:r>
              <a:rPr lang="zh-TW" altLang="en-US" sz="2400" i="0" dirty="0">
                <a:latin typeface="+mj-ea"/>
                <a:ea typeface="+mj-ea"/>
              </a:rPr>
              <a:t>。</a:t>
            </a:r>
            <a:endParaRPr lang="en-US" altLang="zh-TW" sz="2400" i="0" dirty="0">
              <a:latin typeface="+mj-ea"/>
              <a:ea typeface="+mj-ea"/>
            </a:endParaRPr>
          </a:p>
          <a:p>
            <a:pPr marL="182880" lvl="1">
              <a:lnSpc>
                <a:spcPct val="100000"/>
              </a:lnSpc>
              <a:spcBef>
                <a:spcPts val="600"/>
              </a:spcBef>
              <a:spcAft>
                <a:spcPts val="600"/>
              </a:spcAft>
            </a:pPr>
            <a:r>
              <a:rPr lang="zh-TW" altLang="zh-TW" sz="2400" i="0" dirty="0">
                <a:latin typeface="+mj-ea"/>
                <a:ea typeface="+mj-ea"/>
              </a:rPr>
              <a:t>發生緊急意外事故時，請立即撥打</a:t>
            </a:r>
            <a:r>
              <a:rPr lang="zh-TW" altLang="zh-TW" sz="2400" i="0" dirty="0" smtClean="0">
                <a:latin typeface="+mj-ea"/>
                <a:ea typeface="+mj-ea"/>
              </a:rPr>
              <a:t>學校</a:t>
            </a:r>
            <a:endParaRPr lang="en-US" altLang="zh-TW" sz="2400" i="0" dirty="0" smtClean="0">
              <a:latin typeface="+mj-ea"/>
              <a:ea typeface="+mj-ea"/>
            </a:endParaRPr>
          </a:p>
          <a:p>
            <a:pPr marL="0" lvl="1" indent="0">
              <a:lnSpc>
                <a:spcPct val="100000"/>
              </a:lnSpc>
              <a:spcBef>
                <a:spcPts val="600"/>
              </a:spcBef>
              <a:spcAft>
                <a:spcPts val="600"/>
              </a:spcAft>
              <a:buNone/>
            </a:pPr>
            <a:r>
              <a:rPr lang="zh-TW" altLang="en-US" sz="2400" i="0" dirty="0">
                <a:solidFill>
                  <a:srgbClr val="FF0000"/>
                </a:solidFill>
                <a:latin typeface="+mj-ea"/>
                <a:ea typeface="+mj-ea"/>
              </a:rPr>
              <a:t> </a:t>
            </a:r>
            <a:r>
              <a:rPr lang="zh-TW" altLang="en-US" sz="2400" i="0" dirty="0" smtClean="0">
                <a:solidFill>
                  <a:srgbClr val="FF0000"/>
                </a:solidFill>
                <a:latin typeface="+mj-ea"/>
                <a:ea typeface="+mj-ea"/>
              </a:rPr>
              <a:t>    </a:t>
            </a:r>
            <a:r>
              <a:rPr lang="zh-TW" altLang="zh-TW" sz="2400" i="0" dirty="0" smtClean="0">
                <a:solidFill>
                  <a:srgbClr val="FF0000"/>
                </a:solidFill>
                <a:latin typeface="+mj-ea"/>
                <a:ea typeface="+mj-ea"/>
              </a:rPr>
              <a:t>校</a:t>
            </a:r>
            <a:r>
              <a:rPr lang="zh-TW" altLang="zh-TW" sz="2400" i="0" dirty="0">
                <a:solidFill>
                  <a:srgbClr val="FF0000"/>
                </a:solidFill>
                <a:latin typeface="+mj-ea"/>
                <a:ea typeface="+mj-ea"/>
              </a:rPr>
              <a:t>安中心緊急聯絡電話</a:t>
            </a:r>
            <a:r>
              <a:rPr lang="en-US" altLang="zh-TW" sz="2400" i="0" dirty="0">
                <a:solidFill>
                  <a:srgbClr val="FF0000"/>
                </a:solidFill>
                <a:latin typeface="+mj-ea"/>
                <a:ea typeface="+mj-ea"/>
              </a:rPr>
              <a:t>:0932-969994</a:t>
            </a:r>
            <a:r>
              <a:rPr lang="zh-TW" altLang="zh-TW" sz="2400" i="0" dirty="0">
                <a:latin typeface="+mj-ea"/>
                <a:ea typeface="+mj-ea"/>
              </a:rPr>
              <a:t>尋求協助處理。</a:t>
            </a:r>
          </a:p>
          <a:p>
            <a:pPr>
              <a:lnSpc>
                <a:spcPct val="100000"/>
              </a:lnSpc>
              <a:spcBef>
                <a:spcPts val="600"/>
              </a:spcBef>
              <a:spcAft>
                <a:spcPts val="600"/>
              </a:spcAft>
            </a:pPr>
            <a:endParaRPr lang="zh-TW" altLang="en-US" dirty="0">
              <a:latin typeface="+mj-ea"/>
              <a:ea typeface="+mj-ea"/>
            </a:endParaRPr>
          </a:p>
        </p:txBody>
      </p:sp>
    </p:spTree>
    <p:extLst>
      <p:ext uri="{BB962C8B-B14F-4D97-AF65-F5344CB8AC3E}">
        <p14:creationId xmlns:p14="http://schemas.microsoft.com/office/powerpoint/2010/main" val="3178114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996696" y="2569464"/>
            <a:ext cx="10058400" cy="1609344"/>
          </a:xfrm>
        </p:spPr>
        <p:txBody>
          <a:bodyPr>
            <a:normAutofit/>
          </a:bodyPr>
          <a:lstStyle/>
          <a:p>
            <a:pPr algn="ctr"/>
            <a:r>
              <a:rPr lang="zh-TW" altLang="en-US" sz="7200" b="1" dirty="0"/>
              <a:t>社團業務告知</a:t>
            </a:r>
          </a:p>
        </p:txBody>
      </p:sp>
    </p:spTree>
    <p:extLst>
      <p:ext uri="{BB962C8B-B14F-4D97-AF65-F5344CB8AC3E}">
        <p14:creationId xmlns:p14="http://schemas.microsoft.com/office/powerpoint/2010/main" val="2976157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1106424" y="2350008"/>
            <a:ext cx="10058400" cy="1609344"/>
          </a:xfrm>
        </p:spPr>
        <p:txBody>
          <a:bodyPr>
            <a:normAutofit/>
          </a:bodyPr>
          <a:lstStyle/>
          <a:p>
            <a:pPr lvl="0" algn="ctr"/>
            <a:r>
              <a:rPr lang="zh-TW" altLang="en-US" sz="7200" b="1" dirty="0"/>
              <a:t>場館公告</a:t>
            </a:r>
            <a:endParaRPr lang="zh-TW" altLang="zh-TW" sz="7200" b="1" dirty="0"/>
          </a:p>
        </p:txBody>
      </p:sp>
    </p:spTree>
    <p:extLst>
      <p:ext uri="{BB962C8B-B14F-4D97-AF65-F5344CB8AC3E}">
        <p14:creationId xmlns:p14="http://schemas.microsoft.com/office/powerpoint/2010/main" val="4277770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18645" y="512063"/>
            <a:ext cx="10058400" cy="1609344"/>
          </a:xfrm>
        </p:spPr>
        <p:txBody>
          <a:bodyPr>
            <a:normAutofit/>
          </a:bodyPr>
          <a:lstStyle/>
          <a:p>
            <a:pPr lvl="0"/>
            <a:r>
              <a:rPr lang="zh-TW" altLang="zh-TW" sz="4000" dirty="0"/>
              <a:t>場館公告</a:t>
            </a:r>
            <a:endParaRPr lang="zh-TW" altLang="en-US" sz="4000" dirty="0"/>
          </a:p>
        </p:txBody>
      </p:sp>
      <p:pic>
        <p:nvPicPr>
          <p:cNvPr id="8" name="內容版面配置區 7">
            <a:extLst>
              <a:ext uri="{FF2B5EF4-FFF2-40B4-BE49-F238E27FC236}">
                <a16:creationId xmlns:a16="http://schemas.microsoft.com/office/drawing/2014/main" id="{8CC395EB-E8C3-4FCC-9D33-6063109C34E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93520" y="1159847"/>
            <a:ext cx="9930997" cy="5586186"/>
          </a:xfrm>
        </p:spPr>
      </p:pic>
    </p:spTree>
    <p:extLst>
      <p:ext uri="{BB962C8B-B14F-4D97-AF65-F5344CB8AC3E}">
        <p14:creationId xmlns:p14="http://schemas.microsoft.com/office/powerpoint/2010/main" val="731989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96696" y="594359"/>
            <a:ext cx="10058400" cy="1609344"/>
          </a:xfrm>
        </p:spPr>
        <p:txBody>
          <a:bodyPr>
            <a:normAutofit/>
          </a:bodyPr>
          <a:lstStyle/>
          <a:p>
            <a:pPr lvl="0"/>
            <a:r>
              <a:rPr lang="zh-TW" altLang="zh-TW" sz="4000" dirty="0"/>
              <a:t>場館公告</a:t>
            </a:r>
            <a:r>
              <a:rPr lang="en-US" altLang="zh-TW" sz="4000" dirty="0"/>
              <a:t>-</a:t>
            </a:r>
            <a:r>
              <a:rPr lang="zh-TW" altLang="zh-TW" sz="4000" dirty="0"/>
              <a:t>連假閉館日程</a:t>
            </a:r>
            <a:endParaRPr lang="zh-TW" altLang="en-US" sz="4000" dirty="0"/>
          </a:p>
        </p:txBody>
      </p:sp>
      <p:graphicFrame>
        <p:nvGraphicFramePr>
          <p:cNvPr id="5" name="內容版面配置區 4">
            <a:extLst>
              <a:ext uri="{FF2B5EF4-FFF2-40B4-BE49-F238E27FC236}">
                <a16:creationId xmlns:a16="http://schemas.microsoft.com/office/drawing/2014/main" id="{24680FFD-B4A2-4D2B-9831-5D8A6A868440}"/>
              </a:ext>
            </a:extLst>
          </p:cNvPr>
          <p:cNvGraphicFramePr>
            <a:graphicFrameLocks noGrp="1"/>
          </p:cNvGraphicFramePr>
          <p:nvPr>
            <p:ph idx="1"/>
            <p:extLst>
              <p:ext uri="{D42A27DB-BD31-4B8C-83A1-F6EECF244321}">
                <p14:modId xmlns:p14="http://schemas.microsoft.com/office/powerpoint/2010/main" val="2239860390"/>
              </p:ext>
            </p:extLst>
          </p:nvPr>
        </p:nvGraphicFramePr>
        <p:xfrm>
          <a:off x="1069848" y="1783080"/>
          <a:ext cx="10543033" cy="4379976"/>
        </p:xfrm>
        <a:graphic>
          <a:graphicData uri="http://schemas.openxmlformats.org/drawingml/2006/table">
            <a:tbl>
              <a:tblPr firstRow="1" firstCol="1" bandRow="1">
                <a:tableStyleId>{8799B23B-EC83-4686-B30A-512413B5E67A}</a:tableStyleId>
              </a:tblPr>
              <a:tblGrid>
                <a:gridCol w="3968503">
                  <a:extLst>
                    <a:ext uri="{9D8B030D-6E8A-4147-A177-3AD203B41FA5}">
                      <a16:colId xmlns:a16="http://schemas.microsoft.com/office/drawing/2014/main" val="3219320235"/>
                    </a:ext>
                  </a:extLst>
                </a:gridCol>
                <a:gridCol w="3299952">
                  <a:extLst>
                    <a:ext uri="{9D8B030D-6E8A-4147-A177-3AD203B41FA5}">
                      <a16:colId xmlns:a16="http://schemas.microsoft.com/office/drawing/2014/main" val="438376507"/>
                    </a:ext>
                  </a:extLst>
                </a:gridCol>
                <a:gridCol w="3274578">
                  <a:extLst>
                    <a:ext uri="{9D8B030D-6E8A-4147-A177-3AD203B41FA5}">
                      <a16:colId xmlns:a16="http://schemas.microsoft.com/office/drawing/2014/main" val="3773401565"/>
                    </a:ext>
                  </a:extLst>
                </a:gridCol>
              </a:tblGrid>
              <a:tr h="1068030">
                <a:tc>
                  <a:txBody>
                    <a:bodyPr/>
                    <a:lstStyle/>
                    <a:p>
                      <a:pPr algn="ctr">
                        <a:spcAft>
                          <a:spcPts val="0"/>
                        </a:spcAft>
                      </a:pPr>
                      <a:r>
                        <a:rPr lang="zh-TW" sz="2400" kern="100" dirty="0">
                          <a:effectLst/>
                          <a:latin typeface="+mj-ea"/>
                          <a:ea typeface="+mj-ea"/>
                        </a:rPr>
                        <a:t>閉館日程</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dirty="0">
                          <a:effectLst/>
                          <a:latin typeface="+mj-ea"/>
                          <a:ea typeface="+mj-ea"/>
                        </a:rPr>
                        <a:t>閉館天數</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a:effectLst/>
                          <a:latin typeface="+mj-ea"/>
                          <a:ea typeface="+mj-ea"/>
                        </a:rPr>
                        <a:t>閉館事由</a:t>
                      </a:r>
                      <a:endParaRPr lang="zh-TW" sz="2400" kern="100">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832264643"/>
                  </a:ext>
                </a:extLst>
              </a:tr>
              <a:tr h="1103982">
                <a:tc>
                  <a:txBody>
                    <a:bodyPr/>
                    <a:lstStyle/>
                    <a:p>
                      <a:pPr algn="ctr">
                        <a:spcAft>
                          <a:spcPts val="0"/>
                        </a:spcAft>
                      </a:pPr>
                      <a:r>
                        <a:rPr lang="en-US" sz="2400" kern="100" dirty="0">
                          <a:effectLst/>
                          <a:latin typeface="+mj-ea"/>
                          <a:ea typeface="+mj-ea"/>
                        </a:rPr>
                        <a:t>112/09/29-112/10/01</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2400" kern="100" dirty="0">
                          <a:effectLst/>
                          <a:latin typeface="+mj-ea"/>
                          <a:ea typeface="+mj-ea"/>
                        </a:rPr>
                        <a:t>3</a:t>
                      </a:r>
                      <a:r>
                        <a:rPr lang="zh-TW" sz="2400" kern="100" dirty="0">
                          <a:effectLst/>
                          <a:latin typeface="+mj-ea"/>
                          <a:ea typeface="+mj-ea"/>
                        </a:rPr>
                        <a:t>天</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a:effectLst/>
                          <a:latin typeface="+mj-ea"/>
                          <a:ea typeface="+mj-ea"/>
                        </a:rPr>
                        <a:t>中秋節連假</a:t>
                      </a:r>
                      <a:endParaRPr lang="zh-TW" sz="2400" kern="100">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730079850"/>
                  </a:ext>
                </a:extLst>
              </a:tr>
              <a:tr h="1103982">
                <a:tc>
                  <a:txBody>
                    <a:bodyPr/>
                    <a:lstStyle/>
                    <a:p>
                      <a:pPr algn="ctr">
                        <a:spcAft>
                          <a:spcPts val="0"/>
                        </a:spcAft>
                      </a:pPr>
                      <a:r>
                        <a:rPr lang="en-US" sz="2400" kern="100" dirty="0">
                          <a:effectLst/>
                          <a:latin typeface="+mj-ea"/>
                          <a:ea typeface="+mj-ea"/>
                        </a:rPr>
                        <a:t>112/10/07-112/10/10</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2400" kern="100" dirty="0">
                          <a:effectLst/>
                          <a:latin typeface="+mj-ea"/>
                          <a:ea typeface="+mj-ea"/>
                        </a:rPr>
                        <a:t>4</a:t>
                      </a:r>
                      <a:r>
                        <a:rPr lang="zh-TW" sz="2400" kern="100" dirty="0">
                          <a:effectLst/>
                          <a:latin typeface="+mj-ea"/>
                          <a:ea typeface="+mj-ea"/>
                        </a:rPr>
                        <a:t>天</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dirty="0">
                          <a:effectLst/>
                          <a:latin typeface="+mj-ea"/>
                          <a:ea typeface="+mj-ea"/>
                        </a:rPr>
                        <a:t>國慶日連假</a:t>
                      </a:r>
                      <a:endParaRPr lang="zh-TW" sz="2400" kern="100" dirty="0">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2727602199"/>
                  </a:ext>
                </a:extLst>
              </a:tr>
              <a:tr h="1103982">
                <a:tc>
                  <a:txBody>
                    <a:bodyPr/>
                    <a:lstStyle/>
                    <a:p>
                      <a:pPr algn="ctr">
                        <a:spcAft>
                          <a:spcPts val="0"/>
                        </a:spcAft>
                      </a:pPr>
                      <a:r>
                        <a:rPr lang="en-US" sz="2400" kern="100" dirty="0">
                          <a:effectLst/>
                          <a:latin typeface="+mj-ea"/>
                          <a:ea typeface="+mj-ea"/>
                        </a:rPr>
                        <a:t>112/12/30-113/01/01</a:t>
                      </a:r>
                      <a:endParaRPr lang="zh-TW" sz="240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2400" kern="100">
                          <a:effectLst/>
                          <a:latin typeface="+mj-ea"/>
                          <a:ea typeface="+mj-ea"/>
                        </a:rPr>
                        <a:t>3</a:t>
                      </a:r>
                      <a:r>
                        <a:rPr lang="zh-TW" sz="2400" kern="100">
                          <a:effectLst/>
                          <a:latin typeface="+mj-ea"/>
                          <a:ea typeface="+mj-ea"/>
                        </a:rPr>
                        <a:t>天</a:t>
                      </a:r>
                      <a:endParaRPr lang="zh-TW" sz="240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zh-TW" sz="2400" kern="100" dirty="0">
                          <a:effectLst/>
                          <a:latin typeface="+mj-ea"/>
                          <a:ea typeface="+mj-ea"/>
                        </a:rPr>
                        <a:t>開國紀念日連假</a:t>
                      </a:r>
                      <a:endParaRPr lang="zh-TW" sz="2400" kern="100" dirty="0">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4103211825"/>
                  </a:ext>
                </a:extLst>
              </a:tr>
            </a:tbl>
          </a:graphicData>
        </a:graphic>
      </p:graphicFrame>
    </p:spTree>
    <p:extLst>
      <p:ext uri="{BB962C8B-B14F-4D97-AF65-F5344CB8AC3E}">
        <p14:creationId xmlns:p14="http://schemas.microsoft.com/office/powerpoint/2010/main" val="1152399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0120" y="521208"/>
            <a:ext cx="9601200" cy="1485900"/>
          </a:xfrm>
        </p:spPr>
        <p:txBody>
          <a:bodyPr/>
          <a:lstStyle/>
          <a:p>
            <a:r>
              <a:rPr lang="zh-TW" altLang="zh-TW" dirty="0"/>
              <a:t>場館公告</a:t>
            </a:r>
            <a:r>
              <a:rPr lang="en-US" altLang="zh-TW" dirty="0" smtClean="0"/>
              <a:t>-</a:t>
            </a:r>
            <a:endParaRPr lang="zh-TW" altLang="en-US" dirty="0"/>
          </a:p>
        </p:txBody>
      </p:sp>
      <p:sp>
        <p:nvSpPr>
          <p:cNvPr id="3" name="內容版面配置區 2"/>
          <p:cNvSpPr>
            <a:spLocks noGrp="1"/>
          </p:cNvSpPr>
          <p:nvPr>
            <p:ph idx="1"/>
          </p:nvPr>
        </p:nvSpPr>
        <p:spPr>
          <a:xfrm>
            <a:off x="1024128" y="2007108"/>
            <a:ext cx="10826496" cy="4293108"/>
          </a:xfrm>
        </p:spPr>
        <p:txBody>
          <a:bodyPr>
            <a:normAutofit/>
          </a:bodyPr>
          <a:lstStyle/>
          <a:p>
            <a:pPr marL="0" indent="0">
              <a:buNone/>
            </a:pPr>
            <a:r>
              <a:rPr lang="zh-TW" altLang="zh-TW" sz="2400" dirty="0">
                <a:latin typeface="+mj-ea"/>
                <a:ea typeface="+mj-ea"/>
              </a:rPr>
              <a:t>課外組轄下場館故障通報及修繕查詢公告：為有效處理課外組轄下場館故障及了解相關修繕進度，如於課外組非開放時間，可至故障通報線上表單通報故障狀況，待工作日後將盡速處理後續事宜。</a:t>
            </a:r>
          </a:p>
          <a:p>
            <a:pPr marL="0" lvl="0" indent="0">
              <a:buNone/>
            </a:pPr>
            <a:endParaRPr lang="en-US" altLang="zh-TW" sz="2400" dirty="0">
              <a:latin typeface="+mj-ea"/>
              <a:ea typeface="+mj-ea"/>
            </a:endParaRPr>
          </a:p>
          <a:p>
            <a:pPr lvl="0"/>
            <a:r>
              <a:rPr lang="zh-TW" altLang="zh-TW" sz="2400" dirty="0">
                <a:latin typeface="+mj-ea"/>
                <a:ea typeface="+mj-ea"/>
              </a:rPr>
              <a:t>課外組轄下場館故障通報： </a:t>
            </a:r>
            <a:r>
              <a:rPr lang="en-US" altLang="zh-TW" sz="2400" dirty="0">
                <a:latin typeface="+mj-ea"/>
                <a:ea typeface="+mj-ea"/>
                <a:hlinkClick r:id="rId2"/>
              </a:rPr>
              <a:t>https://reurl.cc/aGKGR9</a:t>
            </a:r>
            <a:r>
              <a:rPr lang="zh-TW" altLang="zh-TW" sz="2400" dirty="0">
                <a:latin typeface="+mj-ea"/>
                <a:ea typeface="+mj-ea"/>
              </a:rPr>
              <a:t>　</a:t>
            </a:r>
            <a:endParaRPr lang="en-US" altLang="zh-TW" sz="2400" dirty="0" smtClean="0">
              <a:latin typeface="+mj-ea"/>
              <a:ea typeface="+mj-ea"/>
            </a:endParaRPr>
          </a:p>
          <a:p>
            <a:pPr marL="0" lvl="0" indent="0">
              <a:buNone/>
            </a:pPr>
            <a:endParaRPr lang="zh-TW" altLang="zh-TW" sz="2400" dirty="0">
              <a:latin typeface="+mj-ea"/>
              <a:ea typeface="+mj-ea"/>
            </a:endParaRPr>
          </a:p>
          <a:p>
            <a:pPr lvl="0"/>
            <a:r>
              <a:rPr lang="zh-TW" altLang="zh-TW" sz="2400" dirty="0">
                <a:latin typeface="+mj-ea"/>
                <a:ea typeface="+mj-ea"/>
              </a:rPr>
              <a:t>課外組轄下場館故障修繕進度查詢： </a:t>
            </a:r>
            <a:r>
              <a:rPr lang="en-US" altLang="zh-TW" sz="2400" dirty="0">
                <a:latin typeface="+mj-ea"/>
                <a:ea typeface="+mj-ea"/>
                <a:hlinkClick r:id="rId3"/>
              </a:rPr>
              <a:t>https://reurl.cc/QbKbG9</a:t>
            </a:r>
            <a:endParaRPr lang="zh-TW" altLang="zh-TW" sz="2400" dirty="0">
              <a:latin typeface="+mj-ea"/>
              <a:ea typeface="+mj-ea"/>
            </a:endParaRPr>
          </a:p>
          <a:p>
            <a:endParaRPr lang="zh-TW" altLang="en-US" sz="2400" dirty="0">
              <a:latin typeface="+mj-ea"/>
              <a:ea typeface="+mj-ea"/>
            </a:endParaRPr>
          </a:p>
        </p:txBody>
      </p:sp>
    </p:spTree>
    <p:extLst>
      <p:ext uri="{BB962C8B-B14F-4D97-AF65-F5344CB8AC3E}">
        <p14:creationId xmlns:p14="http://schemas.microsoft.com/office/powerpoint/2010/main" val="2427804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0120" y="521208"/>
            <a:ext cx="9601200" cy="1485900"/>
          </a:xfrm>
        </p:spPr>
        <p:txBody>
          <a:bodyPr/>
          <a:lstStyle/>
          <a:p>
            <a:r>
              <a:rPr lang="zh-TW" altLang="zh-TW" dirty="0"/>
              <a:t>場館公告</a:t>
            </a:r>
            <a:r>
              <a:rPr lang="en-US" altLang="zh-TW" dirty="0" smtClean="0"/>
              <a:t>-</a:t>
            </a:r>
            <a:endParaRPr lang="zh-TW" altLang="en-US" dirty="0"/>
          </a:p>
        </p:txBody>
      </p:sp>
      <p:sp>
        <p:nvSpPr>
          <p:cNvPr id="3" name="內容版面配置區 2"/>
          <p:cNvSpPr>
            <a:spLocks noGrp="1"/>
          </p:cNvSpPr>
          <p:nvPr>
            <p:ph idx="1"/>
          </p:nvPr>
        </p:nvSpPr>
        <p:spPr>
          <a:xfrm>
            <a:off x="1024128" y="2007108"/>
            <a:ext cx="10844784" cy="3598164"/>
          </a:xfrm>
        </p:spPr>
        <p:txBody>
          <a:bodyPr>
            <a:normAutofit/>
          </a:bodyPr>
          <a:lstStyle/>
          <a:p>
            <a:pPr marL="0" indent="0">
              <a:buFont typeface="Franklin Gothic Book" panose="020B0503020102020204" pitchFamily="34" charset="0"/>
              <a:buNone/>
            </a:pPr>
            <a:r>
              <a:rPr lang="zh-TW" altLang="zh-TW" sz="2400" dirty="0">
                <a:latin typeface="+mj-ea"/>
                <a:ea typeface="+mj-ea"/>
              </a:rPr>
              <a:t>課外組業務調整，職能大樓管理員常駐於課外組辦公室辦理業務；如有場館問題請洽課外組七號櫃台或電洽</a:t>
            </a:r>
            <a:r>
              <a:rPr lang="en-US" altLang="zh-TW" sz="2400" dirty="0">
                <a:solidFill>
                  <a:srgbClr val="FF0000"/>
                </a:solidFill>
                <a:latin typeface="+mj-ea"/>
                <a:ea typeface="+mj-ea"/>
              </a:rPr>
              <a:t>05-6315141</a:t>
            </a:r>
            <a:r>
              <a:rPr lang="zh-TW" altLang="zh-TW" sz="2400" dirty="0" smtClean="0">
                <a:latin typeface="+mj-ea"/>
                <a:ea typeface="+mj-ea"/>
              </a:rPr>
              <a:t>。</a:t>
            </a:r>
            <a:endParaRPr lang="en-US" altLang="zh-TW" sz="2400" dirty="0" smtClean="0">
              <a:latin typeface="+mj-ea"/>
              <a:ea typeface="+mj-ea"/>
            </a:endParaRPr>
          </a:p>
          <a:p>
            <a:pPr marL="0" indent="0">
              <a:buFont typeface="Franklin Gothic Book" panose="020B0503020102020204" pitchFamily="34" charset="0"/>
              <a:buNone/>
            </a:pPr>
            <a:endParaRPr lang="en-US" altLang="zh-TW" sz="2400" dirty="0" smtClean="0">
              <a:latin typeface="+mj-ea"/>
              <a:ea typeface="+mj-ea"/>
            </a:endParaRPr>
          </a:p>
          <a:p>
            <a:pPr marL="0" indent="0">
              <a:buNone/>
            </a:pPr>
            <a:r>
              <a:rPr lang="zh-TW" altLang="zh-TW" sz="2400" dirty="0" smtClean="0">
                <a:latin typeface="+mj-ea"/>
                <a:ea typeface="+mj-ea"/>
              </a:rPr>
              <a:t>如於線</a:t>
            </a:r>
            <a:r>
              <a:rPr lang="zh-TW" altLang="zh-TW" sz="2400" dirty="0">
                <a:latin typeface="+mj-ea"/>
                <a:ea typeface="+mj-ea"/>
              </a:rPr>
              <a:t>上表單通報故障狀況，待工作日後將盡速處理後續事宜。課外組非開放時間，可至故障</a:t>
            </a:r>
            <a:r>
              <a:rPr lang="zh-TW" altLang="zh-TW" sz="2400" dirty="0" smtClean="0">
                <a:latin typeface="+mj-ea"/>
                <a:ea typeface="+mj-ea"/>
              </a:rPr>
              <a:t>通報</a:t>
            </a:r>
            <a:r>
              <a:rPr lang="zh-TW" altLang="en-US" sz="2400" dirty="0" smtClean="0">
                <a:latin typeface="+mj-ea"/>
                <a:ea typeface="+mj-ea"/>
              </a:rPr>
              <a:t>，</a:t>
            </a:r>
            <a:r>
              <a:rPr lang="zh-TW" altLang="zh-TW" sz="2400" dirty="0">
                <a:latin typeface="+mj-ea"/>
                <a:ea typeface="+mj-ea"/>
              </a:rPr>
              <a:t>待工作日後將盡速處理後續事宜。</a:t>
            </a:r>
            <a:endParaRPr lang="zh-TW" altLang="en-US" sz="2400" dirty="0">
              <a:latin typeface="+mj-ea"/>
              <a:ea typeface="+mj-ea"/>
            </a:endParaRPr>
          </a:p>
        </p:txBody>
      </p:sp>
    </p:spTree>
    <p:extLst>
      <p:ext uri="{BB962C8B-B14F-4D97-AF65-F5344CB8AC3E}">
        <p14:creationId xmlns:p14="http://schemas.microsoft.com/office/powerpoint/2010/main" val="38156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59"/>
            <a:ext cx="12179350" cy="6850884"/>
          </a:xfrm>
          <a:prstGeom prst="rect">
            <a:avLst/>
          </a:prstGeom>
        </p:spPr>
      </p:pic>
    </p:spTree>
    <p:extLst>
      <p:ext uri="{BB962C8B-B14F-4D97-AF65-F5344CB8AC3E}">
        <p14:creationId xmlns:p14="http://schemas.microsoft.com/office/powerpoint/2010/main" val="3815848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7260" y="557784"/>
            <a:ext cx="10058400" cy="1609344"/>
          </a:xfrm>
        </p:spPr>
        <p:txBody>
          <a:bodyPr>
            <a:normAutofit/>
          </a:bodyPr>
          <a:lstStyle/>
          <a:p>
            <a:r>
              <a:rPr lang="zh-TW" altLang="en-US" sz="4000" b="1" dirty="0"/>
              <a:t>社團</a:t>
            </a:r>
            <a:r>
              <a:rPr lang="zh-TW" altLang="en-US" sz="4000" dirty="0"/>
              <a:t>校外競賽獎金申請</a:t>
            </a:r>
          </a:p>
        </p:txBody>
      </p:sp>
      <p:sp>
        <p:nvSpPr>
          <p:cNvPr id="3" name="內容版面配置區 2"/>
          <p:cNvSpPr>
            <a:spLocks noGrp="1"/>
          </p:cNvSpPr>
          <p:nvPr>
            <p:ph idx="1"/>
          </p:nvPr>
        </p:nvSpPr>
        <p:spPr>
          <a:xfrm>
            <a:off x="777240" y="1956816"/>
            <a:ext cx="10524744" cy="4645152"/>
          </a:xfrm>
        </p:spPr>
        <p:txBody>
          <a:bodyPr>
            <a:normAutofit/>
          </a:bodyPr>
          <a:lstStyle/>
          <a:p>
            <a:pPr lvl="0">
              <a:lnSpc>
                <a:spcPct val="100000"/>
              </a:lnSpc>
              <a:spcBef>
                <a:spcPts val="600"/>
              </a:spcBef>
              <a:spcAft>
                <a:spcPts val="600"/>
              </a:spcAft>
            </a:pPr>
            <a:r>
              <a:rPr lang="zh-TW" altLang="zh-TW" sz="2400" dirty="0">
                <a:latin typeface="+mj-ea"/>
                <a:ea typeface="+mj-ea"/>
              </a:rPr>
              <a:t>如欲申請本校學生領袖、社團暨服務績效獎學金</a:t>
            </a:r>
            <a:r>
              <a:rPr lang="en-US" altLang="zh-TW" sz="2400" dirty="0">
                <a:latin typeface="+mj-ea"/>
                <a:ea typeface="+mj-ea"/>
              </a:rPr>
              <a:t>(</a:t>
            </a:r>
            <a:r>
              <a:rPr lang="zh-TW" altLang="zh-TW" sz="2400" dirty="0">
                <a:latin typeface="+mj-ea"/>
                <a:ea typeface="+mj-ea"/>
              </a:rPr>
              <a:t>社團獎金</a:t>
            </a:r>
            <a:r>
              <a:rPr lang="en-US" altLang="zh-TW" sz="2400" dirty="0">
                <a:latin typeface="+mj-ea"/>
                <a:ea typeface="+mj-ea"/>
              </a:rPr>
              <a:t>)</a:t>
            </a:r>
            <a:r>
              <a:rPr lang="zh-TW" altLang="zh-TW" sz="2400" dirty="0">
                <a:latin typeface="+mj-ea"/>
                <a:ea typeface="+mj-ea"/>
              </a:rPr>
              <a:t>，例如：航太盃、總統盃等，前三名均可申請</a:t>
            </a:r>
            <a:r>
              <a:rPr lang="en-US" altLang="zh-TW" sz="2400" dirty="0">
                <a:latin typeface="+mj-ea"/>
                <a:ea typeface="+mj-ea"/>
              </a:rPr>
              <a:t>(</a:t>
            </a:r>
            <a:r>
              <a:rPr lang="zh-TW" altLang="zh-TW" sz="2400" dirty="0">
                <a:latin typeface="+mj-ea"/>
                <a:ea typeface="+mj-ea"/>
              </a:rPr>
              <a:t>需主辦方無發放獎金</a:t>
            </a:r>
            <a:r>
              <a:rPr lang="en-US" altLang="zh-TW" sz="2400" dirty="0">
                <a:latin typeface="+mj-ea"/>
                <a:ea typeface="+mj-ea"/>
              </a:rPr>
              <a:t>)</a:t>
            </a:r>
          </a:p>
          <a:p>
            <a:pPr lvl="0">
              <a:lnSpc>
                <a:spcPct val="100000"/>
              </a:lnSpc>
              <a:spcBef>
                <a:spcPts val="600"/>
              </a:spcBef>
              <a:spcAft>
                <a:spcPts val="600"/>
              </a:spcAft>
            </a:pPr>
            <a:r>
              <a:rPr lang="zh-TW" altLang="zh-TW" sz="2400" dirty="0">
                <a:latin typeface="+mj-ea"/>
                <a:ea typeface="+mj-ea"/>
              </a:rPr>
              <a:t>請於</a:t>
            </a:r>
            <a:r>
              <a:rPr lang="zh-TW" altLang="zh-TW" sz="2400" dirty="0">
                <a:solidFill>
                  <a:srgbClr val="FF0000"/>
                </a:solidFill>
                <a:latin typeface="+mj-ea"/>
                <a:ea typeface="+mj-ea"/>
              </a:rPr>
              <a:t>活動結束二週內</a:t>
            </a:r>
            <a:r>
              <a:rPr lang="zh-TW" altLang="zh-TW" sz="2400" dirty="0">
                <a:latin typeface="+mj-ea"/>
                <a:ea typeface="+mj-ea"/>
              </a:rPr>
              <a:t>檢附相關資料洽社團承辦人完成申請</a:t>
            </a:r>
            <a:r>
              <a:rPr lang="en-US" altLang="zh-TW" sz="2400" dirty="0">
                <a:latin typeface="+mj-ea"/>
                <a:ea typeface="+mj-ea"/>
              </a:rPr>
              <a:t>(12</a:t>
            </a:r>
            <a:r>
              <a:rPr lang="zh-TW" altLang="zh-TW" sz="2400" dirty="0">
                <a:latin typeface="+mj-ea"/>
                <a:ea typeface="+mj-ea"/>
              </a:rPr>
              <a:t>月活動因主計關帳，另有規定</a:t>
            </a:r>
            <a:r>
              <a:rPr lang="en-US" altLang="zh-TW" sz="2400" dirty="0">
                <a:latin typeface="+mj-ea"/>
                <a:ea typeface="+mj-ea"/>
              </a:rPr>
              <a:t>)</a:t>
            </a:r>
            <a:r>
              <a:rPr lang="zh-TW" altLang="zh-TW" sz="2400" dirty="0">
                <a:latin typeface="+mj-ea"/>
                <a:ea typeface="+mj-ea"/>
              </a:rPr>
              <a:t>，以免有損權益；如有應屆畢業生參加競賽活動獲獎，請於辦理離校手續前完成申請，避免影響自身權益</a:t>
            </a:r>
            <a:r>
              <a:rPr lang="zh-TW" altLang="en-US" sz="2400" dirty="0">
                <a:latin typeface="+mj-ea"/>
                <a:ea typeface="+mj-ea"/>
              </a:rPr>
              <a:t>。</a:t>
            </a:r>
            <a:endParaRPr lang="en-US" altLang="zh-TW" sz="2400" dirty="0">
              <a:latin typeface="+mj-ea"/>
              <a:ea typeface="+mj-ea"/>
            </a:endParaRPr>
          </a:p>
          <a:p>
            <a:pPr lvl="0">
              <a:lnSpc>
                <a:spcPct val="100000"/>
              </a:lnSpc>
              <a:spcBef>
                <a:spcPts val="600"/>
              </a:spcBef>
              <a:spcAft>
                <a:spcPts val="600"/>
              </a:spcAft>
            </a:pPr>
            <a:r>
              <a:rPr lang="zh-TW" altLang="zh-TW" sz="2400" dirty="0">
                <a:latin typeface="+mj-ea"/>
                <a:ea typeface="+mj-ea"/>
              </a:rPr>
              <a:t>相關注意事項請參閱課外組網頁－文件下載－社團總務資料－社團校外競賽獎金申請。</a:t>
            </a:r>
            <a:endParaRPr lang="en-US" altLang="zh-TW" sz="2400" dirty="0">
              <a:latin typeface="+mj-ea"/>
              <a:ea typeface="+mj-ea"/>
            </a:endParaRPr>
          </a:p>
          <a:p>
            <a:pPr lvl="0">
              <a:lnSpc>
                <a:spcPct val="100000"/>
              </a:lnSpc>
              <a:spcBef>
                <a:spcPts val="600"/>
              </a:spcBef>
              <a:spcAft>
                <a:spcPts val="600"/>
              </a:spcAft>
            </a:pPr>
            <a:r>
              <a:rPr lang="en-US" altLang="zh-TW" sz="2400" dirty="0">
                <a:latin typeface="+mj-ea"/>
                <a:ea typeface="+mj-ea"/>
              </a:rPr>
              <a:t>(</a:t>
            </a:r>
            <a:r>
              <a:rPr lang="zh-TW" altLang="zh-TW" sz="2400" dirty="0">
                <a:latin typeface="+mj-ea"/>
                <a:ea typeface="+mj-ea"/>
              </a:rPr>
              <a:t>獎金皆逕匯個人，請務必填寫自己的匯款局帳號資料，建議以郵局為佳</a:t>
            </a:r>
            <a:r>
              <a:rPr lang="en-US" altLang="zh-TW" sz="2400" dirty="0">
                <a:latin typeface="+mj-ea"/>
                <a:ea typeface="+mj-ea"/>
              </a:rPr>
              <a:t>)</a:t>
            </a:r>
            <a:r>
              <a:rPr lang="zh-TW" altLang="zh-TW" sz="2400" dirty="0">
                <a:latin typeface="+mj-ea"/>
                <a:ea typeface="+mj-ea"/>
              </a:rPr>
              <a:t>。</a:t>
            </a:r>
          </a:p>
          <a:p>
            <a:pPr marL="0" indent="0">
              <a:lnSpc>
                <a:spcPct val="100000"/>
              </a:lnSpc>
              <a:spcBef>
                <a:spcPts val="600"/>
              </a:spcBef>
              <a:spcAft>
                <a:spcPts val="600"/>
              </a:spcAft>
              <a:buNone/>
            </a:pPr>
            <a:endParaRPr lang="zh-TW" altLang="en-US" sz="2400" dirty="0">
              <a:latin typeface="+mj-ea"/>
              <a:ea typeface="+mj-ea"/>
            </a:endParaRPr>
          </a:p>
        </p:txBody>
      </p:sp>
    </p:spTree>
    <p:extLst>
      <p:ext uri="{BB962C8B-B14F-4D97-AF65-F5344CB8AC3E}">
        <p14:creationId xmlns:p14="http://schemas.microsoft.com/office/powerpoint/2010/main" val="3282365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560"/>
            <a:ext cx="12192000" cy="6858000"/>
          </a:xfrm>
          <a:prstGeom prst="rect">
            <a:avLst/>
          </a:prstGeom>
        </p:spPr>
      </p:pic>
    </p:spTree>
    <p:extLst>
      <p:ext uri="{BB962C8B-B14F-4D97-AF65-F5344CB8AC3E}">
        <p14:creationId xmlns:p14="http://schemas.microsoft.com/office/powerpoint/2010/main" val="390144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2416" y="696468"/>
            <a:ext cx="10058400" cy="1609344"/>
          </a:xfrm>
        </p:spPr>
        <p:txBody>
          <a:bodyPr>
            <a:normAutofit/>
          </a:bodyPr>
          <a:lstStyle/>
          <a:p>
            <a:r>
              <a:rPr lang="zh-TW" altLang="en-US" sz="4000" dirty="0"/>
              <a:t>社員名單繳交期限</a:t>
            </a:r>
            <a:r>
              <a:rPr lang="en-US" altLang="zh-TW" sz="4000" dirty="0"/>
              <a:t>:10/05</a:t>
            </a:r>
            <a:endParaRPr lang="zh-TW" altLang="en-US" sz="4000" dirty="0"/>
          </a:p>
        </p:txBody>
      </p:sp>
      <p:sp>
        <p:nvSpPr>
          <p:cNvPr id="3" name="內容版面配置區 2"/>
          <p:cNvSpPr>
            <a:spLocks noGrp="1"/>
          </p:cNvSpPr>
          <p:nvPr>
            <p:ph idx="1"/>
          </p:nvPr>
        </p:nvSpPr>
        <p:spPr>
          <a:xfrm>
            <a:off x="886968" y="1962912"/>
            <a:ext cx="10963656" cy="2130552"/>
          </a:xfrm>
        </p:spPr>
        <p:txBody>
          <a:bodyPr/>
          <a:lstStyle/>
          <a:p>
            <a:pPr lvl="0">
              <a:lnSpc>
                <a:spcPct val="100000"/>
              </a:lnSpc>
              <a:spcBef>
                <a:spcPts val="600"/>
              </a:spcBef>
              <a:spcAft>
                <a:spcPts val="600"/>
              </a:spcAft>
            </a:pPr>
            <a:r>
              <a:rPr lang="zh-TW" altLang="zh-TW" sz="2400" dirty="0">
                <a:latin typeface="+mj-ea"/>
                <a:ea typeface="+mj-ea"/>
              </a:rPr>
              <a:t>社員名單請於</a:t>
            </a:r>
            <a:r>
              <a:rPr lang="en-US" altLang="zh-TW" sz="2400" dirty="0">
                <a:solidFill>
                  <a:srgbClr val="FF0000"/>
                </a:solidFill>
                <a:latin typeface="+mj-ea"/>
                <a:ea typeface="+mj-ea"/>
              </a:rPr>
              <a:t>112/10/05</a:t>
            </a:r>
            <a:r>
              <a:rPr lang="zh-TW" altLang="zh-TW" sz="2400" dirty="0">
                <a:latin typeface="+mj-ea"/>
                <a:ea typeface="+mj-ea"/>
              </a:rPr>
              <a:t>前完成繳交</a:t>
            </a:r>
            <a:r>
              <a:rPr lang="zh-TW" altLang="en-US" sz="2400" dirty="0">
                <a:latin typeface="+mj-ea"/>
                <a:ea typeface="+mj-ea"/>
              </a:rPr>
              <a:t>。</a:t>
            </a:r>
            <a:endParaRPr lang="en-US" altLang="zh-TW" sz="2400" dirty="0">
              <a:latin typeface="+mj-ea"/>
              <a:ea typeface="+mj-ea"/>
            </a:endParaRPr>
          </a:p>
          <a:p>
            <a:pPr lvl="0">
              <a:lnSpc>
                <a:spcPct val="100000"/>
              </a:lnSpc>
              <a:spcBef>
                <a:spcPts val="600"/>
              </a:spcBef>
              <a:spcAft>
                <a:spcPts val="600"/>
              </a:spcAft>
            </a:pPr>
            <a:r>
              <a:rPr lang="zh-TW" altLang="zh-TW" sz="2400" dirty="0">
                <a:latin typeface="+mj-ea"/>
                <a:ea typeface="+mj-ea"/>
              </a:rPr>
              <a:t>社員以繳交社費者為依據，請檢附社費入帳紀錄，不滿</a:t>
            </a:r>
            <a:r>
              <a:rPr lang="en-US" altLang="zh-TW" sz="2400" dirty="0">
                <a:latin typeface="+mj-ea"/>
                <a:ea typeface="+mj-ea"/>
              </a:rPr>
              <a:t>15</a:t>
            </a:r>
            <a:r>
              <a:rPr lang="zh-TW" altLang="zh-TW" sz="2400" dirty="0">
                <a:latin typeface="+mj-ea"/>
                <a:ea typeface="+mj-ea"/>
              </a:rPr>
              <a:t>人者先行列入停社，暫停受理活動申請，寬限至</a:t>
            </a:r>
            <a:r>
              <a:rPr lang="en-US" altLang="zh-TW" sz="2400" dirty="0">
                <a:latin typeface="+mj-ea"/>
                <a:ea typeface="+mj-ea"/>
              </a:rPr>
              <a:t>112/10/19</a:t>
            </a:r>
            <a:r>
              <a:rPr lang="zh-TW" altLang="zh-TW" sz="2400" dirty="0">
                <a:latin typeface="+mj-ea"/>
                <a:ea typeface="+mj-ea"/>
              </a:rPr>
              <a:t>未補足者依法確定停社</a:t>
            </a:r>
            <a:r>
              <a:rPr lang="zh-TW" altLang="en-US" sz="2400" dirty="0">
                <a:latin typeface="+mj-ea"/>
                <a:ea typeface="+mj-ea"/>
              </a:rPr>
              <a:t>。</a:t>
            </a:r>
            <a:endParaRPr lang="en-US" altLang="zh-TW" sz="2400" dirty="0">
              <a:latin typeface="+mj-ea"/>
              <a:ea typeface="+mj-ea"/>
            </a:endParaRPr>
          </a:p>
          <a:p>
            <a:pPr lvl="0">
              <a:lnSpc>
                <a:spcPct val="100000"/>
              </a:lnSpc>
              <a:spcBef>
                <a:spcPts val="600"/>
              </a:spcBef>
              <a:spcAft>
                <a:spcPts val="600"/>
              </a:spcAft>
            </a:pPr>
            <a:r>
              <a:rPr lang="zh-TW" altLang="zh-TW" sz="2400" dirty="0">
                <a:latin typeface="+mj-ea"/>
                <a:ea typeface="+mj-ea"/>
              </a:rPr>
              <a:t>社團註冊及社員名單未完成者均暫停核銷補助款</a:t>
            </a:r>
            <a:r>
              <a:rPr lang="zh-TW" altLang="zh-TW" sz="2400" dirty="0" smtClean="0">
                <a:latin typeface="+mj-ea"/>
                <a:ea typeface="+mj-ea"/>
              </a:rPr>
              <a:t>。</a:t>
            </a:r>
            <a:endParaRPr lang="en-US" altLang="zh-TW" sz="2400" dirty="0" smtClean="0">
              <a:latin typeface="+mj-ea"/>
              <a:ea typeface="+mj-ea"/>
            </a:endParaRPr>
          </a:p>
          <a:p>
            <a:pPr marL="0" lvl="0" indent="0">
              <a:lnSpc>
                <a:spcPct val="100000"/>
              </a:lnSpc>
              <a:spcBef>
                <a:spcPts val="600"/>
              </a:spcBef>
              <a:spcAft>
                <a:spcPts val="600"/>
              </a:spcAft>
              <a:buNone/>
            </a:pPr>
            <a:endParaRPr lang="zh-TW" altLang="zh-TW" sz="2400" dirty="0">
              <a:latin typeface="+mj-ea"/>
              <a:ea typeface="+mj-ea"/>
            </a:endParaRPr>
          </a:p>
          <a:p>
            <a:pPr>
              <a:lnSpc>
                <a:spcPct val="100000"/>
              </a:lnSpc>
              <a:spcBef>
                <a:spcPts val="600"/>
              </a:spcBef>
              <a:spcAft>
                <a:spcPts val="600"/>
              </a:spcAft>
            </a:pPr>
            <a:endParaRPr lang="zh-TW" altLang="en-US" dirty="0">
              <a:latin typeface="+mj-ea"/>
              <a:ea typeface="+mj-ea"/>
            </a:endParaRPr>
          </a:p>
        </p:txBody>
      </p:sp>
      <p:sp>
        <p:nvSpPr>
          <p:cNvPr id="4" name="標題 1"/>
          <p:cNvSpPr txBox="1">
            <a:spLocks/>
          </p:cNvSpPr>
          <p:nvPr/>
        </p:nvSpPr>
        <p:spPr>
          <a:xfrm>
            <a:off x="1042416" y="4203192"/>
            <a:ext cx="10058400" cy="1609344"/>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zh-TW" altLang="en-US" sz="4000" dirty="0" smtClean="0"/>
              <a:t>期初社員大會會議紀錄繳交期限</a:t>
            </a:r>
            <a:r>
              <a:rPr lang="en-US" altLang="zh-TW" sz="4000" dirty="0" smtClean="0"/>
              <a:t>:10/12</a:t>
            </a:r>
            <a:endParaRPr lang="zh-TW" altLang="en-US" sz="4000" dirty="0"/>
          </a:p>
        </p:txBody>
      </p:sp>
      <p:sp>
        <p:nvSpPr>
          <p:cNvPr id="5" name="內容版面配置區 2"/>
          <p:cNvSpPr txBox="1">
            <a:spLocks/>
          </p:cNvSpPr>
          <p:nvPr/>
        </p:nvSpPr>
        <p:spPr>
          <a:xfrm>
            <a:off x="886968" y="5167884"/>
            <a:ext cx="10963656" cy="2130552"/>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a:lnSpc>
                <a:spcPct val="100000"/>
              </a:lnSpc>
              <a:spcBef>
                <a:spcPts val="600"/>
              </a:spcBef>
              <a:spcAft>
                <a:spcPts val="600"/>
              </a:spcAft>
            </a:pPr>
            <a:r>
              <a:rPr lang="zh-TW" altLang="en-US" sz="2400" dirty="0" smtClean="0">
                <a:latin typeface="+mj-ea"/>
                <a:ea typeface="+mj-ea"/>
              </a:rPr>
              <a:t>包含</a:t>
            </a:r>
            <a:r>
              <a:rPr lang="zh-TW" altLang="en-US" sz="2400" dirty="0" smtClean="0">
                <a:solidFill>
                  <a:srgbClr val="FF0000"/>
                </a:solidFill>
                <a:latin typeface="+mj-ea"/>
                <a:ea typeface="+mj-ea"/>
              </a:rPr>
              <a:t>簽到表、會議記錄、資料附件</a:t>
            </a:r>
            <a:r>
              <a:rPr lang="zh-TW" altLang="en-US" sz="2400" dirty="0" smtClean="0">
                <a:latin typeface="+mj-ea"/>
                <a:ea typeface="+mj-ea"/>
              </a:rPr>
              <a:t>。</a:t>
            </a:r>
            <a:endParaRPr lang="zh-TW" altLang="en-US" dirty="0">
              <a:latin typeface="+mj-ea"/>
              <a:ea typeface="+mj-ea"/>
            </a:endParaRPr>
          </a:p>
        </p:txBody>
      </p:sp>
    </p:spTree>
    <p:extLst>
      <p:ext uri="{BB962C8B-B14F-4D97-AF65-F5344CB8AC3E}">
        <p14:creationId xmlns:p14="http://schemas.microsoft.com/office/powerpoint/2010/main" val="998150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969264" y="566928"/>
            <a:ext cx="10058400" cy="1609344"/>
          </a:xfrm>
        </p:spPr>
        <p:txBody>
          <a:bodyPr>
            <a:normAutofit/>
          </a:bodyPr>
          <a:lstStyle/>
          <a:p>
            <a:r>
              <a:rPr lang="zh-TW" altLang="en-US" sz="4000" dirty="0"/>
              <a:t>經費預算注意事項</a:t>
            </a:r>
          </a:p>
        </p:txBody>
      </p:sp>
      <p:sp>
        <p:nvSpPr>
          <p:cNvPr id="3" name="內容版面配置區 2"/>
          <p:cNvSpPr>
            <a:spLocks noGrp="1"/>
          </p:cNvSpPr>
          <p:nvPr>
            <p:ph idx="1"/>
          </p:nvPr>
        </p:nvSpPr>
        <p:spPr>
          <a:xfrm>
            <a:off x="795528" y="1965960"/>
            <a:ext cx="10561320" cy="4443984"/>
          </a:xfrm>
        </p:spPr>
        <p:txBody>
          <a:bodyPr>
            <a:normAutofit/>
          </a:bodyPr>
          <a:lstStyle/>
          <a:p>
            <a:pPr>
              <a:lnSpc>
                <a:spcPct val="110000"/>
              </a:lnSpc>
              <a:spcBef>
                <a:spcPts val="600"/>
              </a:spcBef>
              <a:spcAft>
                <a:spcPts val="600"/>
              </a:spcAft>
            </a:pPr>
            <a:r>
              <a:rPr lang="zh-TW" altLang="zh-TW" sz="2400" dirty="0">
                <a:latin typeface="+mj-ea"/>
                <a:ea typeface="+mj-ea"/>
              </a:rPr>
              <a:t>社團每學期經費預算及決算需經社員大會</a:t>
            </a:r>
            <a:r>
              <a:rPr lang="en-US" altLang="zh-TW" sz="2400" dirty="0">
                <a:latin typeface="+mj-ea"/>
                <a:ea typeface="+mj-ea"/>
              </a:rPr>
              <a:t>/</a:t>
            </a:r>
            <a:r>
              <a:rPr lang="zh-TW" altLang="zh-TW" sz="2400" dirty="0">
                <a:latin typeface="+mj-ea"/>
                <a:ea typeface="+mj-ea"/>
              </a:rPr>
              <a:t>系大會審議通過，社團經費預算未通過一律不得動支，通過後亦不得超支或任意追加預算。建議社團可利用迎新活動或於集社前運用時間完成社員大會再進行活動，因此請</a:t>
            </a:r>
            <a:r>
              <a:rPr lang="zh-TW" altLang="zh-TW" sz="2400" dirty="0">
                <a:solidFill>
                  <a:srgbClr val="FF0000"/>
                </a:solidFill>
                <a:latin typeface="+mj-ea"/>
                <a:ea typeface="+mj-ea"/>
              </a:rPr>
              <a:t>社團務必於本學期召開</a:t>
            </a:r>
            <a:r>
              <a:rPr lang="en-US" altLang="zh-TW" sz="2400" dirty="0">
                <a:solidFill>
                  <a:srgbClr val="FF0000"/>
                </a:solidFill>
                <a:latin typeface="+mj-ea"/>
                <a:ea typeface="+mj-ea"/>
              </a:rPr>
              <a:t>2</a:t>
            </a:r>
            <a:r>
              <a:rPr lang="zh-TW" altLang="zh-TW" sz="2400" dirty="0">
                <a:solidFill>
                  <a:srgbClr val="FF0000"/>
                </a:solidFill>
                <a:latin typeface="+mj-ea"/>
                <a:ea typeface="+mj-ea"/>
              </a:rPr>
              <a:t>次『社員大會</a:t>
            </a:r>
            <a:r>
              <a:rPr lang="en-US" altLang="zh-TW" sz="2400" dirty="0">
                <a:solidFill>
                  <a:srgbClr val="FF0000"/>
                </a:solidFill>
                <a:latin typeface="+mj-ea"/>
                <a:ea typeface="+mj-ea"/>
              </a:rPr>
              <a:t>(</a:t>
            </a:r>
            <a:r>
              <a:rPr lang="zh-TW" altLang="zh-TW" sz="2400" dirty="0">
                <a:solidFill>
                  <a:srgbClr val="FF0000"/>
                </a:solidFill>
                <a:latin typeface="+mj-ea"/>
                <a:ea typeface="+mj-ea"/>
              </a:rPr>
              <a:t>系大會</a:t>
            </a:r>
            <a:r>
              <a:rPr lang="en-US" altLang="zh-TW" sz="2400" dirty="0">
                <a:solidFill>
                  <a:srgbClr val="FF0000"/>
                </a:solidFill>
                <a:latin typeface="+mj-ea"/>
                <a:ea typeface="+mj-ea"/>
              </a:rPr>
              <a:t>)</a:t>
            </a:r>
            <a:r>
              <a:rPr lang="zh-TW" altLang="zh-TW" sz="2400" dirty="0">
                <a:solidFill>
                  <a:srgbClr val="FF0000"/>
                </a:solidFill>
                <a:latin typeface="+mj-ea"/>
                <a:ea typeface="+mj-ea"/>
              </a:rPr>
              <a:t>』</a:t>
            </a:r>
            <a:r>
              <a:rPr lang="zh-TW" altLang="zh-TW" sz="2400" dirty="0">
                <a:latin typeface="+mj-ea"/>
                <a:ea typeface="+mj-ea"/>
              </a:rPr>
              <a:t>。</a:t>
            </a:r>
            <a:endParaRPr lang="en-US" altLang="zh-TW" sz="2400" dirty="0">
              <a:latin typeface="+mj-ea"/>
              <a:ea typeface="+mj-ea"/>
            </a:endParaRPr>
          </a:p>
          <a:p>
            <a:pPr>
              <a:lnSpc>
                <a:spcPct val="110000"/>
              </a:lnSpc>
              <a:spcBef>
                <a:spcPts val="600"/>
              </a:spcBef>
              <a:spcAft>
                <a:spcPts val="600"/>
              </a:spcAft>
            </a:pPr>
            <a:r>
              <a:rPr lang="zh-TW" altLang="zh-TW" sz="2400" dirty="0">
                <a:latin typeface="+mj-ea"/>
                <a:ea typeface="+mj-ea"/>
              </a:rPr>
              <a:t>期初社員大會</a:t>
            </a:r>
            <a:r>
              <a:rPr lang="en-US" altLang="zh-TW" sz="2400" dirty="0">
                <a:latin typeface="+mj-ea"/>
                <a:ea typeface="+mj-ea"/>
              </a:rPr>
              <a:t>/</a:t>
            </a:r>
            <a:r>
              <a:rPr lang="zh-TW" altLang="zh-TW" sz="2400" dirty="0">
                <a:latin typeface="+mj-ea"/>
                <a:ea typeface="+mj-ea"/>
              </a:rPr>
              <a:t>系大會會議紀錄請於</a:t>
            </a:r>
            <a:r>
              <a:rPr lang="en-US" altLang="zh-TW" sz="2400" dirty="0">
                <a:solidFill>
                  <a:srgbClr val="FF0000"/>
                </a:solidFill>
                <a:latin typeface="+mj-ea"/>
                <a:ea typeface="+mj-ea"/>
              </a:rPr>
              <a:t>112/10/12</a:t>
            </a:r>
            <a:r>
              <a:rPr lang="zh-TW" altLang="zh-TW" sz="2400" dirty="0">
                <a:latin typeface="+mj-ea"/>
                <a:ea typeface="+mj-ea"/>
              </a:rPr>
              <a:t>前完成繳交。</a:t>
            </a:r>
            <a:endParaRPr lang="en-US" altLang="zh-TW" sz="2400" dirty="0">
              <a:latin typeface="+mj-ea"/>
              <a:ea typeface="+mj-ea"/>
            </a:endParaRPr>
          </a:p>
          <a:p>
            <a:pPr>
              <a:lnSpc>
                <a:spcPct val="110000"/>
              </a:lnSpc>
              <a:spcBef>
                <a:spcPts val="600"/>
              </a:spcBef>
              <a:spcAft>
                <a:spcPts val="600"/>
              </a:spcAft>
            </a:pPr>
            <a:r>
              <a:rPr lang="en-US" altLang="zh-TW" sz="2400" dirty="0">
                <a:latin typeface="+mj-ea"/>
                <a:ea typeface="+mj-ea"/>
              </a:rPr>
              <a:t>(1)</a:t>
            </a:r>
            <a:r>
              <a:rPr lang="zh-TW" altLang="zh-TW" sz="2400" dirty="0">
                <a:latin typeface="+mj-ea"/>
                <a:ea typeface="+mj-ea"/>
              </a:rPr>
              <a:t>各系學會</a:t>
            </a:r>
            <a:r>
              <a:rPr lang="en-US" altLang="zh-TW" sz="2400" dirty="0">
                <a:latin typeface="+mj-ea"/>
                <a:ea typeface="+mj-ea"/>
              </a:rPr>
              <a:t>/</a:t>
            </a:r>
            <a:r>
              <a:rPr lang="zh-TW" altLang="zh-TW" sz="2400" dirty="0">
                <a:latin typeface="+mj-ea"/>
                <a:ea typeface="+mj-ea"/>
              </a:rPr>
              <a:t>社團合辦活動帳冊請於</a:t>
            </a:r>
            <a:r>
              <a:rPr lang="zh-TW" altLang="zh-TW" sz="2400" dirty="0">
                <a:solidFill>
                  <a:srgbClr val="FF0000"/>
                </a:solidFill>
                <a:latin typeface="+mj-ea"/>
                <a:ea typeface="+mj-ea"/>
              </a:rPr>
              <a:t>活動結束後兩週</a:t>
            </a:r>
            <a:r>
              <a:rPr lang="zh-TW" altLang="zh-TW" sz="2400" dirty="0">
                <a:latin typeface="+mj-ea"/>
                <a:ea typeface="+mj-ea"/>
              </a:rPr>
              <a:t>內完成，先送指導老師簽核後並送課外組審查。尤其是迎新、小幹、教優等。</a:t>
            </a:r>
            <a:endParaRPr lang="en-US" altLang="zh-TW" sz="2400" dirty="0">
              <a:latin typeface="+mj-ea"/>
              <a:ea typeface="+mj-ea"/>
            </a:endParaRPr>
          </a:p>
          <a:p>
            <a:pPr lvl="0">
              <a:lnSpc>
                <a:spcPct val="110000"/>
              </a:lnSpc>
              <a:spcBef>
                <a:spcPts val="600"/>
              </a:spcBef>
              <a:spcAft>
                <a:spcPts val="600"/>
              </a:spcAft>
            </a:pPr>
            <a:r>
              <a:rPr lang="en-US" altLang="zh-TW" sz="2400" dirty="0">
                <a:latin typeface="+mj-ea"/>
                <a:ea typeface="+mj-ea"/>
              </a:rPr>
              <a:t>(2)</a:t>
            </a:r>
            <a:r>
              <a:rPr lang="zh-TW" altLang="zh-TW" sz="2400" dirty="0">
                <a:latin typeface="+mj-ea"/>
                <a:ea typeface="+mj-ea"/>
              </a:rPr>
              <a:t>若活動參與並非全體社員，但又需用到社費</a:t>
            </a:r>
            <a:r>
              <a:rPr lang="en-US" altLang="zh-TW" sz="2400" dirty="0">
                <a:latin typeface="+mj-ea"/>
                <a:ea typeface="+mj-ea"/>
              </a:rPr>
              <a:t>(</a:t>
            </a:r>
            <a:r>
              <a:rPr lang="zh-TW" altLang="zh-TW" sz="2400" dirty="0">
                <a:latin typeface="+mj-ea"/>
                <a:ea typeface="+mj-ea"/>
              </a:rPr>
              <a:t>系費</a:t>
            </a:r>
            <a:r>
              <a:rPr lang="en-US" altLang="zh-TW" sz="2400" dirty="0">
                <a:latin typeface="+mj-ea"/>
                <a:ea typeface="+mj-ea"/>
              </a:rPr>
              <a:t>)</a:t>
            </a:r>
            <a:r>
              <a:rPr lang="zh-TW" altLang="zh-TW" sz="2400" dirty="0">
                <a:latin typeface="+mj-ea"/>
                <a:ea typeface="+mj-ea"/>
              </a:rPr>
              <a:t>，需在社員大會</a:t>
            </a:r>
            <a:r>
              <a:rPr lang="en-US" altLang="zh-TW" sz="2400" dirty="0">
                <a:latin typeface="+mj-ea"/>
                <a:ea typeface="+mj-ea"/>
              </a:rPr>
              <a:t>(</a:t>
            </a:r>
            <a:r>
              <a:rPr lang="zh-TW" altLang="zh-TW" sz="2400" dirty="0">
                <a:latin typeface="+mj-ea"/>
                <a:ea typeface="+mj-ea"/>
              </a:rPr>
              <a:t>系大會</a:t>
            </a:r>
            <a:r>
              <a:rPr lang="en-US" altLang="zh-TW" sz="2400" dirty="0">
                <a:latin typeface="+mj-ea"/>
                <a:ea typeface="+mj-ea"/>
              </a:rPr>
              <a:t>)</a:t>
            </a:r>
            <a:r>
              <a:rPr lang="zh-TW" altLang="zh-TW" sz="2400" dirty="0">
                <a:latin typeface="+mj-ea"/>
                <a:ea typeface="+mj-ea"/>
              </a:rPr>
              <a:t>上</a:t>
            </a:r>
            <a:r>
              <a:rPr lang="zh-TW" altLang="zh-TW" sz="2400" dirty="0">
                <a:solidFill>
                  <a:srgbClr val="FF0000"/>
                </a:solidFill>
                <a:latin typeface="+mj-ea"/>
                <a:ea typeface="+mj-ea"/>
              </a:rPr>
              <a:t>提出並獲社員同意</a:t>
            </a:r>
            <a:r>
              <a:rPr lang="zh-TW" altLang="zh-TW" sz="2400" dirty="0">
                <a:latin typeface="+mj-ea"/>
                <a:ea typeface="+mj-ea"/>
              </a:rPr>
              <a:t>才可動支經費，且必須提出活動申請。</a:t>
            </a:r>
          </a:p>
          <a:p>
            <a:pPr>
              <a:lnSpc>
                <a:spcPct val="110000"/>
              </a:lnSpc>
              <a:spcBef>
                <a:spcPts val="600"/>
              </a:spcBef>
              <a:spcAft>
                <a:spcPts val="600"/>
              </a:spcAft>
            </a:pPr>
            <a:endParaRPr lang="zh-TW" altLang="en-US" dirty="0">
              <a:latin typeface="+mj-ea"/>
              <a:ea typeface="+mj-ea"/>
            </a:endParaRPr>
          </a:p>
        </p:txBody>
      </p:sp>
    </p:spTree>
    <p:extLst>
      <p:ext uri="{BB962C8B-B14F-4D97-AF65-F5344CB8AC3E}">
        <p14:creationId xmlns:p14="http://schemas.microsoft.com/office/powerpoint/2010/main" val="401692591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941832" y="530352"/>
            <a:ext cx="10058400" cy="1609344"/>
          </a:xfrm>
        </p:spPr>
        <p:txBody>
          <a:bodyPr>
            <a:normAutofit/>
          </a:bodyPr>
          <a:lstStyle/>
          <a:p>
            <a:r>
              <a:rPr lang="zh-TW" altLang="en-US" sz="4000" dirty="0"/>
              <a:t>注意事項</a:t>
            </a:r>
          </a:p>
        </p:txBody>
      </p:sp>
      <p:sp>
        <p:nvSpPr>
          <p:cNvPr id="3" name="內容版面配置區 2"/>
          <p:cNvSpPr>
            <a:spLocks noGrp="1"/>
          </p:cNvSpPr>
          <p:nvPr>
            <p:ph idx="1"/>
          </p:nvPr>
        </p:nvSpPr>
        <p:spPr>
          <a:xfrm>
            <a:off x="786384" y="1938528"/>
            <a:ext cx="10369296" cy="4379976"/>
          </a:xfrm>
        </p:spPr>
        <p:txBody>
          <a:bodyPr/>
          <a:lstStyle/>
          <a:p>
            <a:pPr>
              <a:lnSpc>
                <a:spcPct val="100000"/>
              </a:lnSpc>
              <a:spcBef>
                <a:spcPts val="600"/>
              </a:spcBef>
              <a:spcAft>
                <a:spcPts val="600"/>
              </a:spcAft>
            </a:pPr>
            <a:r>
              <a:rPr lang="zh-TW" altLang="zh-TW" sz="2400" dirty="0">
                <a:latin typeface="+mj-ea"/>
                <a:ea typeface="+mj-ea"/>
              </a:rPr>
              <a:t>迎新、社課等所有社團活動一律於</a:t>
            </a:r>
            <a:r>
              <a:rPr lang="zh-TW" altLang="zh-TW" sz="2400" dirty="0">
                <a:solidFill>
                  <a:srgbClr val="FF0000"/>
                </a:solidFill>
                <a:latin typeface="+mj-ea"/>
                <a:ea typeface="+mj-ea"/>
              </a:rPr>
              <a:t>晚上</a:t>
            </a:r>
            <a:r>
              <a:rPr lang="en-US" altLang="zh-TW" sz="2400" dirty="0">
                <a:solidFill>
                  <a:srgbClr val="FF0000"/>
                </a:solidFill>
                <a:latin typeface="+mj-ea"/>
                <a:ea typeface="+mj-ea"/>
              </a:rPr>
              <a:t>10</a:t>
            </a:r>
            <a:r>
              <a:rPr lang="zh-TW" altLang="zh-TW" sz="2400" dirty="0">
                <a:solidFill>
                  <a:srgbClr val="FF0000"/>
                </a:solidFill>
                <a:latin typeface="+mj-ea"/>
                <a:ea typeface="+mj-ea"/>
              </a:rPr>
              <a:t>時前</a:t>
            </a:r>
            <a:r>
              <a:rPr lang="zh-TW" altLang="zh-TW" sz="2400" dirty="0">
                <a:latin typeface="+mj-ea"/>
                <a:ea typeface="+mj-ea"/>
              </a:rPr>
              <a:t>結束，以免干擾他人</a:t>
            </a:r>
            <a:r>
              <a:rPr lang="zh-TW" altLang="en-US" sz="2400" dirty="0">
                <a:latin typeface="+mj-ea"/>
                <a:ea typeface="+mj-ea"/>
              </a:rPr>
              <a:t>。</a:t>
            </a:r>
            <a:endParaRPr lang="en-US" altLang="zh-TW" sz="2400" dirty="0">
              <a:latin typeface="+mj-ea"/>
              <a:ea typeface="+mj-ea"/>
            </a:endParaRPr>
          </a:p>
          <a:p>
            <a:pPr>
              <a:lnSpc>
                <a:spcPct val="100000"/>
              </a:lnSpc>
              <a:spcBef>
                <a:spcPts val="600"/>
              </a:spcBef>
              <a:spcAft>
                <a:spcPts val="600"/>
              </a:spcAft>
            </a:pPr>
            <a:r>
              <a:rPr lang="zh-TW" altLang="zh-TW" sz="2400" dirty="0">
                <a:latin typeface="+mj-ea"/>
                <a:ea typeface="+mj-ea"/>
              </a:rPr>
              <a:t>活動結束需做好場復工作以</a:t>
            </a:r>
            <a:r>
              <a:rPr lang="zh-TW" altLang="zh-TW" sz="2400" dirty="0">
                <a:solidFill>
                  <a:srgbClr val="FF0000"/>
                </a:solidFill>
                <a:latin typeface="+mj-ea"/>
                <a:ea typeface="+mj-ea"/>
              </a:rPr>
              <a:t>維護環境整潔安全</a:t>
            </a:r>
            <a:r>
              <a:rPr lang="en-US" altLang="zh-TW" sz="2400" dirty="0">
                <a:latin typeface="+mj-ea"/>
                <a:ea typeface="+mj-ea"/>
              </a:rPr>
              <a:t>(</a:t>
            </a:r>
            <a:r>
              <a:rPr lang="zh-TW" altLang="zh-TW" sz="2400" dirty="0">
                <a:latin typeface="+mj-ea"/>
                <a:ea typeface="+mj-ea"/>
              </a:rPr>
              <a:t>水電窗戶等</a:t>
            </a:r>
            <a:r>
              <a:rPr lang="en-US" altLang="zh-TW" sz="2400" dirty="0">
                <a:latin typeface="+mj-ea"/>
                <a:ea typeface="+mj-ea"/>
              </a:rPr>
              <a:t>)</a:t>
            </a:r>
            <a:r>
              <a:rPr lang="zh-TW" altLang="zh-TW" sz="2400" dirty="0">
                <a:latin typeface="+mj-ea"/>
                <a:ea typeface="+mj-ea"/>
              </a:rPr>
              <a:t>，違者記點，嚴重者不得再借用場地</a:t>
            </a:r>
            <a:r>
              <a:rPr lang="zh-TW" altLang="en-US" sz="2400" dirty="0">
                <a:latin typeface="+mj-ea"/>
                <a:ea typeface="+mj-ea"/>
              </a:rPr>
              <a:t>。</a:t>
            </a:r>
            <a:endParaRPr lang="en-US" altLang="zh-TW" sz="2400" dirty="0">
              <a:latin typeface="+mj-ea"/>
              <a:ea typeface="+mj-ea"/>
            </a:endParaRPr>
          </a:p>
          <a:p>
            <a:pPr>
              <a:lnSpc>
                <a:spcPct val="100000"/>
              </a:lnSpc>
              <a:spcBef>
                <a:spcPts val="600"/>
              </a:spcBef>
              <a:spcAft>
                <a:spcPts val="600"/>
              </a:spcAft>
            </a:pPr>
            <a:r>
              <a:rPr lang="zh-TW" altLang="zh-TW" sz="2400" dirty="0">
                <a:latin typeface="+mj-ea"/>
                <a:ea typeface="+mj-ea"/>
              </a:rPr>
              <a:t>職能大樓的社團共用教室均上鎖，</a:t>
            </a:r>
            <a:r>
              <a:rPr lang="zh-TW" altLang="zh-TW" sz="2400" dirty="0">
                <a:solidFill>
                  <a:srgbClr val="FF0000"/>
                </a:solidFill>
                <a:latin typeface="+mj-ea"/>
                <a:ea typeface="+mj-ea"/>
              </a:rPr>
              <a:t>晚上社課</a:t>
            </a:r>
            <a:r>
              <a:rPr lang="zh-TW" altLang="zh-TW" sz="2400" dirty="0">
                <a:latin typeface="+mj-ea"/>
                <a:ea typeface="+mj-ea"/>
              </a:rPr>
              <a:t>借用者須提前</a:t>
            </a:r>
            <a:r>
              <a:rPr lang="zh-TW" altLang="zh-TW" sz="2400" dirty="0">
                <a:solidFill>
                  <a:srgbClr val="FF0000"/>
                </a:solidFill>
                <a:latin typeface="+mj-ea"/>
                <a:ea typeface="+mj-ea"/>
              </a:rPr>
              <a:t>下午至</a:t>
            </a:r>
            <a:r>
              <a:rPr lang="zh-TW" altLang="zh-TW" sz="2400" dirty="0">
                <a:latin typeface="+mj-ea"/>
                <a:ea typeface="+mj-ea"/>
              </a:rPr>
              <a:t>課外組借鑰匙。</a:t>
            </a:r>
          </a:p>
          <a:p>
            <a:pPr>
              <a:lnSpc>
                <a:spcPct val="100000"/>
              </a:lnSpc>
              <a:spcBef>
                <a:spcPts val="600"/>
              </a:spcBef>
              <a:spcAft>
                <a:spcPts val="600"/>
              </a:spcAft>
            </a:pPr>
            <a:endParaRPr lang="zh-TW" altLang="en-US" dirty="0">
              <a:latin typeface="+mj-ea"/>
              <a:ea typeface="+mj-ea"/>
            </a:endParaRPr>
          </a:p>
        </p:txBody>
      </p:sp>
    </p:spTree>
    <p:extLst>
      <p:ext uri="{BB962C8B-B14F-4D97-AF65-F5344CB8AC3E}">
        <p14:creationId xmlns:p14="http://schemas.microsoft.com/office/powerpoint/2010/main" val="1702338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05840" y="557784"/>
            <a:ext cx="10058400" cy="1609344"/>
          </a:xfrm>
        </p:spPr>
        <p:txBody>
          <a:bodyPr>
            <a:normAutofit/>
          </a:bodyPr>
          <a:lstStyle/>
          <a:p>
            <a:r>
              <a:rPr lang="zh-TW" altLang="en-US" sz="4000" dirty="0"/>
              <a:t>社團活動申請程序</a:t>
            </a:r>
          </a:p>
        </p:txBody>
      </p:sp>
      <p:sp>
        <p:nvSpPr>
          <p:cNvPr id="3" name="內容版面配置區 2"/>
          <p:cNvSpPr>
            <a:spLocks noGrp="1"/>
          </p:cNvSpPr>
          <p:nvPr>
            <p:ph idx="1"/>
          </p:nvPr>
        </p:nvSpPr>
        <p:spPr>
          <a:xfrm>
            <a:off x="795528" y="1965960"/>
            <a:ext cx="10341864" cy="4361688"/>
          </a:xfrm>
        </p:spPr>
        <p:txBody>
          <a:bodyPr>
            <a:normAutofit/>
          </a:bodyPr>
          <a:lstStyle/>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校內活動</a:t>
            </a:r>
            <a:r>
              <a:rPr lang="en-US" altLang="zh-TW" sz="2400" i="0" dirty="0">
                <a:latin typeface="+mj-ea"/>
                <a:ea typeface="+mj-ea"/>
              </a:rPr>
              <a:t>:</a:t>
            </a:r>
            <a:r>
              <a:rPr lang="en-US" altLang="zh-TW" sz="2400" i="0" dirty="0">
                <a:solidFill>
                  <a:srgbClr val="FF0000"/>
                </a:solidFill>
                <a:latin typeface="+mj-ea"/>
                <a:ea typeface="+mj-ea"/>
              </a:rPr>
              <a:t>10</a:t>
            </a:r>
            <a:r>
              <a:rPr lang="zh-TW" altLang="zh-TW" sz="2400" i="0" dirty="0">
                <a:solidFill>
                  <a:srgbClr val="FF0000"/>
                </a:solidFill>
                <a:latin typeface="+mj-ea"/>
                <a:ea typeface="+mj-ea"/>
              </a:rPr>
              <a:t>天前</a:t>
            </a:r>
            <a:r>
              <a:rPr lang="zh-TW" altLang="en-US" sz="2400" i="0" dirty="0">
                <a:solidFill>
                  <a:srgbClr val="FF0000"/>
                </a:solidFill>
                <a:latin typeface="+mj-ea"/>
                <a:ea typeface="+mj-ea"/>
              </a:rPr>
              <a:t>完成</a:t>
            </a:r>
            <a:endParaRPr lang="en-US" altLang="zh-TW" sz="2400" i="0" dirty="0">
              <a:solidFill>
                <a:srgbClr val="FF0000"/>
              </a:solidFill>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校外活動</a:t>
            </a:r>
            <a:r>
              <a:rPr lang="en-US" altLang="zh-TW" sz="2400" i="0" dirty="0">
                <a:latin typeface="+mj-ea"/>
                <a:ea typeface="+mj-ea"/>
              </a:rPr>
              <a:t>:</a:t>
            </a:r>
            <a:r>
              <a:rPr lang="en-US" altLang="zh-TW" sz="2400" i="0" dirty="0">
                <a:solidFill>
                  <a:srgbClr val="FF0000"/>
                </a:solidFill>
                <a:latin typeface="+mj-ea"/>
                <a:ea typeface="+mj-ea"/>
              </a:rPr>
              <a:t>15</a:t>
            </a:r>
            <a:r>
              <a:rPr lang="zh-TW" altLang="zh-TW" sz="2400" i="0" dirty="0">
                <a:solidFill>
                  <a:srgbClr val="FF0000"/>
                </a:solidFill>
                <a:latin typeface="+mj-ea"/>
                <a:ea typeface="+mj-ea"/>
              </a:rPr>
              <a:t>天前</a:t>
            </a:r>
            <a:r>
              <a:rPr lang="zh-TW" altLang="en-US" sz="2400" i="0" dirty="0">
                <a:solidFill>
                  <a:srgbClr val="FF0000"/>
                </a:solidFill>
                <a:latin typeface="+mj-ea"/>
                <a:ea typeface="+mj-ea"/>
              </a:rPr>
              <a:t>完成</a:t>
            </a:r>
            <a:endParaRPr lang="en-US" altLang="zh-TW" sz="2400" i="0" dirty="0">
              <a:solidFill>
                <a:srgbClr val="FF0000"/>
              </a:solidFill>
              <a:latin typeface="+mj-ea"/>
              <a:ea typeface="+mj-ea"/>
            </a:endParaRPr>
          </a:p>
          <a:p>
            <a:pPr marL="384048" lvl="1">
              <a:lnSpc>
                <a:spcPct val="100000"/>
              </a:lnSpc>
              <a:spcBef>
                <a:spcPts val="600"/>
              </a:spcBef>
              <a:spcAft>
                <a:spcPts val="600"/>
              </a:spcAft>
              <a:buFont typeface="Franklin Gothic Book" panose="020B0503020102020204" pitchFamily="34" charset="0"/>
              <a:buChar char="■"/>
            </a:pPr>
            <a:r>
              <a:rPr lang="zh-TW" altLang="zh-TW" sz="2400" i="0" dirty="0">
                <a:latin typeface="+mj-ea"/>
                <a:ea typeface="+mj-ea"/>
              </a:rPr>
              <a:t>除非遇校外活動主辦單位臨時邀約</a:t>
            </a:r>
            <a:r>
              <a:rPr lang="en-US" altLang="zh-TW" sz="2400" i="0" dirty="0">
                <a:latin typeface="+mj-ea"/>
                <a:ea typeface="+mj-ea"/>
              </a:rPr>
              <a:t>(</a:t>
            </a:r>
            <a:r>
              <a:rPr lang="zh-TW" altLang="zh-TW" sz="2400" i="0" dirty="0">
                <a:latin typeface="+mj-ea"/>
                <a:ea typeface="+mj-ea"/>
              </a:rPr>
              <a:t>起碼活動前</a:t>
            </a:r>
            <a:r>
              <a:rPr lang="en-US" altLang="zh-TW" sz="2400" i="0" dirty="0">
                <a:latin typeface="+mj-ea"/>
                <a:ea typeface="+mj-ea"/>
              </a:rPr>
              <a:t>3</a:t>
            </a:r>
            <a:r>
              <a:rPr lang="zh-TW" altLang="zh-TW" sz="2400" i="0" dirty="0">
                <a:latin typeface="+mj-ea"/>
                <a:ea typeface="+mj-ea"/>
              </a:rPr>
              <a:t>天</a:t>
            </a:r>
            <a:r>
              <a:rPr lang="en-US" altLang="zh-TW" sz="2400" i="0" dirty="0">
                <a:latin typeface="+mj-ea"/>
                <a:ea typeface="+mj-ea"/>
              </a:rPr>
              <a:t>)</a:t>
            </a:r>
            <a:r>
              <a:rPr lang="zh-TW" altLang="zh-TW" sz="2400" i="0" dirty="0">
                <a:latin typeface="+mj-ea"/>
                <a:ea typeface="+mj-ea"/>
              </a:rPr>
              <a:t>，請主辦單位以發公文或以</a:t>
            </a:r>
            <a:r>
              <a:rPr lang="en-US" altLang="zh-TW" sz="2400" i="0" dirty="0">
                <a:latin typeface="+mj-ea"/>
                <a:ea typeface="+mj-ea"/>
              </a:rPr>
              <a:t>e-mail</a:t>
            </a:r>
            <a:r>
              <a:rPr lang="zh-TW" altLang="zh-TW" sz="2400" i="0" dirty="0">
                <a:latin typeface="+mj-ea"/>
                <a:ea typeface="+mj-ea"/>
              </a:rPr>
              <a:t>至課外組正式邀約</a:t>
            </a:r>
            <a:r>
              <a:rPr lang="en-US" altLang="zh-TW" sz="2400" i="0" dirty="0">
                <a:latin typeface="+mj-ea"/>
                <a:ea typeface="+mj-ea"/>
              </a:rPr>
              <a:t>(</a:t>
            </a:r>
            <a:r>
              <a:rPr lang="zh-TW" altLang="zh-TW" sz="2400" i="0" dirty="0">
                <a:latin typeface="+mj-ea"/>
                <a:ea typeface="+mj-ea"/>
              </a:rPr>
              <a:t>須含企畫書</a:t>
            </a:r>
            <a:r>
              <a:rPr lang="en-US" altLang="zh-TW" sz="2400" i="0" dirty="0">
                <a:latin typeface="+mj-ea"/>
                <a:ea typeface="+mj-ea"/>
              </a:rPr>
              <a:t>)</a:t>
            </a:r>
            <a:r>
              <a:rPr lang="zh-TW" altLang="zh-TW" sz="2400" i="0" dirty="0">
                <a:latin typeface="+mj-ea"/>
                <a:ea typeface="+mj-ea"/>
              </a:rPr>
              <a:t>，否則不受理逾期之活動申請。</a:t>
            </a:r>
          </a:p>
          <a:p>
            <a:pPr>
              <a:lnSpc>
                <a:spcPct val="100000"/>
              </a:lnSpc>
              <a:spcBef>
                <a:spcPts val="600"/>
              </a:spcBef>
              <a:spcAft>
                <a:spcPts val="600"/>
              </a:spcAft>
            </a:pPr>
            <a:endParaRPr lang="zh-TW" altLang="en-US" sz="2400" dirty="0">
              <a:latin typeface="+mj-ea"/>
              <a:ea typeface="+mj-ea"/>
            </a:endParaRPr>
          </a:p>
        </p:txBody>
      </p:sp>
    </p:spTree>
    <p:extLst>
      <p:ext uri="{BB962C8B-B14F-4D97-AF65-F5344CB8AC3E}">
        <p14:creationId xmlns:p14="http://schemas.microsoft.com/office/powerpoint/2010/main" val="85115809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themeOverride>
</file>

<file path=docProps/app.xml><?xml version="1.0" encoding="utf-8"?>
<Properties xmlns="http://schemas.openxmlformats.org/officeDocument/2006/extended-properties" xmlns:vt="http://schemas.openxmlformats.org/officeDocument/2006/docPropsVTypes">
  <Template/>
  <TotalTime>332</TotalTime>
  <Words>1422</Words>
  <Application>Microsoft Office PowerPoint</Application>
  <PresentationFormat>寬螢幕</PresentationFormat>
  <Paragraphs>84</Paragraphs>
  <Slides>24</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24</vt:i4>
      </vt:variant>
    </vt:vector>
  </HeadingPairs>
  <TitlesOfParts>
    <vt:vector size="30" baseType="lpstr">
      <vt:lpstr>微軟正黑體</vt:lpstr>
      <vt:lpstr>新細明體</vt:lpstr>
      <vt:lpstr>Calibri</vt:lpstr>
      <vt:lpstr>Franklin Gothic Book</vt:lpstr>
      <vt:lpstr>Times New Roman</vt:lpstr>
      <vt:lpstr>Crop</vt:lpstr>
      <vt:lpstr>112-1 十月社長大會</vt:lpstr>
      <vt:lpstr>社團業務告知</vt:lpstr>
      <vt:lpstr>PowerPoint 簡報</vt:lpstr>
      <vt:lpstr>社團校外競賽獎金申請</vt:lpstr>
      <vt:lpstr>PowerPoint 簡報</vt:lpstr>
      <vt:lpstr>社員名單繳交期限:10/05</vt:lpstr>
      <vt:lpstr>經費預算注意事項</vt:lpstr>
      <vt:lpstr>注意事項</vt:lpstr>
      <vt:lpstr>社團活動申請程序</vt:lpstr>
      <vt:lpstr>注意事項-校外租車</vt:lpstr>
      <vt:lpstr>注意事項-智慧財產權</vt:lpstr>
      <vt:lpstr>注意事項-冷氣</vt:lpstr>
      <vt:lpstr>專案活動執行及結案</vt:lpstr>
      <vt:lpstr>43週年校慶專案(5號櫃檯)</vt:lpstr>
      <vt:lpstr>教育優先區(10號櫃檯) </vt:lpstr>
      <vt:lpstr>社團業務提醒</vt:lpstr>
      <vt:lpstr>社團業務提醒 </vt:lpstr>
      <vt:lpstr>社群追蹤 </vt:lpstr>
      <vt:lpstr>注意事項</vt:lpstr>
      <vt:lpstr>場館公告</vt:lpstr>
      <vt:lpstr>場館公告</vt:lpstr>
      <vt:lpstr>場館公告-連假閉館日程</vt:lpstr>
      <vt:lpstr>場館公告-</vt:lpstr>
      <vt:lpstr>場館公告-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58</cp:revision>
  <dcterms:created xsi:type="dcterms:W3CDTF">2023-09-05T00:23:59Z</dcterms:created>
  <dcterms:modified xsi:type="dcterms:W3CDTF">2023-10-02T00:56:47Z</dcterms:modified>
</cp:coreProperties>
</file>