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8" r:id="rId1"/>
  </p:sldMasterIdLst>
  <p:notesMasterIdLst>
    <p:notesMasterId r:id="rId32"/>
  </p:notesMasterIdLst>
  <p:sldIdLst>
    <p:sldId id="256" r:id="rId2"/>
    <p:sldId id="259" r:id="rId3"/>
    <p:sldId id="281" r:id="rId4"/>
    <p:sldId id="269" r:id="rId5"/>
    <p:sldId id="267" r:id="rId6"/>
    <p:sldId id="297" r:id="rId7"/>
    <p:sldId id="298" r:id="rId8"/>
    <p:sldId id="299" r:id="rId9"/>
    <p:sldId id="261" r:id="rId10"/>
    <p:sldId id="296" r:id="rId11"/>
    <p:sldId id="263" r:id="rId12"/>
    <p:sldId id="300" r:id="rId13"/>
    <p:sldId id="274" r:id="rId14"/>
    <p:sldId id="285" r:id="rId15"/>
    <p:sldId id="301" r:id="rId16"/>
    <p:sldId id="302" r:id="rId17"/>
    <p:sldId id="273" r:id="rId18"/>
    <p:sldId id="303" r:id="rId19"/>
    <p:sldId id="277" r:id="rId20"/>
    <p:sldId id="278" r:id="rId21"/>
    <p:sldId id="287" r:id="rId22"/>
    <p:sldId id="268" r:id="rId23"/>
    <p:sldId id="304" r:id="rId24"/>
    <p:sldId id="270" r:id="rId25"/>
    <p:sldId id="271" r:id="rId26"/>
    <p:sldId id="291" r:id="rId27"/>
    <p:sldId id="279" r:id="rId28"/>
    <p:sldId id="289" r:id="rId29"/>
    <p:sldId id="292" r:id="rId30"/>
    <p:sldId id="293" r:id="rId3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2DE63D5-997A-4646-A377-4702673A728D}" styleName="淺色樣式 2 - 輔色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淺色樣式 3 - 輔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C14380-476E-4E64-8955-75140FA05912}" type="datetimeFigureOut">
              <a:rPr lang="zh-TW" altLang="en-US" smtClean="0"/>
              <a:t>2023/10/24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5ABE70-B8FE-4461-816C-01315EDAF1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8250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5ABE70-B8FE-4461-816C-01315EDAF1A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7145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6B49D-27ED-483C-BDC7-FB6883DFE95E}" type="datetimeFigureOut">
              <a:rPr lang="zh-TW" altLang="en-US" smtClean="0"/>
              <a:t>2023/10/24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8E39908-F609-4B4F-B548-2FECA7A6BF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5620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6B49D-27ED-483C-BDC7-FB6883DFE95E}" type="datetimeFigureOut">
              <a:rPr lang="zh-TW" altLang="en-US" smtClean="0"/>
              <a:t>2023/10/24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8E39908-F609-4B4F-B548-2FECA7A6BF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3368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6B49D-27ED-483C-BDC7-FB6883DFE95E}" type="datetimeFigureOut">
              <a:rPr lang="zh-TW" altLang="en-US" smtClean="0"/>
              <a:t>2023/10/24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8E39908-F609-4B4F-B548-2FECA7A6BFB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37846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6B49D-27ED-483C-BDC7-FB6883DFE95E}" type="datetimeFigureOut">
              <a:rPr lang="zh-TW" altLang="en-US" smtClean="0"/>
              <a:t>2023/10/24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8E39908-F609-4B4F-B548-2FECA7A6BF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8685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6B49D-27ED-483C-BDC7-FB6883DFE95E}" type="datetimeFigureOut">
              <a:rPr lang="zh-TW" altLang="en-US" smtClean="0"/>
              <a:t>2023/10/24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8E39908-F609-4B4F-B548-2FECA7A6BFB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80513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6B49D-27ED-483C-BDC7-FB6883DFE95E}" type="datetimeFigureOut">
              <a:rPr lang="zh-TW" altLang="en-US" smtClean="0"/>
              <a:t>2023/10/24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8E39908-F609-4B4F-B548-2FECA7A6BF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69369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6B49D-27ED-483C-BDC7-FB6883DFE95E}" type="datetimeFigureOut">
              <a:rPr lang="zh-TW" altLang="en-US" smtClean="0"/>
              <a:t>2023/10/24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9908-F609-4B4F-B548-2FECA7A6BF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55508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6B49D-27ED-483C-BDC7-FB6883DFE95E}" type="datetimeFigureOut">
              <a:rPr lang="zh-TW" altLang="en-US" smtClean="0"/>
              <a:t>2023/10/24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9908-F609-4B4F-B548-2FECA7A6BF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4755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6B49D-27ED-483C-BDC7-FB6883DFE95E}" type="datetimeFigureOut">
              <a:rPr lang="zh-TW" altLang="en-US" smtClean="0"/>
              <a:t>2023/10/24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9908-F609-4B4F-B548-2FECA7A6BF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5473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6B49D-27ED-483C-BDC7-FB6883DFE95E}" type="datetimeFigureOut">
              <a:rPr lang="zh-TW" altLang="en-US" smtClean="0"/>
              <a:t>2023/10/24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8E39908-F609-4B4F-B548-2FECA7A6BF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8579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6B49D-27ED-483C-BDC7-FB6883DFE95E}" type="datetimeFigureOut">
              <a:rPr lang="zh-TW" altLang="en-US" smtClean="0"/>
              <a:t>2023/10/24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8E39908-F609-4B4F-B548-2FECA7A6BF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9369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6B49D-27ED-483C-BDC7-FB6883DFE95E}" type="datetimeFigureOut">
              <a:rPr lang="zh-TW" altLang="en-US" smtClean="0"/>
              <a:t>2023/10/24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8E39908-F609-4B4F-B548-2FECA7A6BF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2652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6B49D-27ED-483C-BDC7-FB6883DFE95E}" type="datetimeFigureOut">
              <a:rPr lang="zh-TW" altLang="en-US" smtClean="0"/>
              <a:t>2023/10/24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9908-F609-4B4F-B548-2FECA7A6BF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132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6B49D-27ED-483C-BDC7-FB6883DFE95E}" type="datetimeFigureOut">
              <a:rPr lang="zh-TW" altLang="en-US" smtClean="0"/>
              <a:t>2023/10/24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9908-F609-4B4F-B548-2FECA7A6BF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693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6B49D-27ED-483C-BDC7-FB6883DFE95E}" type="datetimeFigureOut">
              <a:rPr lang="zh-TW" altLang="en-US" smtClean="0"/>
              <a:t>2023/10/24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9908-F609-4B4F-B548-2FECA7A6BF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5809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6B49D-27ED-483C-BDC7-FB6883DFE95E}" type="datetimeFigureOut">
              <a:rPr lang="zh-TW" altLang="en-US" smtClean="0"/>
              <a:t>2023/10/24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8E39908-F609-4B4F-B548-2FECA7A6BF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0851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6B49D-27ED-483C-BDC7-FB6883DFE95E}" type="datetimeFigureOut">
              <a:rPr lang="zh-TW" altLang="en-US" smtClean="0"/>
              <a:t>2023/10/24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8E39908-F609-4B4F-B548-2FECA7A6BF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1940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9" r:id="rId1"/>
    <p:sldLayoutId id="2147484050" r:id="rId2"/>
    <p:sldLayoutId id="2147484051" r:id="rId3"/>
    <p:sldLayoutId id="2147484052" r:id="rId4"/>
    <p:sldLayoutId id="2147484053" r:id="rId5"/>
    <p:sldLayoutId id="2147484054" r:id="rId6"/>
    <p:sldLayoutId id="2147484055" r:id="rId7"/>
    <p:sldLayoutId id="2147484056" r:id="rId8"/>
    <p:sldLayoutId id="2147484057" r:id="rId9"/>
    <p:sldLayoutId id="2147484058" r:id="rId10"/>
    <p:sldLayoutId id="2147484059" r:id="rId11"/>
    <p:sldLayoutId id="2147484060" r:id="rId12"/>
    <p:sldLayoutId id="2147484061" r:id="rId13"/>
    <p:sldLayoutId id="2147484062" r:id="rId14"/>
    <p:sldLayoutId id="2147484063" r:id="rId15"/>
    <p:sldLayoutId id="21474840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NFUACTIVITY" TargetMode="External"/><Relationship Id="rId2" Type="http://schemas.openxmlformats.org/officeDocument/2006/relationships/hyperlink" Target="https://reurl.cc/94geQO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acebook.com/NFUACTIVITY/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reurl.cc/QbKbG9" TargetMode="External"/><Relationship Id="rId2" Type="http://schemas.openxmlformats.org/officeDocument/2006/relationships/hyperlink" Target="https://reurl.cc/aGKGR9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reurl.cc/94geQO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reurl.cc/58o6R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17320" y="1097280"/>
            <a:ext cx="9435109" cy="2505936"/>
          </a:xfrm>
        </p:spPr>
        <p:txBody>
          <a:bodyPr>
            <a:normAutofit fontScale="90000"/>
          </a:bodyPr>
          <a:lstStyle/>
          <a:p>
            <a:r>
              <a:rPr lang="en-US" altLang="zh-TW" sz="8000" b="1" dirty="0">
                <a:latin typeface="+mj-ea"/>
              </a:rPr>
              <a:t>112-1</a:t>
            </a:r>
            <a:r>
              <a:rPr lang="zh-TW" altLang="en-US" sz="8000" b="1" dirty="0">
                <a:latin typeface="+mj-ea"/>
              </a:rPr>
              <a:t> </a:t>
            </a:r>
            <a:r>
              <a:rPr lang="zh-TW" altLang="en-US" sz="8000" b="1" dirty="0" smtClean="0">
                <a:latin typeface="+mj-ea"/>
              </a:rPr>
              <a:t>十一月</a:t>
            </a:r>
            <a:r>
              <a:rPr lang="zh-TW" altLang="en-US" sz="8000" b="1" dirty="0">
                <a:latin typeface="+mj-ea"/>
              </a:rPr>
              <a:t>社長大會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10512" y="4312583"/>
            <a:ext cx="7891272" cy="1069848"/>
          </a:xfrm>
        </p:spPr>
        <p:txBody>
          <a:bodyPr>
            <a:normAutofit/>
          </a:bodyPr>
          <a:lstStyle/>
          <a:p>
            <a:r>
              <a:rPr lang="en-US" altLang="zh-TW" sz="2400" dirty="0" smtClean="0">
                <a:latin typeface="+mj-ea"/>
                <a:ea typeface="+mj-ea"/>
              </a:rPr>
              <a:t>112/10/25  </a:t>
            </a:r>
            <a:r>
              <a:rPr lang="en-US" altLang="zh-TW" sz="2400" dirty="0">
                <a:latin typeface="+mj-ea"/>
                <a:ea typeface="+mj-ea"/>
              </a:rPr>
              <a:t>12:00-13:20</a:t>
            </a:r>
          </a:p>
          <a:p>
            <a:r>
              <a:rPr lang="zh-TW" altLang="en-US" sz="2400" dirty="0">
                <a:latin typeface="+mj-ea"/>
                <a:ea typeface="+mj-ea"/>
              </a:rPr>
              <a:t>學生活動中心三樓活動室</a:t>
            </a:r>
            <a:endParaRPr lang="en-US" altLang="zh-TW" sz="2400" dirty="0">
              <a:latin typeface="+mj-ea"/>
              <a:ea typeface="+mj-ea"/>
            </a:endParaRPr>
          </a:p>
          <a:p>
            <a:endParaRPr lang="zh-TW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3841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3936" y="0"/>
            <a:ext cx="9144000" cy="6858001"/>
          </a:xfrm>
        </p:spPr>
      </p:pic>
    </p:spTree>
    <p:extLst>
      <p:ext uri="{BB962C8B-B14F-4D97-AF65-F5344CB8AC3E}">
        <p14:creationId xmlns:p14="http://schemas.microsoft.com/office/powerpoint/2010/main" val="241618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19072" y="685800"/>
            <a:ext cx="10058400" cy="1609344"/>
          </a:xfrm>
        </p:spPr>
        <p:txBody>
          <a:bodyPr>
            <a:normAutofit/>
          </a:bodyPr>
          <a:lstStyle/>
          <a:p>
            <a:r>
              <a:rPr lang="zh-TW" altLang="en-US" sz="4000" dirty="0"/>
              <a:t>改選</a:t>
            </a:r>
            <a:r>
              <a:rPr lang="zh-TW" altLang="en-US" sz="4000" dirty="0" smtClean="0"/>
              <a:t>注意事項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46888" y="1920240"/>
            <a:ext cx="11622024" cy="4443984"/>
          </a:xfrm>
        </p:spPr>
        <p:txBody>
          <a:bodyPr>
            <a:normAutofit/>
          </a:bodyPr>
          <a:lstStyle/>
          <a:p>
            <a:pPr lvl="1"/>
            <a:r>
              <a:rPr lang="zh-TW" altLang="zh-TW" sz="2400" dirty="0">
                <a:solidFill>
                  <a:schemeClr val="tx1"/>
                </a:solidFill>
              </a:rPr>
              <a:t>年度制系學會</a:t>
            </a:r>
            <a:r>
              <a:rPr lang="en-US" altLang="zh-TW" sz="2400" dirty="0">
                <a:solidFill>
                  <a:schemeClr val="tx1"/>
                </a:solidFill>
              </a:rPr>
              <a:t>/</a:t>
            </a:r>
            <a:r>
              <a:rPr lang="zh-TW" altLang="zh-TW" sz="2400" dirty="0">
                <a:solidFill>
                  <a:schemeClr val="tx1"/>
                </a:solidFill>
              </a:rPr>
              <a:t>社團進行會</a:t>
            </a:r>
            <a:r>
              <a:rPr lang="en-US" altLang="zh-TW" sz="2400" dirty="0">
                <a:solidFill>
                  <a:schemeClr val="tx1"/>
                </a:solidFill>
              </a:rPr>
              <a:t>/</a:t>
            </a:r>
            <a:r>
              <a:rPr lang="zh-TW" altLang="zh-TW" sz="2400" dirty="0">
                <a:solidFill>
                  <a:schemeClr val="tx1"/>
                </a:solidFill>
              </a:rPr>
              <a:t>社長改選，請遵照各系學會</a:t>
            </a:r>
            <a:r>
              <a:rPr lang="en-US" altLang="zh-TW" sz="2400" dirty="0">
                <a:solidFill>
                  <a:schemeClr val="tx1"/>
                </a:solidFill>
              </a:rPr>
              <a:t>/</a:t>
            </a:r>
            <a:r>
              <a:rPr lang="zh-TW" altLang="zh-TW" sz="2400" dirty="0">
                <a:solidFill>
                  <a:schemeClr val="tx1"/>
                </a:solidFill>
              </a:rPr>
              <a:t>社團之組織章程相關規定進行</a:t>
            </a:r>
            <a:r>
              <a:rPr lang="zh-TW" altLang="zh-TW" sz="2400" dirty="0" smtClean="0">
                <a:solidFill>
                  <a:schemeClr val="tx1"/>
                </a:solidFill>
              </a:rPr>
              <a:t>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lvl="1"/>
            <a:r>
              <a:rPr lang="zh-TW" altLang="zh-TW" sz="2400" dirty="0" smtClean="0">
                <a:solidFill>
                  <a:schemeClr val="tx1"/>
                </a:solidFill>
              </a:rPr>
              <a:t>請</a:t>
            </a:r>
            <a:r>
              <a:rPr lang="zh-TW" altLang="zh-TW" sz="2400" dirty="0">
                <a:solidFill>
                  <a:schemeClr val="tx1"/>
                </a:solidFill>
              </a:rPr>
              <a:t>新舊任系會長</a:t>
            </a:r>
            <a:r>
              <a:rPr lang="en-US" altLang="zh-TW" sz="2400" dirty="0">
                <a:solidFill>
                  <a:srgbClr val="FF0000"/>
                </a:solidFill>
              </a:rPr>
              <a:t>113/1/24(</a:t>
            </a:r>
            <a:r>
              <a:rPr lang="zh-TW" altLang="zh-TW" sz="2400" dirty="0">
                <a:solidFill>
                  <a:srgbClr val="FF0000"/>
                </a:solidFill>
              </a:rPr>
              <a:t>三</a:t>
            </a:r>
            <a:r>
              <a:rPr lang="en-US" altLang="zh-TW" sz="2400" dirty="0">
                <a:solidFill>
                  <a:srgbClr val="FF0000"/>
                </a:solidFill>
              </a:rPr>
              <a:t>)</a:t>
            </a:r>
            <a:r>
              <a:rPr lang="zh-TW" altLang="zh-TW" sz="2400" dirty="0">
                <a:solidFill>
                  <a:srgbClr val="FF0000"/>
                </a:solidFill>
              </a:rPr>
              <a:t>前完成交接</a:t>
            </a:r>
            <a:r>
              <a:rPr lang="zh-TW" altLang="zh-TW" sz="2400" dirty="0">
                <a:solidFill>
                  <a:schemeClr val="tx1"/>
                </a:solidFill>
              </a:rPr>
              <a:t>，並務必交代新任會長</a:t>
            </a:r>
            <a:r>
              <a:rPr lang="zh-TW" altLang="zh-TW" sz="2400" dirty="0">
                <a:solidFill>
                  <a:srgbClr val="FF0000"/>
                </a:solidFill>
              </a:rPr>
              <a:t>不能隨意和廠商簽約</a:t>
            </a:r>
            <a:r>
              <a:rPr lang="zh-TW" altLang="zh-TW" sz="2400" dirty="0">
                <a:solidFill>
                  <a:schemeClr val="tx1"/>
                </a:solidFill>
              </a:rPr>
              <a:t>，以免爭議，合約草案必須先送指導老師及課外組審查，若擅自簽約，相關責任由系會長自負，不得由系費支出。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zh-TW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0169259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84165" y="2718086"/>
            <a:ext cx="10775603" cy="2146522"/>
          </a:xfrm>
        </p:spPr>
        <p:txBody>
          <a:bodyPr>
            <a:normAutofit/>
          </a:bodyPr>
          <a:lstStyle/>
          <a:p>
            <a:pPr lvl="1" algn="l" defTabSz="457200" rtl="0">
              <a:spcBef>
                <a:spcPct val="0"/>
              </a:spcBef>
            </a:pPr>
            <a:r>
              <a:rPr lang="zh-TW" altLang="zh-TW" sz="3600" dirty="0">
                <a:solidFill>
                  <a:schemeClr val="tx1"/>
                </a:solidFill>
              </a:rPr>
              <a:t>社團校內評鑑於</a:t>
            </a:r>
            <a:r>
              <a:rPr lang="en-US" altLang="zh-TW" sz="3600" dirty="0">
                <a:solidFill>
                  <a:srgbClr val="FF0000"/>
                </a:solidFill>
              </a:rPr>
              <a:t>113/01/26(</a:t>
            </a:r>
            <a:r>
              <a:rPr lang="zh-TW" altLang="zh-TW" sz="3600" dirty="0">
                <a:solidFill>
                  <a:srgbClr val="FF0000"/>
                </a:solidFill>
              </a:rPr>
              <a:t>五</a:t>
            </a:r>
            <a:r>
              <a:rPr lang="en-US" altLang="zh-TW" sz="3600" dirty="0">
                <a:solidFill>
                  <a:srgbClr val="FF0000"/>
                </a:solidFill>
              </a:rPr>
              <a:t>)</a:t>
            </a:r>
            <a:r>
              <a:rPr lang="zh-TW" altLang="zh-TW" sz="3600" dirty="0">
                <a:solidFill>
                  <a:schemeClr val="tx1"/>
                </a:solidFill>
              </a:rPr>
              <a:t>辦理</a:t>
            </a:r>
            <a:r>
              <a:rPr lang="zh-TW" altLang="zh-TW" sz="3600" dirty="0" smtClean="0">
                <a:solidFill>
                  <a:schemeClr val="tx1"/>
                </a:solidFill>
              </a:rPr>
              <a:t>，</a:t>
            </a:r>
            <a:r>
              <a:rPr lang="en-US" altLang="zh-TW" sz="3600" dirty="0" smtClean="0">
                <a:solidFill>
                  <a:schemeClr val="tx1"/>
                </a:solidFill>
              </a:rPr>
              <a:t/>
            </a:r>
            <a:br>
              <a:rPr lang="en-US" altLang="zh-TW" sz="3600" dirty="0" smtClean="0">
                <a:solidFill>
                  <a:schemeClr val="tx1"/>
                </a:solidFill>
              </a:rPr>
            </a:br>
            <a:r>
              <a:rPr lang="zh-TW" altLang="zh-TW" sz="3600" dirty="0" smtClean="0">
                <a:solidFill>
                  <a:schemeClr val="tx1"/>
                </a:solidFill>
              </a:rPr>
              <a:t>請</a:t>
            </a:r>
            <a:r>
              <a:rPr lang="zh-TW" altLang="zh-TW" sz="3600" dirty="0">
                <a:solidFill>
                  <a:schemeClr val="tx1"/>
                </a:solidFill>
              </a:rPr>
              <a:t>各社團提早準備</a:t>
            </a:r>
            <a:r>
              <a:rPr lang="en-US" altLang="zh-TW" sz="3600" dirty="0">
                <a:solidFill>
                  <a:schemeClr val="tx1"/>
                </a:solidFill>
              </a:rPr>
              <a:t>(</a:t>
            </a:r>
            <a:r>
              <a:rPr lang="zh-TW" altLang="zh-TW" sz="3600" dirty="0">
                <a:solidFill>
                  <a:srgbClr val="FF0000"/>
                </a:solidFill>
              </a:rPr>
              <a:t>限</a:t>
            </a:r>
            <a:r>
              <a:rPr lang="en-US" altLang="zh-TW" sz="3600" dirty="0">
                <a:solidFill>
                  <a:srgbClr val="FF0000"/>
                </a:solidFill>
              </a:rPr>
              <a:t>112</a:t>
            </a:r>
            <a:r>
              <a:rPr lang="zh-TW" altLang="zh-TW" sz="3600" dirty="0">
                <a:solidFill>
                  <a:srgbClr val="FF0000"/>
                </a:solidFill>
              </a:rPr>
              <a:t>年</a:t>
            </a:r>
            <a:r>
              <a:rPr lang="en-US" altLang="zh-TW" sz="3600" dirty="0">
                <a:solidFill>
                  <a:srgbClr val="FF0000"/>
                </a:solidFill>
              </a:rPr>
              <a:t>1-12</a:t>
            </a:r>
            <a:r>
              <a:rPr lang="zh-TW" altLang="zh-TW" sz="3600" dirty="0">
                <a:solidFill>
                  <a:srgbClr val="FF0000"/>
                </a:solidFill>
              </a:rPr>
              <a:t>月資料</a:t>
            </a:r>
            <a:r>
              <a:rPr lang="en-US" altLang="zh-TW" sz="3600" dirty="0">
                <a:solidFill>
                  <a:schemeClr val="tx1"/>
                </a:solidFill>
              </a:rPr>
              <a:t>)</a:t>
            </a:r>
            <a:r>
              <a:rPr lang="zh-TW" altLang="zh-TW" sz="3600" dirty="0">
                <a:solidFill>
                  <a:schemeClr val="tx1"/>
                </a:solidFill>
              </a:rPr>
              <a:t>。 </a:t>
            </a:r>
            <a:r>
              <a:rPr lang="zh-TW" altLang="zh-TW" sz="3200" dirty="0">
                <a:solidFill>
                  <a:schemeClr val="tx1"/>
                </a:solidFill>
              </a:rPr>
              <a:t/>
            </a:r>
            <a:br>
              <a:rPr lang="zh-TW" altLang="zh-TW" sz="3200" dirty="0">
                <a:solidFill>
                  <a:schemeClr val="tx1"/>
                </a:solidFill>
              </a:rPr>
            </a:br>
            <a:endParaRPr lang="zh-TW" altLang="en-US" sz="3200" dirty="0">
              <a:solidFill>
                <a:schemeClr val="tx1"/>
              </a:solidFill>
            </a:endParaRP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1709928" y="658368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zh-TW" altLang="en-US" sz="4000" dirty="0"/>
              <a:t>校內</a:t>
            </a:r>
            <a:r>
              <a:rPr lang="zh-TW" altLang="en-US" sz="4000" dirty="0" smtClean="0"/>
              <a:t>評鑑期程提醒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8494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6696" y="2569464"/>
            <a:ext cx="10058400" cy="1609344"/>
          </a:xfrm>
        </p:spPr>
        <p:txBody>
          <a:bodyPr>
            <a:normAutofit/>
          </a:bodyPr>
          <a:lstStyle/>
          <a:p>
            <a:pPr lvl="0" algn="ctr"/>
            <a:r>
              <a:rPr lang="zh-TW" altLang="zh-TW" sz="7200" b="1" dirty="0"/>
              <a:t>專案活動執行及結案</a:t>
            </a:r>
          </a:p>
        </p:txBody>
      </p:sp>
    </p:spTree>
    <p:extLst>
      <p:ext uri="{BB962C8B-B14F-4D97-AF65-F5344CB8AC3E}">
        <p14:creationId xmlns:p14="http://schemas.microsoft.com/office/powerpoint/2010/main" val="425337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91640" y="684585"/>
            <a:ext cx="10058400" cy="1609344"/>
          </a:xfrm>
        </p:spPr>
        <p:txBody>
          <a:bodyPr>
            <a:normAutofit/>
          </a:bodyPr>
          <a:lstStyle/>
          <a:p>
            <a:pPr lvl="0"/>
            <a:r>
              <a:rPr lang="zh-TW" altLang="zh-TW" sz="4000" dirty="0"/>
              <a:t>教育優先區</a:t>
            </a:r>
            <a:r>
              <a:rPr lang="en-US" altLang="zh-TW" sz="4000" dirty="0"/>
              <a:t>(10</a:t>
            </a:r>
            <a:r>
              <a:rPr lang="zh-TW" altLang="zh-TW" sz="4000" dirty="0"/>
              <a:t>號櫃檯</a:t>
            </a:r>
            <a:r>
              <a:rPr lang="en-US" altLang="zh-TW" sz="4000" dirty="0"/>
              <a:t>)</a:t>
            </a:r>
            <a:r>
              <a:rPr lang="zh-TW" altLang="zh-TW" sz="4000" dirty="0"/>
              <a:t/>
            </a:r>
            <a:br>
              <a:rPr lang="zh-TW" altLang="zh-TW" sz="4000" dirty="0"/>
            </a:br>
            <a:endParaRPr lang="zh-TW" altLang="en-US" sz="4000" dirty="0"/>
          </a:p>
        </p:txBody>
      </p:sp>
      <p:sp>
        <p:nvSpPr>
          <p:cNvPr id="5" name="內容版面配置區 2"/>
          <p:cNvSpPr>
            <a:spLocks noGrp="1"/>
          </p:cNvSpPr>
          <p:nvPr>
            <p:ph idx="1"/>
          </p:nvPr>
        </p:nvSpPr>
        <p:spPr>
          <a:xfrm>
            <a:off x="219456" y="1947672"/>
            <a:ext cx="11649456" cy="4370832"/>
          </a:xfrm>
        </p:spPr>
        <p:txBody>
          <a:bodyPr>
            <a:noAutofit/>
          </a:bodyPr>
          <a:lstStyle/>
          <a:p>
            <a:pPr lvl="1"/>
            <a:r>
              <a:rPr lang="en-US" altLang="zh-TW" sz="2400" dirty="0">
                <a:solidFill>
                  <a:schemeClr val="tx1"/>
                </a:solidFill>
              </a:rPr>
              <a:t>113</a:t>
            </a:r>
            <a:r>
              <a:rPr lang="zh-TW" altLang="zh-TW" sz="2400" dirty="0">
                <a:solidFill>
                  <a:schemeClr val="tx1"/>
                </a:solidFill>
              </a:rPr>
              <a:t>年教育優先區寒假營隊：</a:t>
            </a:r>
          </a:p>
          <a:p>
            <a:pPr lvl="2"/>
            <a:r>
              <a:rPr lang="zh-TW" altLang="zh-TW" sz="2400" dirty="0">
                <a:solidFill>
                  <a:srgbClr val="FF0000"/>
                </a:solidFill>
              </a:rPr>
              <a:t>請勿先行動支經費</a:t>
            </a:r>
            <a:r>
              <a:rPr lang="zh-TW" altLang="zh-TW" sz="2400" dirty="0"/>
              <a:t>。</a:t>
            </a:r>
            <a:r>
              <a:rPr lang="zh-TW" altLang="zh-TW" sz="2400" dirty="0">
                <a:solidFill>
                  <a:schemeClr val="tx1"/>
                </a:solidFill>
              </a:rPr>
              <a:t>避免會計年度屆時無法核銷，需自行負擔費用。</a:t>
            </a:r>
          </a:p>
          <a:p>
            <a:pPr lvl="2"/>
            <a:r>
              <a:rPr lang="zh-TW" altLang="zh-TW" sz="2400" dirty="0">
                <a:solidFill>
                  <a:schemeClr val="tx1"/>
                </a:solidFill>
              </a:rPr>
              <a:t>學校版活動申請的時間請依公告再送件即可，如欲</a:t>
            </a:r>
            <a:r>
              <a:rPr lang="zh-TW" altLang="zh-TW" sz="2400" dirty="0">
                <a:solidFill>
                  <a:srgbClr val="FF0000"/>
                </a:solidFill>
              </a:rPr>
              <a:t>預借器材可先行用學校版活動申請表（總召、社長、指導老師用印完成）進行預借</a:t>
            </a:r>
            <a:r>
              <a:rPr lang="zh-TW" altLang="zh-TW" sz="2400" dirty="0"/>
              <a:t>。</a:t>
            </a:r>
          </a:p>
          <a:p>
            <a:pPr lvl="2"/>
            <a:r>
              <a:rPr lang="zh-TW" altLang="zh-TW" sz="2400" dirty="0">
                <a:solidFill>
                  <a:schemeClr val="tx1"/>
                </a:solidFill>
              </a:rPr>
              <a:t>暫定</a:t>
            </a:r>
            <a:r>
              <a:rPr lang="en-US" altLang="zh-TW" sz="2400" dirty="0">
                <a:solidFill>
                  <a:srgbClr val="FF0000"/>
                </a:solidFill>
              </a:rPr>
              <a:t>113/01/02</a:t>
            </a:r>
            <a:r>
              <a:rPr lang="zh-TW" altLang="zh-TW" sz="2400" dirty="0">
                <a:solidFill>
                  <a:schemeClr val="tx1"/>
                </a:solidFill>
              </a:rPr>
              <a:t>進行執行說明會</a:t>
            </a:r>
            <a:r>
              <a:rPr lang="zh-TW" altLang="zh-TW" sz="2400" dirty="0"/>
              <a:t>、</a:t>
            </a:r>
            <a:r>
              <a:rPr lang="en-US" altLang="zh-TW" sz="2400" dirty="0">
                <a:solidFill>
                  <a:srgbClr val="FF0000"/>
                </a:solidFill>
              </a:rPr>
              <a:t>113/01/03</a:t>
            </a:r>
            <a:r>
              <a:rPr lang="zh-TW" altLang="zh-TW" sz="2400" dirty="0">
                <a:solidFill>
                  <a:schemeClr val="tx1"/>
                </a:solidFill>
              </a:rPr>
              <a:t>進行授旗儀式，確切時間依公告為主。</a:t>
            </a:r>
          </a:p>
        </p:txBody>
      </p:sp>
    </p:spTree>
    <p:extLst>
      <p:ext uri="{BB962C8B-B14F-4D97-AF65-F5344CB8AC3E}">
        <p14:creationId xmlns:p14="http://schemas.microsoft.com/office/powerpoint/2010/main" val="362604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24245" y="688118"/>
            <a:ext cx="8911687" cy="1280890"/>
          </a:xfrm>
        </p:spPr>
        <p:txBody>
          <a:bodyPr/>
          <a:lstStyle/>
          <a:p>
            <a:r>
              <a:rPr lang="zh-TW" altLang="zh-TW" dirty="0"/>
              <a:t>帶動</a:t>
            </a:r>
            <a:r>
              <a:rPr lang="zh-TW" altLang="zh-TW" dirty="0" smtClean="0"/>
              <a:t>中小學</a:t>
            </a:r>
            <a:r>
              <a:rPr lang="en-US" altLang="zh-TW" dirty="0" smtClean="0"/>
              <a:t>(</a:t>
            </a:r>
            <a:r>
              <a:rPr lang="zh-TW" altLang="en-US" dirty="0"/>
              <a:t>十</a:t>
            </a:r>
            <a:r>
              <a:rPr lang="zh-TW" altLang="en-US" dirty="0" smtClean="0"/>
              <a:t>號櫃台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4" name="內容版面配置區 2"/>
          <p:cNvSpPr>
            <a:spLocks noGrp="1"/>
          </p:cNvSpPr>
          <p:nvPr>
            <p:ph idx="1"/>
          </p:nvPr>
        </p:nvSpPr>
        <p:spPr>
          <a:xfrm>
            <a:off x="230822" y="1972056"/>
            <a:ext cx="11647234" cy="4319016"/>
          </a:xfrm>
        </p:spPr>
        <p:txBody>
          <a:bodyPr>
            <a:noAutofit/>
          </a:bodyPr>
          <a:lstStyle/>
          <a:p>
            <a:pPr lvl="1"/>
            <a:r>
              <a:rPr lang="en-US" altLang="zh-TW" sz="2400" dirty="0" smtClean="0">
                <a:solidFill>
                  <a:schemeClr val="tx1"/>
                </a:solidFill>
              </a:rPr>
              <a:t>113</a:t>
            </a:r>
            <a:r>
              <a:rPr lang="zh-TW" altLang="zh-TW" sz="2400" dirty="0" smtClean="0">
                <a:solidFill>
                  <a:schemeClr val="tx1"/>
                </a:solidFill>
              </a:rPr>
              <a:t>年</a:t>
            </a:r>
            <a:r>
              <a:rPr lang="zh-TW" altLang="en-US" sz="2400" dirty="0" smtClean="0">
                <a:solidFill>
                  <a:schemeClr val="tx1"/>
                </a:solidFill>
              </a:rPr>
              <a:t>帶動中小學社團發展計畫</a:t>
            </a:r>
            <a:r>
              <a:rPr lang="zh-TW" altLang="zh-TW" sz="2400" dirty="0" smtClean="0">
                <a:solidFill>
                  <a:schemeClr val="tx1"/>
                </a:solidFill>
              </a:rPr>
              <a:t>：</a:t>
            </a:r>
            <a:endParaRPr lang="zh-TW" altLang="zh-TW" sz="2400" dirty="0">
              <a:solidFill>
                <a:schemeClr val="tx1"/>
              </a:solidFill>
            </a:endParaRPr>
          </a:p>
          <a:p>
            <a:pPr lvl="2"/>
            <a:r>
              <a:rPr lang="zh-TW" altLang="zh-TW" sz="2400" dirty="0">
                <a:solidFill>
                  <a:schemeClr val="tx1"/>
                </a:solidFill>
              </a:rPr>
              <a:t>【</a:t>
            </a:r>
            <a:r>
              <a:rPr lang="zh-TW" altLang="zh-TW" sz="2400" dirty="0" smtClean="0">
                <a:solidFill>
                  <a:schemeClr val="tx1"/>
                </a:solidFill>
              </a:rPr>
              <a:t>帶動</a:t>
            </a:r>
            <a:r>
              <a:rPr lang="zh-TW" altLang="zh-TW" sz="2400" dirty="0">
                <a:solidFill>
                  <a:schemeClr val="tx1"/>
                </a:solidFill>
              </a:rPr>
              <a:t>中小學</a:t>
            </a:r>
            <a:r>
              <a:rPr lang="zh-TW" altLang="zh-TW" sz="2400" dirty="0" smtClean="0">
                <a:solidFill>
                  <a:schemeClr val="tx1"/>
                </a:solidFill>
              </a:rPr>
              <a:t>】</a:t>
            </a:r>
            <a:r>
              <a:rPr lang="zh-TW" altLang="zh-TW" sz="2400" dirty="0">
                <a:solidFill>
                  <a:schemeClr val="tx1"/>
                </a:solidFill>
              </a:rPr>
              <a:t>為教育部大專院校社團帶動中小學社團發展計畫，實施原則為</a:t>
            </a:r>
            <a:r>
              <a:rPr lang="zh-TW" altLang="zh-TW" sz="2400" dirty="0">
                <a:solidFill>
                  <a:srgbClr val="FF0000"/>
                </a:solidFill>
              </a:rPr>
              <a:t>各大專校院社團透過學校與中小學訂定為期一年之長期合作計畫</a:t>
            </a:r>
            <a:r>
              <a:rPr lang="zh-TW" altLang="zh-TW" sz="2400" dirty="0">
                <a:solidFill>
                  <a:schemeClr val="tx1"/>
                </a:solidFill>
              </a:rPr>
              <a:t>，每學期宜規劃</a:t>
            </a:r>
            <a:r>
              <a:rPr lang="zh-TW" altLang="zh-TW" sz="2400" dirty="0">
                <a:solidFill>
                  <a:srgbClr val="FF0000"/>
                </a:solidFill>
              </a:rPr>
              <a:t>四次以上活動</a:t>
            </a:r>
            <a:r>
              <a:rPr lang="zh-TW" altLang="zh-TW" sz="2400" dirty="0" smtClean="0"/>
              <a:t>。</a:t>
            </a:r>
            <a:endParaRPr lang="en-US" altLang="zh-TW" sz="2400" dirty="0" smtClean="0"/>
          </a:p>
          <a:p>
            <a:pPr lvl="2"/>
            <a:r>
              <a:rPr lang="en-US" altLang="zh-TW" sz="2400" dirty="0">
                <a:solidFill>
                  <a:schemeClr val="tx1"/>
                </a:solidFill>
              </a:rPr>
              <a:t>113</a:t>
            </a:r>
            <a:r>
              <a:rPr lang="zh-TW" altLang="zh-TW" sz="2400" dirty="0">
                <a:solidFill>
                  <a:schemeClr val="tx1"/>
                </a:solidFill>
              </a:rPr>
              <a:t>年帶動中小學專案提案說明會暫訂於</a:t>
            </a:r>
            <a:r>
              <a:rPr lang="en-US" altLang="zh-TW" sz="2400" dirty="0">
                <a:solidFill>
                  <a:srgbClr val="FF0000"/>
                </a:solidFill>
              </a:rPr>
              <a:t>112/11/14(</a:t>
            </a:r>
            <a:r>
              <a:rPr lang="zh-TW" altLang="zh-TW" sz="2400" dirty="0">
                <a:solidFill>
                  <a:srgbClr val="FF0000"/>
                </a:solidFill>
              </a:rPr>
              <a:t>二</a:t>
            </a:r>
            <a:r>
              <a:rPr lang="en-US" altLang="zh-TW" sz="2400" dirty="0">
                <a:solidFill>
                  <a:srgbClr val="FF0000"/>
                </a:solidFill>
              </a:rPr>
              <a:t>)</a:t>
            </a:r>
            <a:r>
              <a:rPr lang="en-US" altLang="zh-TW" sz="2400" dirty="0" smtClean="0">
                <a:solidFill>
                  <a:srgbClr val="FF0000"/>
                </a:solidFill>
              </a:rPr>
              <a:t>12:10-13:10</a:t>
            </a:r>
            <a:r>
              <a:rPr lang="zh-TW" altLang="zh-TW" sz="2400" dirty="0">
                <a:solidFill>
                  <a:schemeClr val="tx1"/>
                </a:solidFill>
              </a:rPr>
              <a:t>於學生活動中心</a:t>
            </a:r>
            <a:r>
              <a:rPr lang="en-US" altLang="zh-TW" sz="2400" dirty="0">
                <a:solidFill>
                  <a:schemeClr val="tx1"/>
                </a:solidFill>
              </a:rPr>
              <a:t>3</a:t>
            </a:r>
            <a:r>
              <a:rPr lang="zh-TW" altLang="zh-TW" sz="2400" dirty="0">
                <a:solidFill>
                  <a:schemeClr val="tx1"/>
                </a:solidFill>
              </a:rPr>
              <a:t>樓活動室召開，意者請留意課外組網頁或</a:t>
            </a:r>
            <a:r>
              <a:rPr lang="en-US" altLang="zh-TW" sz="2400" dirty="0">
                <a:solidFill>
                  <a:schemeClr val="tx1"/>
                </a:solidFill>
              </a:rPr>
              <a:t>FB</a:t>
            </a:r>
            <a:r>
              <a:rPr lang="zh-TW" altLang="zh-TW" sz="2400" dirty="0">
                <a:solidFill>
                  <a:schemeClr val="tx1"/>
                </a:solidFill>
              </a:rPr>
              <a:t>粉專公告。</a:t>
            </a:r>
          </a:p>
          <a:p>
            <a:pPr lvl="2"/>
            <a:endParaRPr lang="zh-TW" altLang="zh-TW" sz="2400" dirty="0"/>
          </a:p>
          <a:p>
            <a:pPr lvl="2"/>
            <a:endParaRPr lang="zh-TW" altLang="zh-TW" sz="2400" dirty="0"/>
          </a:p>
        </p:txBody>
      </p:sp>
    </p:spTree>
    <p:extLst>
      <p:ext uri="{BB962C8B-B14F-4D97-AF65-F5344CB8AC3E}">
        <p14:creationId xmlns:p14="http://schemas.microsoft.com/office/powerpoint/2010/main" val="2243986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24245" y="688118"/>
            <a:ext cx="8911687" cy="1280890"/>
          </a:xfrm>
        </p:spPr>
        <p:txBody>
          <a:bodyPr/>
          <a:lstStyle/>
          <a:p>
            <a:r>
              <a:rPr lang="en-US" altLang="zh-TW" dirty="0"/>
              <a:t>113</a:t>
            </a:r>
            <a:r>
              <a:rPr lang="zh-TW" altLang="zh-TW" dirty="0"/>
              <a:t>年藝文季系列活動</a:t>
            </a:r>
            <a:r>
              <a:rPr lang="en-US" altLang="zh-TW" dirty="0" smtClean="0"/>
              <a:t>(</a:t>
            </a:r>
            <a:r>
              <a:rPr lang="zh-TW" altLang="en-US" dirty="0"/>
              <a:t>十</a:t>
            </a:r>
            <a:r>
              <a:rPr lang="zh-TW" altLang="en-US" dirty="0" smtClean="0"/>
              <a:t>號櫃台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4" name="內容版面配置區 2"/>
          <p:cNvSpPr>
            <a:spLocks noGrp="1"/>
          </p:cNvSpPr>
          <p:nvPr>
            <p:ph idx="1"/>
          </p:nvPr>
        </p:nvSpPr>
        <p:spPr>
          <a:xfrm>
            <a:off x="599630" y="2042160"/>
            <a:ext cx="11269282" cy="4660392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zh-TW" altLang="zh-TW" sz="2400" dirty="0" smtClean="0">
                <a:solidFill>
                  <a:schemeClr val="tx1"/>
                </a:solidFill>
              </a:rPr>
              <a:t>【</a:t>
            </a:r>
            <a:r>
              <a:rPr lang="zh-TW" altLang="zh-TW" sz="2400" dirty="0">
                <a:solidFill>
                  <a:schemeClr val="tx1"/>
                </a:solidFill>
              </a:rPr>
              <a:t>藝文季活動專案說明】為本校藝文季系列活動，活動時間：預計</a:t>
            </a:r>
            <a:r>
              <a:rPr lang="en-US" altLang="zh-TW" sz="2400" dirty="0">
                <a:solidFill>
                  <a:schemeClr val="tx1"/>
                </a:solidFill>
              </a:rPr>
              <a:t>113</a:t>
            </a:r>
            <a:r>
              <a:rPr lang="zh-TW" altLang="zh-TW" sz="2400" dirty="0">
                <a:solidFill>
                  <a:schemeClr val="tx1"/>
                </a:solidFill>
              </a:rPr>
              <a:t>年</a:t>
            </a:r>
            <a:r>
              <a:rPr lang="en-US" altLang="zh-TW" sz="2400" dirty="0">
                <a:solidFill>
                  <a:schemeClr val="tx1"/>
                </a:solidFill>
              </a:rPr>
              <a:t>4-5</a:t>
            </a:r>
            <a:r>
              <a:rPr lang="zh-TW" altLang="zh-TW" sz="2400" dirty="0">
                <a:solidFill>
                  <a:schemeClr val="tx1"/>
                </a:solidFill>
              </a:rPr>
              <a:t>月。透過活動或課程進行美感教育，提升藝術內涵。能從生活中感受美，將美感展現於生活中。活動內容可包含音樂、舞蹈、手作課程等各種藝文活動</a:t>
            </a:r>
            <a:r>
              <a:rPr lang="zh-TW" altLang="zh-TW" sz="2400" dirty="0" smtClean="0">
                <a:solidFill>
                  <a:schemeClr val="tx1"/>
                </a:solidFill>
              </a:rPr>
              <a:t>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r>
              <a:rPr lang="zh-TW" altLang="zh-TW" sz="2400" dirty="0" smtClean="0">
                <a:solidFill>
                  <a:schemeClr val="tx1"/>
                </a:solidFill>
              </a:rPr>
              <a:t>歷年</a:t>
            </a:r>
            <a:r>
              <a:rPr lang="zh-TW" altLang="zh-TW" sz="2400" dirty="0">
                <a:solidFill>
                  <a:schemeClr val="tx1"/>
                </a:solidFill>
              </a:rPr>
              <a:t>活動如：吉他</a:t>
            </a:r>
            <a:r>
              <a:rPr lang="en-US" altLang="zh-TW" sz="2400" dirty="0">
                <a:solidFill>
                  <a:schemeClr val="tx1"/>
                </a:solidFill>
              </a:rPr>
              <a:t>(</a:t>
            </a:r>
            <a:r>
              <a:rPr lang="zh-TW" altLang="zh-TW" sz="2400" dirty="0">
                <a:solidFill>
                  <a:schemeClr val="tx1"/>
                </a:solidFill>
              </a:rPr>
              <a:t>觀摩晚會、不插電畢業走唱</a:t>
            </a:r>
            <a:r>
              <a:rPr lang="en-US" altLang="zh-TW" sz="2400" dirty="0">
                <a:solidFill>
                  <a:schemeClr val="tx1"/>
                </a:solidFill>
              </a:rPr>
              <a:t>)</a:t>
            </a:r>
            <a:r>
              <a:rPr lang="zh-TW" altLang="zh-TW" sz="2400" dirty="0">
                <a:solidFill>
                  <a:schemeClr val="tx1"/>
                </a:solidFill>
              </a:rPr>
              <a:t>、福青</a:t>
            </a:r>
            <a:r>
              <a:rPr lang="en-US" altLang="zh-TW" sz="2400" dirty="0">
                <a:solidFill>
                  <a:schemeClr val="tx1"/>
                </a:solidFill>
              </a:rPr>
              <a:t>(</a:t>
            </a:r>
            <a:r>
              <a:rPr lang="zh-TW" altLang="zh-TW" sz="2400" dirty="0">
                <a:solidFill>
                  <a:schemeClr val="tx1"/>
                </a:solidFill>
              </a:rPr>
              <a:t>卡片傳恩情</a:t>
            </a:r>
            <a:r>
              <a:rPr lang="en-US" altLang="zh-TW" sz="2400" dirty="0">
                <a:solidFill>
                  <a:schemeClr val="tx1"/>
                </a:solidFill>
              </a:rPr>
              <a:t>)</a:t>
            </a:r>
            <a:r>
              <a:rPr lang="zh-TW" altLang="zh-TW" sz="2400" dirty="0">
                <a:solidFill>
                  <a:schemeClr val="tx1"/>
                </a:solidFill>
              </a:rPr>
              <a:t>、熱音吉他</a:t>
            </a:r>
            <a:r>
              <a:rPr lang="en-US" altLang="zh-TW" sz="2400" dirty="0">
                <a:solidFill>
                  <a:schemeClr val="tx1"/>
                </a:solidFill>
              </a:rPr>
              <a:t>(</a:t>
            </a:r>
            <a:r>
              <a:rPr lang="zh-TW" altLang="zh-TW" sz="2400" dirty="0">
                <a:solidFill>
                  <a:schemeClr val="tx1"/>
                </a:solidFill>
              </a:rPr>
              <a:t>成果發表</a:t>
            </a:r>
            <a:r>
              <a:rPr lang="en-US" altLang="zh-TW" sz="2400" dirty="0">
                <a:solidFill>
                  <a:schemeClr val="tx1"/>
                </a:solidFill>
              </a:rPr>
              <a:t>)</a:t>
            </a:r>
            <a:r>
              <a:rPr lang="zh-TW" altLang="zh-TW" sz="2400" dirty="0">
                <a:solidFill>
                  <a:schemeClr val="tx1"/>
                </a:solidFill>
              </a:rPr>
              <a:t>、熱舞</a:t>
            </a:r>
            <a:r>
              <a:rPr lang="en-US" altLang="zh-TW" sz="2400" dirty="0">
                <a:solidFill>
                  <a:schemeClr val="tx1"/>
                </a:solidFill>
              </a:rPr>
              <a:t>(</a:t>
            </a:r>
            <a:r>
              <a:rPr lang="zh-TW" altLang="zh-TW" sz="2400" dirty="0">
                <a:solidFill>
                  <a:schemeClr val="tx1"/>
                </a:solidFill>
              </a:rPr>
              <a:t>成發</a:t>
            </a:r>
            <a:r>
              <a:rPr lang="en-US" altLang="zh-TW" sz="2400" dirty="0">
                <a:solidFill>
                  <a:schemeClr val="tx1"/>
                </a:solidFill>
              </a:rPr>
              <a:t>)</a:t>
            </a:r>
            <a:r>
              <a:rPr lang="zh-TW" altLang="zh-TW" sz="2400" dirty="0">
                <a:solidFill>
                  <a:schemeClr val="tx1"/>
                </a:solidFill>
              </a:rPr>
              <a:t>、國管樂</a:t>
            </a:r>
            <a:r>
              <a:rPr lang="en-US" altLang="zh-TW" sz="2400" dirty="0">
                <a:solidFill>
                  <a:schemeClr val="tx1"/>
                </a:solidFill>
              </a:rPr>
              <a:t>(</a:t>
            </a:r>
            <a:r>
              <a:rPr lang="zh-TW" altLang="zh-TW" sz="2400" dirty="0">
                <a:solidFill>
                  <a:schemeClr val="tx1"/>
                </a:solidFill>
              </a:rPr>
              <a:t>聯合音樂會</a:t>
            </a:r>
            <a:r>
              <a:rPr lang="en-US" altLang="zh-TW" sz="2400" dirty="0">
                <a:solidFill>
                  <a:schemeClr val="tx1"/>
                </a:solidFill>
              </a:rPr>
              <a:t>)</a:t>
            </a:r>
            <a:r>
              <a:rPr lang="zh-TW" altLang="zh-TW" sz="2400" dirty="0">
                <a:solidFill>
                  <a:schemeClr val="tx1"/>
                </a:solidFill>
              </a:rPr>
              <a:t>、音控</a:t>
            </a:r>
            <a:r>
              <a:rPr lang="en-US" altLang="zh-TW" sz="2400" dirty="0">
                <a:solidFill>
                  <a:schemeClr val="tx1"/>
                </a:solidFill>
              </a:rPr>
              <a:t>(</a:t>
            </a:r>
            <a:r>
              <a:rPr lang="zh-TW" altLang="zh-TW" sz="2400" dirty="0">
                <a:solidFill>
                  <a:schemeClr val="tx1"/>
                </a:solidFill>
              </a:rPr>
              <a:t>成果發表</a:t>
            </a:r>
            <a:r>
              <a:rPr lang="en-US" altLang="zh-TW" sz="2400" dirty="0">
                <a:solidFill>
                  <a:schemeClr val="tx1"/>
                </a:solidFill>
              </a:rPr>
              <a:t>)</a:t>
            </a:r>
            <a:r>
              <a:rPr lang="zh-TW" altLang="zh-TW" sz="2400" dirty="0">
                <a:solidFill>
                  <a:schemeClr val="tx1"/>
                </a:solidFill>
              </a:rPr>
              <a:t>、熱音</a:t>
            </a:r>
            <a:r>
              <a:rPr lang="en-US" altLang="zh-TW" sz="2400" dirty="0">
                <a:solidFill>
                  <a:schemeClr val="tx1"/>
                </a:solidFill>
              </a:rPr>
              <a:t>(</a:t>
            </a:r>
            <a:r>
              <a:rPr lang="zh-TW" altLang="zh-TW" sz="2400" dirty="0">
                <a:solidFill>
                  <a:schemeClr val="tx1"/>
                </a:solidFill>
              </a:rPr>
              <a:t>六月革命</a:t>
            </a:r>
            <a:r>
              <a:rPr lang="en-US" altLang="zh-TW" sz="2400" dirty="0">
                <a:solidFill>
                  <a:schemeClr val="tx1"/>
                </a:solidFill>
              </a:rPr>
              <a:t>)</a:t>
            </a:r>
            <a:r>
              <a:rPr lang="zh-TW" altLang="zh-TW" sz="2400" dirty="0">
                <a:solidFill>
                  <a:schemeClr val="tx1"/>
                </a:solidFill>
              </a:rPr>
              <a:t>等</a:t>
            </a:r>
            <a:r>
              <a:rPr lang="zh-TW" altLang="zh-TW" sz="2400" dirty="0" smtClean="0">
                <a:solidFill>
                  <a:schemeClr val="tx1"/>
                </a:solidFill>
              </a:rPr>
              <a:t>。</a:t>
            </a:r>
            <a:endParaRPr lang="zh-TW" altLang="zh-TW" sz="2400" dirty="0">
              <a:solidFill>
                <a:schemeClr val="tx1"/>
              </a:solidFill>
            </a:endParaRPr>
          </a:p>
          <a:p>
            <a:r>
              <a:rPr lang="en-US" altLang="zh-TW" sz="2400" dirty="0">
                <a:solidFill>
                  <a:schemeClr val="tx1"/>
                </a:solidFill>
              </a:rPr>
              <a:t>113</a:t>
            </a:r>
            <a:r>
              <a:rPr lang="zh-TW" altLang="zh-TW" sz="2400" dirty="0">
                <a:solidFill>
                  <a:schemeClr val="tx1"/>
                </a:solidFill>
              </a:rPr>
              <a:t>年藝文季專案提案說明會暫訂於</a:t>
            </a:r>
            <a:r>
              <a:rPr lang="en-US" altLang="zh-TW" sz="2400" dirty="0">
                <a:solidFill>
                  <a:srgbClr val="FF0000"/>
                </a:solidFill>
              </a:rPr>
              <a:t>112/11/21(</a:t>
            </a:r>
            <a:r>
              <a:rPr lang="zh-TW" altLang="zh-TW" sz="2400" dirty="0">
                <a:solidFill>
                  <a:srgbClr val="FF0000"/>
                </a:solidFill>
              </a:rPr>
              <a:t>二</a:t>
            </a:r>
            <a:r>
              <a:rPr lang="en-US" altLang="zh-TW" sz="2400" dirty="0">
                <a:solidFill>
                  <a:srgbClr val="FF0000"/>
                </a:solidFill>
              </a:rPr>
              <a:t>)12:10-13:10</a:t>
            </a:r>
            <a:r>
              <a:rPr lang="zh-TW" altLang="zh-TW" sz="2400" dirty="0">
                <a:solidFill>
                  <a:schemeClr val="tx1"/>
                </a:solidFill>
              </a:rPr>
              <a:t>於</a:t>
            </a:r>
            <a:r>
              <a:rPr lang="zh-TW" altLang="zh-TW" sz="2400" dirty="0">
                <a:solidFill>
                  <a:srgbClr val="FF0000"/>
                </a:solidFill>
              </a:rPr>
              <a:t>學生活動中心</a:t>
            </a:r>
            <a:r>
              <a:rPr lang="en-US" altLang="zh-TW" sz="2400" dirty="0">
                <a:solidFill>
                  <a:srgbClr val="FF0000"/>
                </a:solidFill>
              </a:rPr>
              <a:t>3</a:t>
            </a:r>
            <a:r>
              <a:rPr lang="zh-TW" altLang="zh-TW" sz="2400" dirty="0">
                <a:solidFill>
                  <a:srgbClr val="FF0000"/>
                </a:solidFill>
              </a:rPr>
              <a:t>樓活動室</a:t>
            </a:r>
            <a:r>
              <a:rPr lang="zh-TW" altLang="zh-TW" sz="2400" dirty="0">
                <a:solidFill>
                  <a:schemeClr val="tx1"/>
                </a:solidFill>
              </a:rPr>
              <a:t>召開，意者請留意課外組網頁或</a:t>
            </a:r>
            <a:r>
              <a:rPr lang="en-US" altLang="zh-TW" sz="2400" dirty="0">
                <a:solidFill>
                  <a:schemeClr val="tx1"/>
                </a:solidFill>
              </a:rPr>
              <a:t>FB</a:t>
            </a:r>
            <a:r>
              <a:rPr lang="zh-TW" altLang="zh-TW" sz="2400" dirty="0">
                <a:solidFill>
                  <a:schemeClr val="tx1"/>
                </a:solidFill>
              </a:rPr>
              <a:t>粉專公告。</a:t>
            </a:r>
          </a:p>
          <a:p>
            <a:pPr marL="0" indent="0">
              <a:buNone/>
            </a:pPr>
            <a:endParaRPr lang="zh-TW" altLang="zh-TW" sz="2400" dirty="0"/>
          </a:p>
          <a:p>
            <a:pPr lvl="2"/>
            <a:endParaRPr lang="zh-TW" altLang="zh-TW" sz="2400" dirty="0"/>
          </a:p>
        </p:txBody>
      </p:sp>
    </p:spTree>
    <p:extLst>
      <p:ext uri="{BB962C8B-B14F-4D97-AF65-F5344CB8AC3E}">
        <p14:creationId xmlns:p14="http://schemas.microsoft.com/office/powerpoint/2010/main" val="140480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83080" y="612648"/>
            <a:ext cx="10058400" cy="1609344"/>
          </a:xfrm>
        </p:spPr>
        <p:txBody>
          <a:bodyPr>
            <a:normAutofit/>
          </a:bodyPr>
          <a:lstStyle/>
          <a:p>
            <a:pPr lvl="0"/>
            <a:r>
              <a:rPr lang="en-US" altLang="zh-TW" sz="4000" dirty="0"/>
              <a:t>43</a:t>
            </a:r>
            <a:r>
              <a:rPr lang="zh-TW" altLang="zh-TW" sz="4000" dirty="0"/>
              <a:t>週年校慶專案</a:t>
            </a:r>
            <a:r>
              <a:rPr lang="en-US" altLang="zh-TW" sz="4000" dirty="0"/>
              <a:t>(5</a:t>
            </a:r>
            <a:r>
              <a:rPr lang="zh-TW" altLang="zh-TW" sz="4000" dirty="0"/>
              <a:t>號櫃檯</a:t>
            </a:r>
            <a:r>
              <a:rPr lang="en-US" altLang="zh-TW" sz="4000" dirty="0"/>
              <a:t>)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58368" y="1947672"/>
            <a:ext cx="11183112" cy="4389120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TW" altLang="zh-TW" sz="2400" dirty="0">
                <a:solidFill>
                  <a:schemeClr val="tx1"/>
                </a:solidFill>
                <a:latin typeface="+mj-ea"/>
                <a:ea typeface="+mj-ea"/>
              </a:rPr>
              <a:t>校慶週為</a:t>
            </a:r>
            <a:r>
              <a:rPr lang="en-US" altLang="zh-TW" sz="2400" dirty="0">
                <a:solidFill>
                  <a:srgbClr val="FF0000"/>
                </a:solidFill>
                <a:latin typeface="+mj-ea"/>
                <a:ea typeface="+mj-ea"/>
              </a:rPr>
              <a:t>11/20-11/25</a:t>
            </a:r>
            <a:r>
              <a:rPr lang="zh-TW" altLang="zh-TW" sz="2400" dirty="0">
                <a:latin typeface="+mj-ea"/>
                <a:ea typeface="+mj-ea"/>
              </a:rPr>
              <a:t>，</a:t>
            </a:r>
            <a:r>
              <a:rPr lang="zh-TW" altLang="zh-TW" sz="2400" dirty="0">
                <a:solidFill>
                  <a:schemeClr val="tx1"/>
                </a:solidFill>
                <a:latin typeface="+mj-ea"/>
                <a:ea typeface="+mj-ea"/>
              </a:rPr>
              <a:t>請主辦校慶週系列活動之社團（例如：情聲系語</a:t>
            </a:r>
            <a:r>
              <a:rPr lang="zh-TW" altLang="en-US" sz="2400" dirty="0">
                <a:solidFill>
                  <a:schemeClr val="tx1"/>
                </a:solidFill>
                <a:latin typeface="+mj-ea"/>
                <a:ea typeface="+mj-ea"/>
              </a:rPr>
              <a:t>、校慶攝影比賽、校慶協拍</a:t>
            </a:r>
            <a:r>
              <a:rPr lang="zh-TW" altLang="zh-TW" sz="2400" dirty="0">
                <a:solidFill>
                  <a:schemeClr val="tx1"/>
                </a:solidFill>
                <a:latin typeface="+mj-ea"/>
                <a:ea typeface="+mj-ea"/>
              </a:rPr>
              <a:t>），依限完成活動申請</a:t>
            </a:r>
            <a:r>
              <a:rPr lang="zh-TW" altLang="zh-TW" sz="2400" dirty="0" smtClean="0">
                <a:solidFill>
                  <a:schemeClr val="tx1"/>
                </a:solidFill>
                <a:latin typeface="+mj-ea"/>
                <a:ea typeface="+mj-ea"/>
              </a:rPr>
              <a:t>。</a:t>
            </a:r>
            <a:endParaRPr lang="en-US" altLang="zh-TW" sz="2400" dirty="0">
              <a:solidFill>
                <a:schemeClr val="tx1"/>
              </a:solidFill>
              <a:latin typeface="+mj-ea"/>
              <a:ea typeface="+mj-ea"/>
            </a:endParaRPr>
          </a:p>
          <a:p>
            <a:pPr lv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TW" altLang="zh-TW" sz="2400" dirty="0">
                <a:solidFill>
                  <a:schemeClr val="tx1"/>
                </a:solidFill>
                <a:latin typeface="+mj-ea"/>
                <a:ea typeface="+mj-ea"/>
              </a:rPr>
              <a:t>提出系列活動申請之社團，請依限將活動申請表及企畫書送課外組各承辦老師，並會辦校慶專案承辦人員；</a:t>
            </a:r>
            <a:r>
              <a:rPr lang="zh-TW" altLang="zh-TW" sz="2400" dirty="0">
                <a:solidFill>
                  <a:srgbClr val="FF0000"/>
                </a:solidFill>
                <a:latin typeface="+mj-ea"/>
                <a:ea typeface="+mj-ea"/>
              </a:rPr>
              <a:t>至遲須於</a:t>
            </a:r>
            <a:r>
              <a:rPr lang="en-US" altLang="zh-TW" sz="2400" dirty="0">
                <a:solidFill>
                  <a:srgbClr val="FF0000"/>
                </a:solidFill>
                <a:latin typeface="+mj-ea"/>
                <a:ea typeface="+mj-ea"/>
              </a:rPr>
              <a:t>112/11/30</a:t>
            </a:r>
            <a:r>
              <a:rPr lang="zh-TW" altLang="zh-TW" sz="2400" dirty="0">
                <a:solidFill>
                  <a:srgbClr val="FF0000"/>
                </a:solidFill>
                <a:latin typeface="+mj-ea"/>
                <a:ea typeface="+mj-ea"/>
              </a:rPr>
              <a:t>前完成活動經費核銷及成果結報</a:t>
            </a:r>
            <a:r>
              <a:rPr lang="en-US" altLang="zh-TW" sz="2400" dirty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zh-TW" altLang="zh-TW" sz="2400" dirty="0">
                <a:solidFill>
                  <a:schemeClr val="tx1"/>
                </a:solidFill>
                <a:latin typeface="+mj-ea"/>
                <a:ea typeface="+mj-ea"/>
              </a:rPr>
              <a:t>實際核銷截止日依承辦人註記之會辦意見為主</a:t>
            </a:r>
            <a:r>
              <a:rPr lang="en-US" altLang="zh-TW" sz="2400" dirty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r>
              <a:rPr lang="zh-TW" altLang="zh-TW" sz="2400" dirty="0" smtClean="0">
                <a:solidFill>
                  <a:schemeClr val="tx1"/>
                </a:solidFill>
                <a:latin typeface="+mj-ea"/>
                <a:ea typeface="+mj-ea"/>
              </a:rPr>
              <a:t>。</a:t>
            </a:r>
            <a:endParaRPr lang="en-US" altLang="zh-TW" sz="2400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TW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552983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51677" y="688118"/>
            <a:ext cx="8911687" cy="1280890"/>
          </a:xfrm>
        </p:spPr>
        <p:txBody>
          <a:bodyPr/>
          <a:lstStyle/>
          <a:p>
            <a:pPr algn="ctr"/>
            <a:r>
              <a:rPr lang="zh-TW" altLang="zh-TW" dirty="0"/>
              <a:t>【</a:t>
            </a:r>
            <a:r>
              <a:rPr lang="en-US" altLang="zh-TW" dirty="0"/>
              <a:t>43</a:t>
            </a:r>
            <a:r>
              <a:rPr lang="zh-TW" altLang="en-US" dirty="0"/>
              <a:t>週年</a:t>
            </a:r>
            <a:r>
              <a:rPr lang="zh-TW" altLang="zh-TW" dirty="0"/>
              <a:t>校慶園遊會</a:t>
            </a:r>
            <a:r>
              <a:rPr lang="zh-TW" altLang="en-US" dirty="0"/>
              <a:t>攤位社群</a:t>
            </a:r>
            <a:r>
              <a:rPr lang="zh-TW" altLang="zh-TW" dirty="0"/>
              <a:t>】</a:t>
            </a: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411224"/>
            <a:ext cx="12192000" cy="38648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zh-TW" sz="2400" dirty="0" smtClean="0">
                <a:solidFill>
                  <a:schemeClr val="tx1"/>
                </a:solidFill>
              </a:rPr>
              <a:t>請</a:t>
            </a:r>
            <a:r>
              <a:rPr lang="zh-TW" altLang="zh-TW" sz="2400" dirty="0">
                <a:solidFill>
                  <a:schemeClr val="tx1"/>
                </a:solidFill>
              </a:rPr>
              <a:t>有參加本次園遊會擺</a:t>
            </a:r>
            <a:r>
              <a:rPr lang="zh-TW" altLang="zh-TW" sz="2400" dirty="0" smtClean="0">
                <a:solidFill>
                  <a:schemeClr val="tx1"/>
                </a:solidFill>
              </a:rPr>
              <a:t>攤</a:t>
            </a:r>
            <a:r>
              <a:rPr lang="zh-TW" altLang="en-US" sz="2400" dirty="0" smtClean="0">
                <a:solidFill>
                  <a:schemeClr val="tx1"/>
                </a:solidFill>
              </a:rPr>
              <a:t>的社團</a:t>
            </a:r>
            <a:r>
              <a:rPr lang="en-US" altLang="zh-TW" sz="2400" dirty="0" smtClean="0">
                <a:solidFill>
                  <a:schemeClr val="tx1"/>
                </a:solidFill>
              </a:rPr>
              <a:t>/</a:t>
            </a:r>
            <a:r>
              <a:rPr lang="zh-TW" altLang="en-US" sz="2400" dirty="0" smtClean="0">
                <a:solidFill>
                  <a:schemeClr val="tx1"/>
                </a:solidFill>
              </a:rPr>
              <a:t>系學會</a:t>
            </a:r>
            <a:r>
              <a:rPr lang="zh-TW" altLang="zh-TW" sz="2400" dirty="0" smtClean="0">
                <a:solidFill>
                  <a:schemeClr val="tx1"/>
                </a:solidFill>
              </a:rPr>
              <a:t>加入</a:t>
            </a:r>
            <a:r>
              <a:rPr lang="zh-TW" altLang="zh-TW" sz="2400" dirty="0">
                <a:solidFill>
                  <a:schemeClr val="tx1"/>
                </a:solidFill>
              </a:rPr>
              <a:t>此</a:t>
            </a:r>
            <a:r>
              <a:rPr lang="en-US" altLang="zh-TW" sz="2400" dirty="0" smtClean="0">
                <a:solidFill>
                  <a:schemeClr val="tx1"/>
                </a:solidFill>
              </a:rPr>
              <a:t>line</a:t>
            </a:r>
            <a:r>
              <a:rPr lang="zh-TW" altLang="en-US" sz="2400" dirty="0">
                <a:solidFill>
                  <a:schemeClr val="tx1"/>
                </a:solidFill>
              </a:rPr>
              <a:t>社群</a:t>
            </a:r>
            <a:r>
              <a:rPr lang="zh-TW" altLang="zh-TW" sz="2400" dirty="0" smtClean="0">
                <a:solidFill>
                  <a:schemeClr val="tx1"/>
                </a:solidFill>
              </a:rPr>
              <a:t>，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zh-TW" altLang="zh-TW" sz="2400" dirty="0" smtClean="0">
                <a:solidFill>
                  <a:schemeClr val="tx1"/>
                </a:solidFill>
              </a:rPr>
              <a:t>以</a:t>
            </a:r>
            <a:r>
              <a:rPr lang="zh-TW" altLang="zh-TW" sz="2400" dirty="0">
                <a:solidFill>
                  <a:schemeClr val="tx1"/>
                </a:solidFill>
              </a:rPr>
              <a:t>利後續各項消息</a:t>
            </a:r>
            <a:r>
              <a:rPr lang="zh-TW" altLang="zh-TW" sz="2400" dirty="0" smtClean="0">
                <a:solidFill>
                  <a:schemeClr val="tx1"/>
                </a:solidFill>
              </a:rPr>
              <a:t>通知</a:t>
            </a:r>
            <a:r>
              <a:rPr lang="en-US" altLang="zh-TW" sz="2400" dirty="0" smtClean="0">
                <a:solidFill>
                  <a:schemeClr val="tx1"/>
                </a:solidFill>
              </a:rPr>
              <a:t>(</a:t>
            </a:r>
            <a:r>
              <a:rPr lang="zh-TW" altLang="en-US" sz="2400" dirty="0" smtClean="0">
                <a:solidFill>
                  <a:schemeClr val="tx1"/>
                </a:solidFill>
              </a:rPr>
              <a:t>密碼</a:t>
            </a:r>
            <a:r>
              <a:rPr lang="en-US" altLang="zh-TW" sz="2400" dirty="0" smtClean="0">
                <a:solidFill>
                  <a:schemeClr val="tx1"/>
                </a:solidFill>
              </a:rPr>
              <a:t>1125)</a:t>
            </a:r>
            <a:endParaRPr lang="zh-TW" altLang="en-US" sz="2400" dirty="0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2555" y="2267102"/>
            <a:ext cx="4526890" cy="4526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56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6696" y="2569464"/>
            <a:ext cx="10058400" cy="1609344"/>
          </a:xfrm>
        </p:spPr>
        <p:txBody>
          <a:bodyPr>
            <a:normAutofit/>
          </a:bodyPr>
          <a:lstStyle/>
          <a:p>
            <a:pPr lvl="0" algn="ctr"/>
            <a:r>
              <a:rPr lang="zh-TW" altLang="zh-TW" sz="7200" b="1" dirty="0"/>
              <a:t>社團業務提醒</a:t>
            </a:r>
          </a:p>
        </p:txBody>
      </p:sp>
    </p:spTree>
    <p:extLst>
      <p:ext uri="{BB962C8B-B14F-4D97-AF65-F5344CB8AC3E}">
        <p14:creationId xmlns:p14="http://schemas.microsoft.com/office/powerpoint/2010/main" val="2830195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6696" y="2569464"/>
            <a:ext cx="10058400" cy="1609344"/>
          </a:xfrm>
        </p:spPr>
        <p:txBody>
          <a:bodyPr>
            <a:normAutofit/>
          </a:bodyPr>
          <a:lstStyle/>
          <a:p>
            <a:pPr algn="ctr"/>
            <a:r>
              <a:rPr lang="zh-TW" altLang="en-US" sz="7200" b="1" dirty="0"/>
              <a:t>社團業務告知</a:t>
            </a:r>
          </a:p>
        </p:txBody>
      </p:sp>
    </p:spTree>
    <p:extLst>
      <p:ext uri="{BB962C8B-B14F-4D97-AF65-F5344CB8AC3E}">
        <p14:creationId xmlns:p14="http://schemas.microsoft.com/office/powerpoint/2010/main" val="297615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1737360" y="640080"/>
            <a:ext cx="10058400" cy="1499616"/>
          </a:xfrm>
        </p:spPr>
        <p:txBody>
          <a:bodyPr>
            <a:normAutofit/>
          </a:bodyPr>
          <a:lstStyle/>
          <a:p>
            <a:pPr lvl="0"/>
            <a:r>
              <a:rPr lang="zh-TW" altLang="en-US" sz="4000" dirty="0"/>
              <a:t>社團業務提醒</a:t>
            </a:r>
            <a:r>
              <a:rPr lang="zh-TW" altLang="zh-TW" sz="4000" dirty="0"/>
              <a:t/>
            </a:r>
            <a:br>
              <a:rPr lang="zh-TW" altLang="zh-TW" sz="4000" dirty="0"/>
            </a:b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28600" y="1929384"/>
            <a:ext cx="10625328" cy="4361688"/>
          </a:xfrm>
        </p:spPr>
        <p:txBody>
          <a:bodyPr vert="horz" lIns="91440" tIns="45720" rIns="91440" bIns="45720" rtlCol="0">
            <a:normAutofit/>
          </a:bodyPr>
          <a:lstStyle/>
          <a:p>
            <a:pPr lvl="1"/>
            <a:r>
              <a:rPr lang="zh-TW" altLang="zh-TW" sz="2400" dirty="0">
                <a:solidFill>
                  <a:schemeClr val="tx1"/>
                </a:solidFill>
              </a:rPr>
              <a:t>社團活動及成果繳交線上查詢說明</a:t>
            </a:r>
            <a:r>
              <a:rPr lang="en-US" altLang="zh-TW" sz="2400" dirty="0">
                <a:solidFill>
                  <a:schemeClr val="tx1"/>
                </a:solidFill>
              </a:rPr>
              <a:t> (112-1</a:t>
            </a:r>
            <a:r>
              <a:rPr lang="zh-TW" altLang="zh-TW" sz="2400" dirty="0">
                <a:solidFill>
                  <a:schemeClr val="tx1"/>
                </a:solidFill>
              </a:rPr>
              <a:t>已開放查詢</a:t>
            </a:r>
            <a:r>
              <a:rPr lang="en-US" altLang="zh-TW" sz="2400" dirty="0">
                <a:solidFill>
                  <a:schemeClr val="tx1"/>
                </a:solidFill>
              </a:rPr>
              <a:t>)</a:t>
            </a:r>
            <a:r>
              <a:rPr lang="zh-TW" altLang="zh-TW" sz="2400" dirty="0">
                <a:solidFill>
                  <a:schemeClr val="tx1"/>
                </a:solidFill>
              </a:rPr>
              <a:t>。亦可透過課外組網頁</a:t>
            </a:r>
            <a:r>
              <a:rPr lang="en-US" altLang="zh-TW" sz="2400" dirty="0">
                <a:solidFill>
                  <a:schemeClr val="tx1"/>
                </a:solidFill>
              </a:rPr>
              <a:t>-</a:t>
            </a:r>
            <a:r>
              <a:rPr lang="zh-TW" altLang="zh-TW" sz="2400" dirty="0">
                <a:solidFill>
                  <a:schemeClr val="tx1"/>
                </a:solidFill>
              </a:rPr>
              <a:t>右側選單</a:t>
            </a:r>
            <a:r>
              <a:rPr lang="en-US" altLang="zh-TW" sz="2400" dirty="0">
                <a:solidFill>
                  <a:schemeClr val="tx1"/>
                </a:solidFill>
              </a:rPr>
              <a:t>-</a:t>
            </a:r>
            <a:r>
              <a:rPr lang="zh-TW" altLang="zh-TW" sz="2400" dirty="0">
                <a:solidFill>
                  <a:schemeClr val="tx1"/>
                </a:solidFill>
              </a:rPr>
              <a:t>社團活動查詢，進行線上連結。活動及成果繳交列表線上查詢連結：</a:t>
            </a:r>
            <a:r>
              <a:rPr lang="en-US" altLang="zh-TW" sz="2400" dirty="0">
                <a:hlinkClick r:id="rId2"/>
              </a:rPr>
              <a:t>https://reurl.cc/94geQO</a:t>
            </a:r>
            <a:r>
              <a:rPr lang="zh-TW" altLang="zh-TW" sz="2400" dirty="0"/>
              <a:t>。</a:t>
            </a:r>
            <a:endParaRPr lang="en-US" altLang="zh-TW" sz="2400" dirty="0"/>
          </a:p>
          <a:p>
            <a:pPr lvl="1"/>
            <a:r>
              <a:rPr lang="zh-TW" altLang="zh-TW" sz="2400" dirty="0">
                <a:solidFill>
                  <a:schemeClr val="tx1"/>
                </a:solidFill>
              </a:rPr>
              <a:t>本組相關活動或業務資訊會公告於課外組粉絲專頁 </a:t>
            </a:r>
            <a:r>
              <a:rPr lang="en-US" altLang="zh-TW" sz="2400" dirty="0">
                <a:hlinkClick r:id="rId3"/>
              </a:rPr>
              <a:t>https://www.facebook.com/NFUACTIVITY</a:t>
            </a:r>
            <a:r>
              <a:rPr lang="en-US" altLang="zh-TW" sz="2400" dirty="0"/>
              <a:t> </a:t>
            </a:r>
            <a:r>
              <a:rPr lang="zh-TW" altLang="zh-TW" sz="2400" dirty="0"/>
              <a:t>，</a:t>
            </a:r>
            <a:r>
              <a:rPr lang="zh-TW" altLang="zh-TW" sz="2400" dirty="0">
                <a:solidFill>
                  <a:schemeClr val="tx1"/>
                </a:solidFill>
              </a:rPr>
              <a:t>請搜尋</a:t>
            </a:r>
            <a:r>
              <a:rPr lang="zh-TW" altLang="zh-TW" sz="2400" dirty="0"/>
              <a:t>「</a:t>
            </a:r>
            <a:r>
              <a:rPr lang="en-US" altLang="zh-TW" sz="2400" dirty="0" err="1">
                <a:hlinkClick r:id="rId4"/>
              </a:rPr>
              <a:t>國立虎尾科技大學課外活動指導組</a:t>
            </a:r>
            <a:r>
              <a:rPr lang="zh-TW" altLang="zh-TW" sz="2400" dirty="0"/>
              <a:t>」</a:t>
            </a:r>
            <a:r>
              <a:rPr lang="zh-TW" altLang="zh-TW" sz="2400" dirty="0">
                <a:solidFill>
                  <a:schemeClr val="tx1"/>
                </a:solidFill>
              </a:rPr>
              <a:t>按讚並設定搶先看，才能最快獲得相關資訊。</a:t>
            </a:r>
            <a:endParaRPr lang="en-US" altLang="zh-TW" sz="2400" dirty="0">
              <a:solidFill>
                <a:schemeClr val="tx1"/>
              </a:solidFill>
            </a:endParaRPr>
          </a:p>
          <a:p>
            <a:pPr lvl="1"/>
            <a:r>
              <a:rPr lang="zh-TW" altLang="zh-TW" sz="2400" dirty="0">
                <a:solidFill>
                  <a:schemeClr val="tx1"/>
                </a:solidFill>
              </a:rPr>
              <a:t>校外活動請大家踴躍上課外組校外活動網頁查看，有興趣者歡迎自行報名參加。</a:t>
            </a:r>
          </a:p>
        </p:txBody>
      </p:sp>
    </p:spTree>
    <p:extLst>
      <p:ext uri="{BB962C8B-B14F-4D97-AF65-F5344CB8AC3E}">
        <p14:creationId xmlns:p14="http://schemas.microsoft.com/office/powerpoint/2010/main" val="162284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09454" y="657763"/>
            <a:ext cx="10058400" cy="1609344"/>
          </a:xfrm>
        </p:spPr>
        <p:txBody>
          <a:bodyPr>
            <a:normAutofit/>
          </a:bodyPr>
          <a:lstStyle/>
          <a:p>
            <a:pPr lvl="0"/>
            <a:r>
              <a:rPr lang="zh-TW" altLang="en-US" sz="4000" dirty="0"/>
              <a:t>社群追蹤</a:t>
            </a:r>
            <a:r>
              <a:rPr lang="zh-TW" altLang="zh-TW" sz="4000" dirty="0"/>
              <a:t/>
            </a:r>
            <a:br>
              <a:rPr lang="zh-TW" altLang="zh-TW" sz="4000" dirty="0"/>
            </a:br>
            <a:endParaRPr lang="zh-TW" altLang="en-US" sz="4000" dirty="0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876EF7B5-DDD0-4D50-98D1-5773741193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5321" y="1060956"/>
            <a:ext cx="2666667" cy="5485714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4B115941-589E-4995-879E-703043C5F0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92" y="1588305"/>
            <a:ext cx="3681389" cy="3681389"/>
          </a:xfrm>
          <a:prstGeom prst="rect">
            <a:avLst/>
          </a:prstGeom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58CE7340-2E4C-4B56-BA0B-0BCDA0F79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2824" y="1060956"/>
            <a:ext cx="2666667" cy="5485714"/>
          </a:xfrm>
          <a:prstGeom prst="rect">
            <a:avLst/>
          </a:prstGeom>
        </p:spPr>
      </p:pic>
      <p:sp>
        <p:nvSpPr>
          <p:cNvPr id="11" name="箭號: 向右 10">
            <a:extLst>
              <a:ext uri="{FF2B5EF4-FFF2-40B4-BE49-F238E27FC236}">
                <a16:creationId xmlns:a16="http://schemas.microsoft.com/office/drawing/2014/main" id="{DECF7B8E-053F-4046-84F6-CFEE8D80C427}"/>
              </a:ext>
            </a:extLst>
          </p:cNvPr>
          <p:cNvSpPr/>
          <p:nvPr/>
        </p:nvSpPr>
        <p:spPr>
          <a:xfrm>
            <a:off x="4836154" y="3219061"/>
            <a:ext cx="482296" cy="5225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箭號: 向右 11">
            <a:extLst>
              <a:ext uri="{FF2B5EF4-FFF2-40B4-BE49-F238E27FC236}">
                <a16:creationId xmlns:a16="http://schemas.microsoft.com/office/drawing/2014/main" id="{162943DA-453B-4D45-98F6-B7605BDB9BBB}"/>
              </a:ext>
            </a:extLst>
          </p:cNvPr>
          <p:cNvSpPr/>
          <p:nvPr/>
        </p:nvSpPr>
        <p:spPr>
          <a:xfrm>
            <a:off x="8158859" y="3281298"/>
            <a:ext cx="482296" cy="5225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箭號: 有線條的向右箭號 15">
            <a:extLst>
              <a:ext uri="{FF2B5EF4-FFF2-40B4-BE49-F238E27FC236}">
                <a16:creationId xmlns:a16="http://schemas.microsoft.com/office/drawing/2014/main" id="{A418F2EC-8317-42F6-B648-CCE21129771A}"/>
              </a:ext>
            </a:extLst>
          </p:cNvPr>
          <p:cNvSpPr/>
          <p:nvPr/>
        </p:nvSpPr>
        <p:spPr>
          <a:xfrm rot="10800000">
            <a:off x="10417310" y="3025101"/>
            <a:ext cx="645830" cy="438538"/>
          </a:xfrm>
          <a:prstGeom prst="striped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7" name="箭號: 有線條的向右箭號 16">
            <a:extLst>
              <a:ext uri="{FF2B5EF4-FFF2-40B4-BE49-F238E27FC236}">
                <a16:creationId xmlns:a16="http://schemas.microsoft.com/office/drawing/2014/main" id="{2E51DD1D-6ED5-44CA-9F16-00ABC45839BC}"/>
              </a:ext>
            </a:extLst>
          </p:cNvPr>
          <p:cNvSpPr/>
          <p:nvPr/>
        </p:nvSpPr>
        <p:spPr>
          <a:xfrm rot="10800000">
            <a:off x="10417310" y="3536491"/>
            <a:ext cx="645830" cy="438538"/>
          </a:xfrm>
          <a:prstGeom prst="striped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8" name="箭號: 有線條的向右箭號 17">
            <a:extLst>
              <a:ext uri="{FF2B5EF4-FFF2-40B4-BE49-F238E27FC236}">
                <a16:creationId xmlns:a16="http://schemas.microsoft.com/office/drawing/2014/main" id="{3E7EA972-1CC3-404E-8868-C9C112AC6178}"/>
              </a:ext>
            </a:extLst>
          </p:cNvPr>
          <p:cNvSpPr/>
          <p:nvPr/>
        </p:nvSpPr>
        <p:spPr>
          <a:xfrm rot="10800000">
            <a:off x="10417310" y="4052820"/>
            <a:ext cx="645830" cy="438538"/>
          </a:xfrm>
          <a:prstGeom prst="striped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9" name="箭號: 有線條的向右箭號 18">
            <a:extLst>
              <a:ext uri="{FF2B5EF4-FFF2-40B4-BE49-F238E27FC236}">
                <a16:creationId xmlns:a16="http://schemas.microsoft.com/office/drawing/2014/main" id="{BE76A3B5-636B-4AFD-9BD1-05094313EC13}"/>
              </a:ext>
            </a:extLst>
          </p:cNvPr>
          <p:cNvSpPr/>
          <p:nvPr/>
        </p:nvSpPr>
        <p:spPr>
          <a:xfrm rot="10800000">
            <a:off x="10435532" y="4574209"/>
            <a:ext cx="645830" cy="438538"/>
          </a:xfrm>
          <a:prstGeom prst="striped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4818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1691640" y="676656"/>
            <a:ext cx="10058400" cy="1609344"/>
          </a:xfrm>
        </p:spPr>
        <p:txBody>
          <a:bodyPr>
            <a:normAutofit/>
          </a:bodyPr>
          <a:lstStyle/>
          <a:p>
            <a:r>
              <a:rPr lang="zh-TW" altLang="en-US" sz="4000" dirty="0"/>
              <a:t>注意事項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04088" y="1975104"/>
            <a:ext cx="11137392" cy="4325112"/>
          </a:xfrm>
        </p:spPr>
        <p:txBody>
          <a:bodyPr>
            <a:normAutofit/>
          </a:bodyPr>
          <a:lstStyle/>
          <a:p>
            <a:pPr marL="182880"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TW" altLang="zh-TW" sz="2400" i="0" dirty="0">
                <a:solidFill>
                  <a:schemeClr val="tx1"/>
                </a:solidFill>
                <a:latin typeface="+mj-ea"/>
                <a:ea typeface="+mj-ea"/>
              </a:rPr>
              <a:t>各社團辦理活動時應</a:t>
            </a:r>
            <a:r>
              <a:rPr lang="zh-TW" altLang="zh-TW" sz="2400" i="0" dirty="0">
                <a:solidFill>
                  <a:srgbClr val="FF0000"/>
                </a:solidFill>
                <a:latin typeface="+mj-ea"/>
                <a:ea typeface="+mj-ea"/>
              </a:rPr>
              <a:t>避免從事危險項目表演</a:t>
            </a:r>
            <a:r>
              <a:rPr lang="zh-TW" altLang="zh-TW" sz="2400" i="0" dirty="0">
                <a:solidFill>
                  <a:schemeClr val="tx1"/>
                </a:solidFill>
                <a:latin typeface="+mj-ea"/>
                <a:ea typeface="+mj-ea"/>
              </a:rPr>
              <a:t>（例如明火表演、舉人拋高接人、大胃王比賽）以免因事先防護準備工作不當，導致灼傷、骨折等意外事件發生</a:t>
            </a:r>
            <a:r>
              <a:rPr lang="zh-TW" altLang="zh-TW" sz="2400" i="0" dirty="0">
                <a:latin typeface="+mj-ea"/>
                <a:ea typeface="+mj-ea"/>
              </a:rPr>
              <a:t>，</a:t>
            </a:r>
            <a:r>
              <a:rPr lang="zh-TW" altLang="zh-TW" sz="2400" i="0" dirty="0">
                <a:solidFill>
                  <a:srgbClr val="FF0000"/>
                </a:solidFill>
                <a:latin typeface="+mj-ea"/>
                <a:ea typeface="+mj-ea"/>
              </a:rPr>
              <a:t>特殊</a:t>
            </a:r>
            <a:r>
              <a:rPr lang="en-US" altLang="zh-TW" sz="2400" i="0" dirty="0">
                <a:solidFill>
                  <a:srgbClr val="FF0000"/>
                </a:solidFill>
                <a:latin typeface="+mj-ea"/>
                <a:ea typeface="+mj-ea"/>
              </a:rPr>
              <a:t>/</a:t>
            </a:r>
            <a:r>
              <a:rPr lang="zh-TW" altLang="zh-TW" sz="2400" i="0" dirty="0">
                <a:solidFill>
                  <a:srgbClr val="FF0000"/>
                </a:solidFill>
                <a:latin typeface="+mj-ea"/>
                <a:ea typeface="+mj-ea"/>
              </a:rPr>
              <a:t>用火活動需附安全說明及火安計畫</a:t>
            </a:r>
            <a:r>
              <a:rPr lang="en-US" altLang="zh-TW" sz="2400" i="0" dirty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zh-TW" altLang="zh-TW" sz="2400" i="0" dirty="0">
                <a:solidFill>
                  <a:schemeClr val="tx1"/>
                </a:solidFill>
                <a:latin typeface="+mj-ea"/>
                <a:ea typeface="+mj-ea"/>
              </a:rPr>
              <a:t>例如火舞</a:t>
            </a:r>
            <a:r>
              <a:rPr lang="en-US" altLang="zh-TW" sz="2400" i="0" dirty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r>
              <a:rPr lang="zh-TW" altLang="zh-TW" sz="2400" i="0" dirty="0">
                <a:solidFill>
                  <a:schemeClr val="tx1"/>
                </a:solidFill>
                <a:latin typeface="+mj-ea"/>
                <a:ea typeface="+mj-ea"/>
              </a:rPr>
              <a:t>。</a:t>
            </a:r>
            <a:endParaRPr lang="en-US" altLang="zh-TW" sz="2400" i="0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182880"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TW" altLang="zh-TW" sz="2400" i="0" dirty="0">
                <a:solidFill>
                  <a:schemeClr val="tx1"/>
                </a:solidFill>
                <a:latin typeface="+mj-ea"/>
                <a:ea typeface="+mj-ea"/>
              </a:rPr>
              <a:t>另社團辦理校外活動於雲林以外地區，必須針對本校參加學生</a:t>
            </a:r>
            <a:r>
              <a:rPr lang="zh-TW" altLang="zh-TW" sz="2400" i="0" dirty="0">
                <a:solidFill>
                  <a:srgbClr val="FF0000"/>
                </a:solidFill>
                <a:latin typeface="+mj-ea"/>
                <a:ea typeface="+mj-ea"/>
              </a:rPr>
              <a:t>加保旅平險</a:t>
            </a:r>
            <a:r>
              <a:rPr lang="zh-TW" altLang="zh-TW" sz="2400" i="0" dirty="0">
                <a:latin typeface="+mj-ea"/>
                <a:ea typeface="+mj-ea"/>
              </a:rPr>
              <a:t>，</a:t>
            </a:r>
            <a:r>
              <a:rPr lang="zh-TW" altLang="zh-TW" sz="2400" i="0" dirty="0">
                <a:solidFill>
                  <a:schemeClr val="tx1"/>
                </a:solidFill>
                <a:latin typeface="+mj-ea"/>
                <a:ea typeface="+mj-ea"/>
              </a:rPr>
              <a:t>學生活動也可依規定使用學期補助款核銷保險費用</a:t>
            </a:r>
            <a:r>
              <a:rPr lang="zh-TW" altLang="en-US" sz="2400" i="0" dirty="0">
                <a:solidFill>
                  <a:schemeClr val="tx1"/>
                </a:solidFill>
                <a:latin typeface="+mj-ea"/>
                <a:ea typeface="+mj-ea"/>
              </a:rPr>
              <a:t>。</a:t>
            </a:r>
            <a:endParaRPr lang="en-US" altLang="zh-TW" sz="2400" i="0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182880"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TW" altLang="zh-TW" sz="2400" i="0" dirty="0">
                <a:solidFill>
                  <a:schemeClr val="tx1"/>
                </a:solidFill>
                <a:latin typeface="+mj-ea"/>
                <a:ea typeface="+mj-ea"/>
              </a:rPr>
              <a:t>發生緊急意外事故時，請立即撥打</a:t>
            </a:r>
            <a:r>
              <a:rPr lang="zh-TW" altLang="zh-TW" sz="2400" i="0" dirty="0" smtClean="0">
                <a:solidFill>
                  <a:schemeClr val="tx1"/>
                </a:solidFill>
                <a:latin typeface="+mj-ea"/>
                <a:ea typeface="+mj-ea"/>
              </a:rPr>
              <a:t>學校</a:t>
            </a:r>
            <a:endParaRPr lang="en-US" altLang="zh-TW" sz="2400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0" lvl="1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2400" i="0" dirty="0" smtClean="0">
                <a:solidFill>
                  <a:srgbClr val="FF0000"/>
                </a:solidFill>
                <a:latin typeface="+mj-ea"/>
                <a:ea typeface="+mj-ea"/>
              </a:rPr>
              <a:t>   </a:t>
            </a:r>
            <a:r>
              <a:rPr lang="zh-TW" altLang="zh-TW" sz="2400" i="0" dirty="0" smtClean="0">
                <a:solidFill>
                  <a:srgbClr val="FF0000"/>
                </a:solidFill>
                <a:latin typeface="+mj-ea"/>
                <a:ea typeface="+mj-ea"/>
              </a:rPr>
              <a:t>校</a:t>
            </a:r>
            <a:r>
              <a:rPr lang="zh-TW" altLang="zh-TW" sz="2400" i="0" dirty="0">
                <a:solidFill>
                  <a:srgbClr val="FF0000"/>
                </a:solidFill>
                <a:latin typeface="+mj-ea"/>
                <a:ea typeface="+mj-ea"/>
              </a:rPr>
              <a:t>安中心緊急聯絡電話</a:t>
            </a:r>
            <a:r>
              <a:rPr lang="en-US" altLang="zh-TW" sz="2400" i="0" dirty="0">
                <a:solidFill>
                  <a:srgbClr val="FF0000"/>
                </a:solidFill>
                <a:latin typeface="+mj-ea"/>
                <a:ea typeface="+mj-ea"/>
              </a:rPr>
              <a:t>:0932-969994</a:t>
            </a:r>
            <a:r>
              <a:rPr lang="zh-TW" altLang="zh-TW" sz="2400" i="0" dirty="0">
                <a:solidFill>
                  <a:schemeClr val="tx1"/>
                </a:solidFill>
                <a:latin typeface="+mj-ea"/>
                <a:ea typeface="+mj-ea"/>
              </a:rPr>
              <a:t>尋求協助處理。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zh-TW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78114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4108" y="2133600"/>
            <a:ext cx="11145076" cy="4312920"/>
          </a:xfrm>
        </p:spPr>
        <p:txBody>
          <a:bodyPr>
            <a:normAutofit/>
          </a:bodyPr>
          <a:lstStyle/>
          <a:p>
            <a:pPr marL="342900" lvl="1" indent="-342900"/>
            <a:r>
              <a:rPr lang="zh-TW" altLang="zh-TW" sz="3200" dirty="0">
                <a:solidFill>
                  <a:schemeClr val="tx1"/>
                </a:solidFill>
              </a:rPr>
              <a:t>學生辦理活動應落實性別平等教育法，於活動間應互相提醒間度及保護同儕權益，若疑似發生校園性侵害、性騷擾或性霸凌事件應進行校安通報</a:t>
            </a:r>
            <a:r>
              <a:rPr lang="zh-TW" altLang="zh-TW" sz="3200" dirty="0" smtClean="0">
                <a:solidFill>
                  <a:schemeClr val="tx1"/>
                </a:solidFill>
              </a:rPr>
              <a:t>。</a:t>
            </a:r>
            <a:endParaRPr lang="en-US" altLang="zh-TW" sz="3200" dirty="0" smtClean="0">
              <a:solidFill>
                <a:schemeClr val="tx1"/>
              </a:solidFill>
            </a:endParaRPr>
          </a:p>
          <a:p>
            <a:pPr marL="342900" lvl="1" indent="-342900"/>
            <a:endParaRPr lang="en-US" altLang="zh-TW" sz="3200" dirty="0"/>
          </a:p>
          <a:p>
            <a:pPr marL="342900" lvl="1" indent="-342900"/>
            <a:r>
              <a:rPr lang="zh-TW" altLang="zh-TW" sz="3200" dirty="0">
                <a:solidFill>
                  <a:srgbClr val="FF0000"/>
                </a:solidFill>
                <a:latin typeface="+mj-ea"/>
              </a:rPr>
              <a:t>校安中心緊急聯絡電話</a:t>
            </a:r>
            <a:r>
              <a:rPr lang="en-US" altLang="zh-TW" sz="3200" dirty="0">
                <a:solidFill>
                  <a:srgbClr val="FF0000"/>
                </a:solidFill>
                <a:latin typeface="+mj-ea"/>
              </a:rPr>
              <a:t>:0932-969994</a:t>
            </a:r>
            <a:endParaRPr lang="zh-TW" altLang="en-US" sz="2400" dirty="0"/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1700784" y="633984"/>
            <a:ext cx="10058400" cy="14996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zh-TW" altLang="en-US" sz="4000" dirty="0" smtClean="0"/>
              <a:t>社團業務提醒</a:t>
            </a:r>
            <a:r>
              <a:rPr lang="zh-TW" altLang="zh-TW" sz="4000" dirty="0" smtClean="0"/>
              <a:t/>
            </a:r>
            <a:br>
              <a:rPr lang="zh-TW" altLang="zh-TW" sz="4000" dirty="0" smtClean="0"/>
            </a:b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08232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1677924" y="640080"/>
            <a:ext cx="10058400" cy="1609344"/>
          </a:xfrm>
        </p:spPr>
        <p:txBody>
          <a:bodyPr>
            <a:normAutofit/>
          </a:bodyPr>
          <a:lstStyle/>
          <a:p>
            <a:r>
              <a:rPr lang="zh-TW" altLang="en-US" sz="4000" dirty="0"/>
              <a:t>注意事項</a:t>
            </a:r>
            <a:r>
              <a:rPr lang="en-US" altLang="zh-TW" sz="4000" dirty="0"/>
              <a:t>-</a:t>
            </a:r>
            <a:r>
              <a:rPr lang="zh-TW" altLang="en-US" sz="4000" dirty="0"/>
              <a:t>冷氣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77240" y="1901952"/>
            <a:ext cx="11091672" cy="4407408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lvl="1" indent="-342900"/>
            <a:r>
              <a:rPr lang="zh-TW" altLang="zh-TW" sz="2400" dirty="0">
                <a:solidFill>
                  <a:schemeClr val="tx1"/>
                </a:solidFill>
              </a:rPr>
              <a:t>職能大樓共用教室冷氣，請各社團及借用單位務必愛惜使用。</a:t>
            </a:r>
            <a:endParaRPr lang="en-US" altLang="zh-TW" sz="2400" dirty="0">
              <a:solidFill>
                <a:schemeClr val="tx1"/>
              </a:solidFill>
            </a:endParaRPr>
          </a:p>
          <a:p>
            <a:pPr marL="342900" lvl="1" indent="-342900"/>
            <a:r>
              <a:rPr lang="zh-TW" altLang="zh-TW" sz="2400" dirty="0">
                <a:solidFill>
                  <a:schemeClr val="tx1"/>
                </a:solidFill>
              </a:rPr>
              <a:t>冷氣溫控設定為</a:t>
            </a:r>
            <a:r>
              <a:rPr lang="en-US" altLang="zh-TW" sz="2400" dirty="0">
                <a:solidFill>
                  <a:schemeClr val="tx1"/>
                </a:solidFill>
              </a:rPr>
              <a:t>26</a:t>
            </a:r>
            <a:r>
              <a:rPr lang="zh-TW" altLang="zh-TW" sz="2400" dirty="0">
                <a:solidFill>
                  <a:schemeClr val="tx1"/>
                </a:solidFill>
              </a:rPr>
              <a:t>度，已設定自動關機時間為</a:t>
            </a:r>
            <a:r>
              <a:rPr lang="en-US" altLang="zh-TW" sz="2400" dirty="0">
                <a:solidFill>
                  <a:schemeClr val="tx1"/>
                </a:solidFill>
              </a:rPr>
              <a:t>2</a:t>
            </a:r>
            <a:r>
              <a:rPr lang="zh-TW" altLang="zh-TW" sz="2400" dirty="0">
                <a:solidFill>
                  <a:schemeClr val="tx1"/>
                </a:solidFill>
              </a:rPr>
              <a:t>小時（可重新再開機使用）。請借用單位於鑰匙借用時，一併借用遙控器。</a:t>
            </a:r>
            <a:endParaRPr lang="en-US" altLang="zh-TW" sz="2400" dirty="0">
              <a:solidFill>
                <a:schemeClr val="tx1"/>
              </a:solidFill>
            </a:endParaRPr>
          </a:p>
          <a:p>
            <a:pPr marL="342900" lvl="1" indent="-342900"/>
            <a:r>
              <a:rPr lang="zh-TW" altLang="zh-TW" sz="2400" dirty="0">
                <a:solidFill>
                  <a:schemeClr val="tx1"/>
                </a:solidFill>
              </a:rPr>
              <a:t>冷氣開啟時，請確實將門窗緊閉，避免冷氣外流，除造成資源浪費，亦容易造成冷氣壓縮機無法負荷而損壞。使用完畢請確實電源關閉，如未關閉則不得借用。</a:t>
            </a:r>
          </a:p>
          <a:p>
            <a:pPr marL="342900" lvl="1" indent="-342900"/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8386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1719072" y="640080"/>
            <a:ext cx="10058400" cy="1609344"/>
          </a:xfrm>
        </p:spPr>
        <p:txBody>
          <a:bodyPr>
            <a:normAutofit/>
          </a:bodyPr>
          <a:lstStyle/>
          <a:p>
            <a:r>
              <a:rPr lang="zh-TW" altLang="en-US" sz="4000" dirty="0"/>
              <a:t>注意事項</a:t>
            </a:r>
            <a:r>
              <a:rPr lang="en-US" altLang="zh-TW" sz="4000" dirty="0"/>
              <a:t>-</a:t>
            </a:r>
            <a:r>
              <a:rPr lang="zh-TW" altLang="en-US" sz="4000" dirty="0"/>
              <a:t>校外租車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30936" y="2249424"/>
            <a:ext cx="11219688" cy="2898648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lvl="1" indent="-342900"/>
            <a:r>
              <a:rPr lang="zh-TW" altLang="zh-TW" sz="3200" dirty="0">
                <a:solidFill>
                  <a:schemeClr val="tx1"/>
                </a:solidFill>
              </a:rPr>
              <a:t>辦理校外活動有關租用車輛之契約訂定</a:t>
            </a:r>
            <a:r>
              <a:rPr lang="zh-TW" altLang="zh-TW" sz="3200" dirty="0" smtClean="0">
                <a:solidFill>
                  <a:schemeClr val="tx1"/>
                </a:solidFill>
              </a:rPr>
              <a:t>，請</a:t>
            </a:r>
            <a:r>
              <a:rPr lang="zh-TW" altLang="zh-TW" sz="3200" dirty="0">
                <a:solidFill>
                  <a:schemeClr val="tx1"/>
                </a:solidFill>
              </a:rPr>
              <a:t>確實依「</a:t>
            </a:r>
            <a:r>
              <a:rPr lang="zh-TW" altLang="zh-TW" sz="3200" dirty="0">
                <a:solidFill>
                  <a:srgbClr val="FF0000"/>
                </a:solidFill>
              </a:rPr>
              <a:t>學校辦理校外教學活動租用車輛應行注意事項</a:t>
            </a:r>
            <a:r>
              <a:rPr lang="zh-TW" altLang="zh-TW" sz="3200" dirty="0">
                <a:solidFill>
                  <a:schemeClr val="tx1"/>
                </a:solidFill>
              </a:rPr>
              <a:t>」規定辦理，相關規定請參閱課外組網頁文件下載處。</a:t>
            </a:r>
          </a:p>
        </p:txBody>
      </p:sp>
    </p:spTree>
    <p:extLst>
      <p:ext uri="{BB962C8B-B14F-4D97-AF65-F5344CB8AC3E}">
        <p14:creationId xmlns:p14="http://schemas.microsoft.com/office/powerpoint/2010/main" val="1546164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2414016"/>
            <a:ext cx="12192000" cy="1609344"/>
          </a:xfrm>
        </p:spPr>
        <p:txBody>
          <a:bodyPr>
            <a:normAutofit fontScale="90000"/>
          </a:bodyPr>
          <a:lstStyle/>
          <a:p>
            <a:pPr lvl="0" algn="ctr"/>
            <a:r>
              <a:rPr lang="zh-TW" altLang="en-US" sz="7200" b="1" dirty="0"/>
              <a:t>場館</a:t>
            </a:r>
            <a:r>
              <a:rPr lang="zh-TW" altLang="en-US" sz="7200" b="1" dirty="0" smtClean="0"/>
              <a:t>公告</a:t>
            </a:r>
            <a:r>
              <a:rPr lang="en-US" altLang="zh-TW" sz="7200" b="1" dirty="0" smtClean="0"/>
              <a:t/>
            </a:r>
            <a:br>
              <a:rPr lang="en-US" altLang="zh-TW" sz="7200" b="1" dirty="0" smtClean="0"/>
            </a:br>
            <a:endParaRPr lang="zh-TW" altLang="zh-TW" sz="7200" b="1" dirty="0"/>
          </a:p>
        </p:txBody>
      </p:sp>
    </p:spTree>
    <p:extLst>
      <p:ext uri="{BB962C8B-B14F-4D97-AF65-F5344CB8AC3E}">
        <p14:creationId xmlns:p14="http://schemas.microsoft.com/office/powerpoint/2010/main" val="427777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77013" y="621791"/>
            <a:ext cx="10058400" cy="1609344"/>
          </a:xfrm>
        </p:spPr>
        <p:txBody>
          <a:bodyPr>
            <a:normAutofit/>
          </a:bodyPr>
          <a:lstStyle/>
          <a:p>
            <a:pPr lvl="0"/>
            <a:endParaRPr lang="zh-TW" altLang="en-US" sz="4000" dirty="0"/>
          </a:p>
        </p:txBody>
      </p:sp>
      <p:pic>
        <p:nvPicPr>
          <p:cNvPr id="8" name="內容版面配置區 7">
            <a:extLst>
              <a:ext uri="{FF2B5EF4-FFF2-40B4-BE49-F238E27FC236}">
                <a16:creationId xmlns:a16="http://schemas.microsoft.com/office/drawing/2014/main" id="{8CC395EB-E8C3-4FCC-9D33-6063109C34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1"/>
          </a:xfrm>
        </p:spPr>
      </p:pic>
    </p:spTree>
    <p:extLst>
      <p:ext uri="{BB962C8B-B14F-4D97-AF65-F5344CB8AC3E}">
        <p14:creationId xmlns:p14="http://schemas.microsoft.com/office/powerpoint/2010/main" val="73198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46504" y="640079"/>
            <a:ext cx="10058400" cy="1609344"/>
          </a:xfrm>
        </p:spPr>
        <p:txBody>
          <a:bodyPr>
            <a:normAutofit/>
          </a:bodyPr>
          <a:lstStyle/>
          <a:p>
            <a:pPr lvl="0"/>
            <a:r>
              <a:rPr lang="zh-TW" altLang="zh-TW" sz="4000" dirty="0"/>
              <a:t>場館公告</a:t>
            </a:r>
            <a:r>
              <a:rPr lang="en-US" altLang="zh-TW" sz="4000" dirty="0"/>
              <a:t>-</a:t>
            </a:r>
            <a:r>
              <a:rPr lang="zh-TW" altLang="zh-TW" sz="4000" dirty="0"/>
              <a:t>連假閉館日程</a:t>
            </a:r>
            <a:endParaRPr lang="zh-TW" altLang="en-US" sz="4000" dirty="0"/>
          </a:p>
        </p:txBody>
      </p:sp>
      <p:graphicFrame>
        <p:nvGraphicFramePr>
          <p:cNvPr id="5" name="內容版面配置區 4">
            <a:extLst>
              <a:ext uri="{FF2B5EF4-FFF2-40B4-BE49-F238E27FC236}">
                <a16:creationId xmlns:a16="http://schemas.microsoft.com/office/drawing/2014/main" id="{24680FFD-B4A2-4D2B-9831-5D8A6A8684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2146099"/>
              </p:ext>
            </p:extLst>
          </p:nvPr>
        </p:nvGraphicFramePr>
        <p:xfrm>
          <a:off x="996696" y="2450592"/>
          <a:ext cx="10808208" cy="2395728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4068318">
                  <a:extLst>
                    <a:ext uri="{9D8B030D-6E8A-4147-A177-3AD203B41FA5}">
                      <a16:colId xmlns:a16="http://schemas.microsoft.com/office/drawing/2014/main" val="3219320235"/>
                    </a:ext>
                  </a:extLst>
                </a:gridCol>
                <a:gridCol w="3382951">
                  <a:extLst>
                    <a:ext uri="{9D8B030D-6E8A-4147-A177-3AD203B41FA5}">
                      <a16:colId xmlns:a16="http://schemas.microsoft.com/office/drawing/2014/main" val="438376507"/>
                    </a:ext>
                  </a:extLst>
                </a:gridCol>
                <a:gridCol w="3356939">
                  <a:extLst>
                    <a:ext uri="{9D8B030D-6E8A-4147-A177-3AD203B41FA5}">
                      <a16:colId xmlns:a16="http://schemas.microsoft.com/office/drawing/2014/main" val="3773401565"/>
                    </a:ext>
                  </a:extLst>
                </a:gridCol>
              </a:tblGrid>
              <a:tr h="11780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+mj-ea"/>
                          <a:ea typeface="+mj-ea"/>
                        </a:rPr>
                        <a:t>閉館日程</a:t>
                      </a:r>
                      <a:endParaRPr lang="zh-TW" sz="24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+mj-ea"/>
                          <a:ea typeface="+mj-ea"/>
                        </a:rPr>
                        <a:t>閉館天數</a:t>
                      </a:r>
                      <a:endParaRPr lang="zh-TW" sz="24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>
                          <a:effectLst/>
                          <a:latin typeface="+mj-ea"/>
                          <a:ea typeface="+mj-ea"/>
                        </a:rPr>
                        <a:t>閉館事由</a:t>
                      </a:r>
                      <a:endParaRPr lang="zh-TW" sz="2400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32264643"/>
                  </a:ext>
                </a:extLst>
              </a:tr>
              <a:tr h="12176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+mj-ea"/>
                          <a:ea typeface="+mj-ea"/>
                        </a:rPr>
                        <a:t>112/12/30-113/01/01</a:t>
                      </a:r>
                      <a:endParaRPr lang="zh-TW" sz="24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+mj-ea"/>
                          <a:ea typeface="+mj-ea"/>
                        </a:rPr>
                        <a:t>3</a:t>
                      </a:r>
                      <a:r>
                        <a:rPr lang="zh-TW" sz="2400" kern="100" dirty="0">
                          <a:effectLst/>
                          <a:latin typeface="+mj-ea"/>
                          <a:ea typeface="+mj-ea"/>
                        </a:rPr>
                        <a:t>天</a:t>
                      </a:r>
                      <a:endParaRPr lang="zh-TW" sz="24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+mj-ea"/>
                          <a:ea typeface="+mj-ea"/>
                        </a:rPr>
                        <a:t>開國紀念日連假</a:t>
                      </a:r>
                      <a:endParaRPr lang="zh-TW" sz="24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032118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239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28216" y="685800"/>
            <a:ext cx="9601200" cy="1485900"/>
          </a:xfrm>
        </p:spPr>
        <p:txBody>
          <a:bodyPr/>
          <a:lstStyle/>
          <a:p>
            <a:r>
              <a:rPr lang="zh-TW" altLang="zh-TW" dirty="0"/>
              <a:t>場館公告</a:t>
            </a:r>
            <a:r>
              <a:rPr lang="en-US" altLang="zh-TW" dirty="0" smtClean="0"/>
              <a:t>-</a:t>
            </a:r>
            <a:r>
              <a:rPr lang="zh-TW" altLang="en-US" dirty="0" smtClean="0"/>
              <a:t>故障通報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24128" y="2007108"/>
            <a:ext cx="10826496" cy="42931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zh-TW" sz="2400" dirty="0">
                <a:solidFill>
                  <a:schemeClr val="tx1"/>
                </a:solidFill>
                <a:latin typeface="+mj-ea"/>
                <a:ea typeface="+mj-ea"/>
              </a:rPr>
              <a:t>課外組轄下場館故障通報及修繕查詢公告：為有效處理課外組轄下場館故障及了解相關修繕進度，如於課外組非開放時間，可至故障通報線上表單通報故障狀況，待工作日後將盡速處理後續事宜。</a:t>
            </a:r>
          </a:p>
          <a:p>
            <a:pPr marL="0" lvl="0" indent="0">
              <a:buNone/>
            </a:pPr>
            <a:endParaRPr lang="en-US" altLang="zh-TW" sz="2400" dirty="0">
              <a:latin typeface="+mj-ea"/>
              <a:ea typeface="+mj-ea"/>
            </a:endParaRPr>
          </a:p>
          <a:p>
            <a:pPr lvl="0"/>
            <a:r>
              <a:rPr lang="zh-TW" altLang="zh-TW" sz="2400" dirty="0">
                <a:solidFill>
                  <a:schemeClr val="tx1"/>
                </a:solidFill>
                <a:latin typeface="+mj-ea"/>
                <a:ea typeface="+mj-ea"/>
              </a:rPr>
              <a:t>課外組轄下場館故障通報： </a:t>
            </a:r>
            <a:r>
              <a:rPr lang="en-US" altLang="zh-TW" sz="2400" dirty="0">
                <a:latin typeface="+mj-ea"/>
                <a:ea typeface="+mj-ea"/>
                <a:hlinkClick r:id="rId2"/>
              </a:rPr>
              <a:t>https://reurl.cc/aGKGR9</a:t>
            </a:r>
            <a:r>
              <a:rPr lang="zh-TW" altLang="zh-TW" sz="2400" dirty="0">
                <a:latin typeface="+mj-ea"/>
                <a:ea typeface="+mj-ea"/>
              </a:rPr>
              <a:t>　</a:t>
            </a:r>
            <a:endParaRPr lang="en-US" altLang="zh-TW" sz="2400" dirty="0" smtClean="0">
              <a:latin typeface="+mj-ea"/>
              <a:ea typeface="+mj-ea"/>
            </a:endParaRPr>
          </a:p>
          <a:p>
            <a:pPr marL="0" lvl="0" indent="0">
              <a:buNone/>
            </a:pPr>
            <a:endParaRPr lang="zh-TW" altLang="zh-TW" sz="2400" dirty="0">
              <a:latin typeface="+mj-ea"/>
              <a:ea typeface="+mj-ea"/>
            </a:endParaRPr>
          </a:p>
          <a:p>
            <a:pPr lvl="0"/>
            <a:r>
              <a:rPr lang="zh-TW" altLang="zh-TW" sz="2400" dirty="0">
                <a:solidFill>
                  <a:schemeClr val="tx1"/>
                </a:solidFill>
                <a:latin typeface="+mj-ea"/>
                <a:ea typeface="+mj-ea"/>
              </a:rPr>
              <a:t>課外組轄下場館故障修繕進度查詢： </a:t>
            </a:r>
            <a:r>
              <a:rPr lang="en-US" altLang="zh-TW" sz="2400" dirty="0">
                <a:latin typeface="+mj-ea"/>
                <a:ea typeface="+mj-ea"/>
                <a:hlinkClick r:id="rId3"/>
              </a:rPr>
              <a:t>https://reurl.cc/QbKbG9</a:t>
            </a:r>
            <a:endParaRPr lang="zh-TW" altLang="zh-TW" sz="2400" dirty="0">
              <a:latin typeface="+mj-ea"/>
              <a:ea typeface="+mj-ea"/>
            </a:endParaRPr>
          </a:p>
          <a:p>
            <a:endParaRPr lang="zh-TW" altLang="en-US" sz="24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427804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6656" y="1978152"/>
            <a:ext cx="11091672" cy="2859024"/>
          </a:xfr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zh-TW" altLang="zh-TW" sz="3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各社團成果報電子檔請</a:t>
            </a:r>
            <a:r>
              <a:rPr lang="en-US" altLang="zh-TW" sz="3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mail</a:t>
            </a:r>
            <a:r>
              <a:rPr lang="zh-TW" altLang="zh-TW" sz="3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至課外活動指導</a:t>
            </a:r>
            <a:r>
              <a:rPr lang="zh-TW" altLang="zh-TW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組信箱</a:t>
            </a:r>
            <a:r>
              <a:rPr lang="en-US" altLang="zh-TW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activity@nfu.edu.tw</a:t>
            </a:r>
            <a:r>
              <a:rPr lang="zh-TW" altLang="zh-TW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。</a:t>
            </a:r>
            <a:r>
              <a:rPr lang="en-US" altLang="zh-TW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altLang="zh-TW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altLang="zh-TW" sz="3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altLang="zh-TW" sz="3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altLang="zh-TW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112-1</a:t>
            </a:r>
            <a:r>
              <a:rPr lang="zh-TW" altLang="zh-TW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活動</a:t>
            </a:r>
            <a:r>
              <a:rPr lang="zh-TW" altLang="zh-TW" sz="3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申請列表查詢：</a:t>
            </a:r>
            <a:r>
              <a:rPr lang="en-US" altLang="zh-TW" sz="3200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2"/>
              </a:rPr>
              <a:t>https://reurl.cc/94geQO</a:t>
            </a:r>
            <a:r>
              <a:rPr lang="zh-TW" altLang="zh-TW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。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1709928" y="658368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zh-TW" altLang="en-US" sz="4000" dirty="0"/>
              <a:t>成果報電子檔</a:t>
            </a:r>
          </a:p>
        </p:txBody>
      </p:sp>
    </p:spTree>
    <p:extLst>
      <p:ext uri="{BB962C8B-B14F-4D97-AF65-F5344CB8AC3E}">
        <p14:creationId xmlns:p14="http://schemas.microsoft.com/office/powerpoint/2010/main" val="99815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73936" y="685800"/>
            <a:ext cx="9601200" cy="1485900"/>
          </a:xfrm>
        </p:spPr>
        <p:txBody>
          <a:bodyPr/>
          <a:lstStyle/>
          <a:p>
            <a:r>
              <a:rPr lang="zh-TW" altLang="zh-TW" dirty="0"/>
              <a:t>場館</a:t>
            </a:r>
            <a:r>
              <a:rPr lang="zh-TW" altLang="zh-TW" dirty="0" smtClean="0"/>
              <a:t>公告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60120" y="2007108"/>
            <a:ext cx="10844784" cy="3598164"/>
          </a:xfrm>
        </p:spPr>
        <p:txBody>
          <a:bodyPr>
            <a:normAutofit/>
          </a:bodyPr>
          <a:lstStyle/>
          <a:p>
            <a:pPr marL="0" indent="0">
              <a:buFont typeface="Franklin Gothic Book" panose="020B0503020102020204" pitchFamily="34" charset="0"/>
              <a:buNone/>
            </a:pPr>
            <a:r>
              <a:rPr lang="zh-TW" altLang="zh-TW" sz="2400" dirty="0">
                <a:solidFill>
                  <a:schemeClr val="tx1"/>
                </a:solidFill>
                <a:latin typeface="+mj-ea"/>
                <a:ea typeface="+mj-ea"/>
              </a:rPr>
              <a:t>課外組業務調整，職能大樓管理員常駐於課外組辦公室辦理業務；如有場館問題請洽課外組七號櫃台或電洽</a:t>
            </a:r>
            <a:r>
              <a:rPr lang="en-US" altLang="zh-TW" sz="2400" dirty="0">
                <a:solidFill>
                  <a:srgbClr val="FF0000"/>
                </a:solidFill>
                <a:latin typeface="+mj-ea"/>
                <a:ea typeface="+mj-ea"/>
              </a:rPr>
              <a:t>05-6315141</a:t>
            </a:r>
            <a:r>
              <a:rPr lang="zh-TW" altLang="zh-TW" sz="2400" dirty="0" smtClean="0">
                <a:latin typeface="+mj-ea"/>
                <a:ea typeface="+mj-ea"/>
              </a:rPr>
              <a:t>。</a:t>
            </a:r>
            <a:endParaRPr lang="en-US" altLang="zh-TW" sz="2400" dirty="0" smtClean="0">
              <a:latin typeface="+mj-ea"/>
              <a:ea typeface="+mj-ea"/>
            </a:endParaRPr>
          </a:p>
          <a:p>
            <a:pPr marL="0" indent="0">
              <a:buFont typeface="Franklin Gothic Book" panose="020B0503020102020204" pitchFamily="34" charset="0"/>
              <a:buNone/>
            </a:pPr>
            <a:endParaRPr lang="en-US" altLang="zh-TW" sz="24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zh-TW" altLang="zh-TW" sz="2400" dirty="0" smtClean="0">
                <a:solidFill>
                  <a:schemeClr val="tx1"/>
                </a:solidFill>
                <a:latin typeface="+mj-ea"/>
                <a:ea typeface="+mj-ea"/>
              </a:rPr>
              <a:t>如於線</a:t>
            </a:r>
            <a:r>
              <a:rPr lang="zh-TW" altLang="zh-TW" sz="2400" dirty="0">
                <a:solidFill>
                  <a:schemeClr val="tx1"/>
                </a:solidFill>
                <a:latin typeface="+mj-ea"/>
                <a:ea typeface="+mj-ea"/>
              </a:rPr>
              <a:t>上表單通報故障狀況，待工作日後將盡速處理後續事宜。課外組非開放時間，可至故障</a:t>
            </a:r>
            <a:r>
              <a:rPr lang="zh-TW" altLang="zh-TW" sz="2400" dirty="0" smtClean="0">
                <a:solidFill>
                  <a:schemeClr val="tx1"/>
                </a:solidFill>
                <a:latin typeface="+mj-ea"/>
                <a:ea typeface="+mj-ea"/>
              </a:rPr>
              <a:t>通報</a:t>
            </a:r>
            <a:r>
              <a:rPr lang="zh-TW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，</a:t>
            </a:r>
            <a:r>
              <a:rPr lang="zh-TW" altLang="zh-TW" sz="2400" dirty="0">
                <a:solidFill>
                  <a:schemeClr val="tx1"/>
                </a:solidFill>
                <a:latin typeface="+mj-ea"/>
                <a:ea typeface="+mj-ea"/>
              </a:rPr>
              <a:t>待工作日後將盡速處理後續事宜。</a:t>
            </a:r>
            <a:endParaRPr lang="zh-TW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81566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1709928" y="658368"/>
            <a:ext cx="10058400" cy="1609344"/>
          </a:xfrm>
        </p:spPr>
        <p:txBody>
          <a:bodyPr>
            <a:normAutofit/>
          </a:bodyPr>
          <a:lstStyle/>
          <a:p>
            <a:r>
              <a:rPr lang="zh-TW" altLang="en-US" sz="4000" dirty="0"/>
              <a:t>注意事項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30936" y="1938528"/>
            <a:ext cx="10369296" cy="4379976"/>
          </a:xfrm>
        </p:spPr>
        <p:txBody>
          <a:bodyPr>
            <a:normAutofit/>
          </a:bodyPr>
          <a:lstStyle/>
          <a:p>
            <a:pPr lvl="0"/>
            <a:r>
              <a:rPr lang="zh-TW" altLang="zh-TW" sz="2400" dirty="0">
                <a:solidFill>
                  <a:schemeClr val="tx1"/>
                </a:solidFill>
              </a:rPr>
              <a:t>迎新、社課等所有社團活動一律於</a:t>
            </a:r>
            <a:r>
              <a:rPr lang="zh-TW" altLang="zh-TW" sz="2400" dirty="0">
                <a:solidFill>
                  <a:srgbClr val="FF0000"/>
                </a:solidFill>
              </a:rPr>
              <a:t>晚上</a:t>
            </a:r>
            <a:r>
              <a:rPr lang="en-US" altLang="zh-TW" sz="2400" dirty="0">
                <a:solidFill>
                  <a:srgbClr val="FF0000"/>
                </a:solidFill>
              </a:rPr>
              <a:t>10</a:t>
            </a:r>
            <a:r>
              <a:rPr lang="zh-TW" altLang="zh-TW" sz="2400" dirty="0">
                <a:solidFill>
                  <a:srgbClr val="FF0000"/>
                </a:solidFill>
              </a:rPr>
              <a:t>時</a:t>
            </a:r>
            <a:r>
              <a:rPr lang="zh-TW" altLang="zh-TW" sz="2400" dirty="0">
                <a:solidFill>
                  <a:schemeClr val="tx1"/>
                </a:solidFill>
              </a:rPr>
              <a:t>前結束，以免干擾他人；另活動結束需做好場復工作以維護環境整潔安全</a:t>
            </a:r>
            <a:r>
              <a:rPr lang="en-US" altLang="zh-TW" sz="2400" dirty="0">
                <a:solidFill>
                  <a:schemeClr val="tx1"/>
                </a:solidFill>
              </a:rPr>
              <a:t>(</a:t>
            </a:r>
            <a:r>
              <a:rPr lang="zh-TW" altLang="zh-TW" sz="2400" dirty="0">
                <a:solidFill>
                  <a:schemeClr val="tx1"/>
                </a:solidFill>
              </a:rPr>
              <a:t>水電窗戶等</a:t>
            </a:r>
            <a:r>
              <a:rPr lang="en-US" altLang="zh-TW" sz="2400" dirty="0">
                <a:solidFill>
                  <a:schemeClr val="tx1"/>
                </a:solidFill>
              </a:rPr>
              <a:t>)</a:t>
            </a:r>
            <a:r>
              <a:rPr lang="zh-TW" altLang="zh-TW" sz="2400" dirty="0">
                <a:solidFill>
                  <a:schemeClr val="tx1"/>
                </a:solidFill>
              </a:rPr>
              <a:t>，違者記點，嚴重者不得再借用場地</a:t>
            </a:r>
            <a:r>
              <a:rPr lang="zh-TW" altLang="zh-TW" sz="2400" dirty="0" smtClean="0">
                <a:solidFill>
                  <a:schemeClr val="tx1"/>
                </a:solidFill>
              </a:rPr>
              <a:t>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lvl="0"/>
            <a:r>
              <a:rPr lang="zh-TW" altLang="zh-TW" sz="2400" dirty="0" smtClean="0">
                <a:solidFill>
                  <a:schemeClr val="tx1"/>
                </a:solidFill>
              </a:rPr>
              <a:t>職能</a:t>
            </a:r>
            <a:r>
              <a:rPr lang="zh-TW" altLang="zh-TW" sz="2400" dirty="0">
                <a:solidFill>
                  <a:schemeClr val="tx1"/>
                </a:solidFill>
              </a:rPr>
              <a:t>大樓的社團共用教室均上鎖，</a:t>
            </a:r>
            <a:r>
              <a:rPr lang="zh-TW" altLang="zh-TW" sz="2400" dirty="0">
                <a:solidFill>
                  <a:srgbClr val="FF0000"/>
                </a:solidFill>
              </a:rPr>
              <a:t>晚上社課借用者須提前下午至課外組借</a:t>
            </a:r>
            <a:r>
              <a:rPr lang="zh-TW" altLang="zh-TW" sz="2400" dirty="0" smtClean="0">
                <a:solidFill>
                  <a:srgbClr val="FF0000"/>
                </a:solidFill>
              </a:rPr>
              <a:t>鑰匙。</a:t>
            </a:r>
            <a:endParaRPr lang="en-US" altLang="zh-TW" sz="2400" dirty="0" smtClean="0">
              <a:solidFill>
                <a:srgbClr val="FF0000"/>
              </a:solidFill>
            </a:endParaRPr>
          </a:p>
          <a:p>
            <a:pPr lvl="0"/>
            <a:r>
              <a:rPr lang="zh-TW" altLang="zh-TW" sz="2400" dirty="0" smtClean="0">
                <a:solidFill>
                  <a:schemeClr val="tx1"/>
                </a:solidFill>
              </a:rPr>
              <a:t>宿舍區職能大樓使用時間為</a:t>
            </a:r>
            <a:r>
              <a:rPr lang="zh-TW" altLang="zh-TW" sz="2400" dirty="0" smtClean="0">
                <a:solidFill>
                  <a:srgbClr val="FF0000"/>
                </a:solidFill>
              </a:rPr>
              <a:t>晚上</a:t>
            </a:r>
            <a:r>
              <a:rPr lang="en-US" altLang="zh-TW" sz="2400" dirty="0" smtClean="0">
                <a:solidFill>
                  <a:srgbClr val="FF0000"/>
                </a:solidFill>
              </a:rPr>
              <a:t>10</a:t>
            </a:r>
            <a:r>
              <a:rPr lang="zh-TW" altLang="zh-TW" sz="2400" dirty="0" smtClean="0">
                <a:solidFill>
                  <a:srgbClr val="FF0000"/>
                </a:solidFill>
              </a:rPr>
              <a:t>點</a:t>
            </a:r>
            <a:r>
              <a:rPr lang="zh-TW" altLang="zh-TW" sz="2400" dirty="0" smtClean="0">
                <a:solidFill>
                  <a:schemeClr val="tx1"/>
                </a:solidFill>
              </a:rPr>
              <a:t>，請社團配合工讀生閉館；另宿舍區實際管轄單位為生輔組，請配合宿舍區警衛管制，不可逗留與打聲喧嘩。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zh-TW" altLang="en-US" dirty="0">
              <a:solidFill>
                <a:schemeClr val="tx1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70233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64208" y="685800"/>
            <a:ext cx="10058400" cy="1609344"/>
          </a:xfrm>
        </p:spPr>
        <p:txBody>
          <a:bodyPr>
            <a:normAutofit/>
          </a:bodyPr>
          <a:lstStyle/>
          <a:p>
            <a:r>
              <a:rPr lang="zh-TW" altLang="en-US" sz="4000" dirty="0"/>
              <a:t>社團活動申請程序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19456" y="1938528"/>
            <a:ext cx="11640312" cy="4361688"/>
          </a:xfrm>
        </p:spPr>
        <p:txBody>
          <a:bodyPr vert="horz" lIns="91440" tIns="45720" rIns="91440" bIns="45720" rtlCol="0">
            <a:normAutofit/>
          </a:bodyPr>
          <a:lstStyle/>
          <a:p>
            <a:pPr lvl="1"/>
            <a:r>
              <a:rPr lang="zh-TW" altLang="zh-TW" sz="2400" dirty="0">
                <a:solidFill>
                  <a:schemeClr val="tx1"/>
                </a:solidFill>
              </a:rPr>
              <a:t>校內活動</a:t>
            </a:r>
            <a:r>
              <a:rPr lang="en-US" altLang="zh-TW" sz="2400" dirty="0">
                <a:solidFill>
                  <a:schemeClr val="tx1"/>
                </a:solidFill>
              </a:rPr>
              <a:t>:</a:t>
            </a:r>
            <a:r>
              <a:rPr lang="en-US" altLang="zh-TW" sz="2400" dirty="0">
                <a:solidFill>
                  <a:srgbClr val="FF0000"/>
                </a:solidFill>
              </a:rPr>
              <a:t>10</a:t>
            </a:r>
            <a:r>
              <a:rPr lang="zh-TW" altLang="zh-TW" sz="2400" dirty="0">
                <a:solidFill>
                  <a:srgbClr val="FF0000"/>
                </a:solidFill>
              </a:rPr>
              <a:t>天</a:t>
            </a:r>
            <a:r>
              <a:rPr lang="zh-TW" altLang="zh-TW" sz="2400" dirty="0">
                <a:solidFill>
                  <a:schemeClr val="tx1"/>
                </a:solidFill>
              </a:rPr>
              <a:t>前</a:t>
            </a:r>
            <a:r>
              <a:rPr lang="zh-TW" altLang="en-US" sz="2400" dirty="0">
                <a:solidFill>
                  <a:schemeClr val="tx1"/>
                </a:solidFill>
              </a:rPr>
              <a:t>完成</a:t>
            </a:r>
            <a:endParaRPr lang="en-US" altLang="zh-TW" sz="2400" dirty="0">
              <a:solidFill>
                <a:schemeClr val="tx1"/>
              </a:solidFill>
            </a:endParaRPr>
          </a:p>
          <a:p>
            <a:pPr lvl="1"/>
            <a:r>
              <a:rPr lang="zh-TW" altLang="zh-TW" sz="2400" dirty="0">
                <a:solidFill>
                  <a:schemeClr val="tx1"/>
                </a:solidFill>
              </a:rPr>
              <a:t>校外活動</a:t>
            </a:r>
            <a:r>
              <a:rPr lang="en-US" altLang="zh-TW" sz="2400" dirty="0">
                <a:solidFill>
                  <a:schemeClr val="tx1"/>
                </a:solidFill>
              </a:rPr>
              <a:t>:</a:t>
            </a:r>
            <a:r>
              <a:rPr lang="en-US" altLang="zh-TW" sz="2400" dirty="0">
                <a:solidFill>
                  <a:srgbClr val="FF0000"/>
                </a:solidFill>
              </a:rPr>
              <a:t>15</a:t>
            </a:r>
            <a:r>
              <a:rPr lang="zh-TW" altLang="zh-TW" sz="2400" dirty="0">
                <a:solidFill>
                  <a:srgbClr val="FF0000"/>
                </a:solidFill>
              </a:rPr>
              <a:t>天</a:t>
            </a:r>
            <a:r>
              <a:rPr lang="zh-TW" altLang="zh-TW" sz="2400" dirty="0">
                <a:solidFill>
                  <a:schemeClr val="tx1"/>
                </a:solidFill>
              </a:rPr>
              <a:t>前</a:t>
            </a:r>
            <a:r>
              <a:rPr lang="zh-TW" altLang="en-US" sz="2400" dirty="0">
                <a:solidFill>
                  <a:schemeClr val="tx1"/>
                </a:solidFill>
              </a:rPr>
              <a:t>完成</a:t>
            </a:r>
            <a:endParaRPr lang="en-US" altLang="zh-TW" sz="2400" dirty="0">
              <a:solidFill>
                <a:schemeClr val="tx1"/>
              </a:solidFill>
            </a:endParaRPr>
          </a:p>
          <a:p>
            <a:pPr lvl="1"/>
            <a:r>
              <a:rPr lang="zh-TW" altLang="zh-TW" sz="2400" dirty="0">
                <a:solidFill>
                  <a:schemeClr val="tx1"/>
                </a:solidFill>
              </a:rPr>
              <a:t>除非遇校外活動主辦單位臨時邀約</a:t>
            </a:r>
            <a:r>
              <a:rPr lang="en-US" altLang="zh-TW" sz="2400" dirty="0">
                <a:solidFill>
                  <a:schemeClr val="tx1"/>
                </a:solidFill>
              </a:rPr>
              <a:t>(</a:t>
            </a:r>
            <a:r>
              <a:rPr lang="zh-TW" altLang="zh-TW" sz="2400" dirty="0">
                <a:solidFill>
                  <a:schemeClr val="tx1"/>
                </a:solidFill>
              </a:rPr>
              <a:t>起碼活動前</a:t>
            </a:r>
            <a:r>
              <a:rPr lang="en-US" altLang="zh-TW" sz="2400" dirty="0">
                <a:solidFill>
                  <a:schemeClr val="tx1"/>
                </a:solidFill>
              </a:rPr>
              <a:t>3</a:t>
            </a:r>
            <a:r>
              <a:rPr lang="zh-TW" altLang="zh-TW" sz="2400" dirty="0">
                <a:solidFill>
                  <a:schemeClr val="tx1"/>
                </a:solidFill>
              </a:rPr>
              <a:t>天</a:t>
            </a:r>
            <a:r>
              <a:rPr lang="en-US" altLang="zh-TW" sz="2400" dirty="0">
                <a:solidFill>
                  <a:schemeClr val="tx1"/>
                </a:solidFill>
              </a:rPr>
              <a:t>)</a:t>
            </a:r>
            <a:r>
              <a:rPr lang="zh-TW" altLang="zh-TW" sz="2400" dirty="0">
                <a:solidFill>
                  <a:schemeClr val="tx1"/>
                </a:solidFill>
              </a:rPr>
              <a:t>，請主辦單位以發公文或以</a:t>
            </a:r>
            <a:r>
              <a:rPr lang="en-US" altLang="zh-TW" sz="2400" dirty="0">
                <a:solidFill>
                  <a:schemeClr val="tx1"/>
                </a:solidFill>
              </a:rPr>
              <a:t>e-mail</a:t>
            </a:r>
            <a:r>
              <a:rPr lang="zh-TW" altLang="zh-TW" sz="2400" dirty="0">
                <a:solidFill>
                  <a:schemeClr val="tx1"/>
                </a:solidFill>
              </a:rPr>
              <a:t>至課外組正式邀約</a:t>
            </a:r>
            <a:r>
              <a:rPr lang="en-US" altLang="zh-TW" sz="2400" dirty="0">
                <a:solidFill>
                  <a:schemeClr val="tx1"/>
                </a:solidFill>
              </a:rPr>
              <a:t>(</a:t>
            </a:r>
            <a:r>
              <a:rPr lang="zh-TW" altLang="zh-TW" sz="2400" dirty="0">
                <a:solidFill>
                  <a:schemeClr val="tx1"/>
                </a:solidFill>
              </a:rPr>
              <a:t>須含企畫書</a:t>
            </a:r>
            <a:r>
              <a:rPr lang="en-US" altLang="zh-TW" sz="2400" dirty="0">
                <a:solidFill>
                  <a:schemeClr val="tx1"/>
                </a:solidFill>
              </a:rPr>
              <a:t>)</a:t>
            </a:r>
            <a:r>
              <a:rPr lang="zh-TW" altLang="zh-TW" sz="2400" dirty="0">
                <a:solidFill>
                  <a:schemeClr val="tx1"/>
                </a:solidFill>
              </a:rPr>
              <a:t>，否則不受理逾期之活動申請。</a:t>
            </a:r>
            <a:endParaRPr lang="en-US" altLang="zh-TW" sz="2400" dirty="0">
              <a:solidFill>
                <a:schemeClr val="tx1"/>
              </a:solidFill>
            </a:endParaRPr>
          </a:p>
          <a:p>
            <a:pPr lvl="1"/>
            <a:r>
              <a:rPr lang="zh-TW" altLang="zh-TW" sz="2400" dirty="0">
                <a:solidFill>
                  <a:schemeClr val="tx1"/>
                </a:solidFill>
              </a:rPr>
              <a:t>活動申請借用場地請上系統借用，預借後</a:t>
            </a:r>
            <a:r>
              <a:rPr lang="en-US" altLang="zh-TW" sz="2400" dirty="0">
                <a:solidFill>
                  <a:schemeClr val="tx1"/>
                </a:solidFill>
              </a:rPr>
              <a:t>7</a:t>
            </a:r>
            <a:r>
              <a:rPr lang="zh-TW" altLang="zh-TW" sz="2400" dirty="0">
                <a:solidFill>
                  <a:schemeClr val="tx1"/>
                </a:solidFill>
              </a:rPr>
              <a:t>天內</a:t>
            </a:r>
            <a:r>
              <a:rPr lang="en-US" altLang="zh-TW" sz="2400" dirty="0">
                <a:solidFill>
                  <a:schemeClr val="tx1"/>
                </a:solidFill>
              </a:rPr>
              <a:t>(</a:t>
            </a:r>
            <a:r>
              <a:rPr lang="zh-TW" altLang="zh-TW" sz="2400" dirty="0">
                <a:solidFill>
                  <a:schemeClr val="tx1"/>
                </a:solidFill>
              </a:rPr>
              <a:t>含假日</a:t>
            </a:r>
            <a:r>
              <a:rPr lang="en-US" altLang="zh-TW" sz="2400" dirty="0">
                <a:solidFill>
                  <a:schemeClr val="tx1"/>
                </a:solidFill>
              </a:rPr>
              <a:t>)</a:t>
            </a:r>
            <a:r>
              <a:rPr lang="zh-TW" altLang="zh-TW" sz="2400" dirty="0">
                <a:solidFill>
                  <a:schemeClr val="tx1"/>
                </a:solidFill>
              </a:rPr>
              <a:t>須送企劃書至課外活動指導組，逾期將刪除借用紀錄</a:t>
            </a:r>
            <a:r>
              <a:rPr lang="zh-TW" altLang="en-US" sz="2400" dirty="0">
                <a:solidFill>
                  <a:schemeClr val="tx1"/>
                </a:solidFill>
              </a:rPr>
              <a:t>。</a:t>
            </a:r>
            <a:endParaRPr lang="zh-TW" altLang="zh-TW" sz="2400" dirty="0">
              <a:solidFill>
                <a:schemeClr val="tx1"/>
              </a:solidFill>
            </a:endParaRPr>
          </a:p>
          <a:p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85115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50684" y="1969008"/>
            <a:ext cx="10468420" cy="3777622"/>
          </a:xfrm>
        </p:spPr>
        <p:txBody>
          <a:bodyPr/>
          <a:lstStyle/>
          <a:p>
            <a:pPr marL="342900" lvl="1" indent="-342900"/>
            <a:r>
              <a:rPr lang="zh-TW" altLang="zh-TW" sz="2400" b="1" u="sng" dirty="0">
                <a:solidFill>
                  <a:schemeClr val="tx1"/>
                </a:solidFill>
              </a:rPr>
              <a:t>因應年底主計室關帳核銷期限為</a:t>
            </a:r>
            <a:r>
              <a:rPr lang="en-US" altLang="zh-TW" sz="2400" b="1" u="sng" dirty="0">
                <a:solidFill>
                  <a:srgbClr val="FF0000"/>
                </a:solidFill>
              </a:rPr>
              <a:t>11/30</a:t>
            </a:r>
            <a:r>
              <a:rPr lang="zh-TW" altLang="zh-TW" sz="2400" b="1" u="sng" dirty="0">
                <a:solidFill>
                  <a:schemeClr val="tx1"/>
                </a:solidFill>
              </a:rPr>
              <a:t>，逾期不予補助</a:t>
            </a:r>
            <a:r>
              <a:rPr lang="en-US" altLang="zh-TW" sz="2400" b="1" u="sng" dirty="0">
                <a:solidFill>
                  <a:schemeClr val="tx1"/>
                </a:solidFill>
              </a:rPr>
              <a:t>(</a:t>
            </a:r>
            <a:r>
              <a:rPr lang="zh-TW" altLang="zh-TW" sz="2400" b="1" u="sng" dirty="0">
                <a:solidFill>
                  <a:schemeClr val="tx1"/>
                </a:solidFill>
              </a:rPr>
              <a:t>如有極大的困難，請於會後攜帶核定之活動申請含企畫書洽社團業務承辦人討論</a:t>
            </a:r>
            <a:r>
              <a:rPr lang="en-US" altLang="zh-TW" sz="2400" b="1" u="sng" dirty="0">
                <a:solidFill>
                  <a:schemeClr val="tx1"/>
                </a:solidFill>
              </a:rPr>
              <a:t>)</a:t>
            </a:r>
            <a:r>
              <a:rPr lang="zh-TW" altLang="zh-TW" sz="2400" b="1" u="sng" dirty="0" smtClean="0">
                <a:solidFill>
                  <a:schemeClr val="tx1"/>
                </a:solidFill>
              </a:rPr>
              <a:t>；</a:t>
            </a:r>
            <a:endParaRPr lang="en-US" altLang="zh-TW" sz="2400" b="1" u="sng" dirty="0" smtClean="0">
              <a:solidFill>
                <a:schemeClr val="tx1"/>
              </a:solidFill>
            </a:endParaRPr>
          </a:p>
          <a:p>
            <a:pPr marL="342900" lvl="1" indent="-342900"/>
            <a:endParaRPr lang="en-US" altLang="zh-TW" sz="2400" b="1" u="sng" dirty="0">
              <a:solidFill>
                <a:schemeClr val="tx1"/>
              </a:solidFill>
            </a:endParaRPr>
          </a:p>
          <a:p>
            <a:pPr marL="342900" lvl="1" indent="-342900"/>
            <a:r>
              <a:rPr lang="zh-TW" altLang="zh-TW" sz="2400" dirty="0" smtClean="0">
                <a:solidFill>
                  <a:schemeClr val="tx1"/>
                </a:solidFill>
              </a:rPr>
              <a:t>活動</a:t>
            </a:r>
            <a:r>
              <a:rPr lang="zh-TW" altLang="zh-TW" sz="2400" dirty="0">
                <a:solidFill>
                  <a:schemeClr val="tx1"/>
                </a:solidFill>
              </a:rPr>
              <a:t>於</a:t>
            </a:r>
            <a:r>
              <a:rPr lang="en-US" altLang="zh-TW" sz="2400" dirty="0">
                <a:solidFill>
                  <a:schemeClr val="tx1"/>
                </a:solidFill>
              </a:rPr>
              <a:t>11</a:t>
            </a:r>
            <a:r>
              <a:rPr lang="zh-TW" altLang="zh-TW" sz="2400" dirty="0">
                <a:solidFill>
                  <a:schemeClr val="tx1"/>
                </a:solidFill>
              </a:rPr>
              <a:t>月中至</a:t>
            </a:r>
            <a:r>
              <a:rPr lang="en-US" altLang="zh-TW" sz="2400" dirty="0">
                <a:solidFill>
                  <a:schemeClr val="tx1"/>
                </a:solidFill>
              </a:rPr>
              <a:t>12</a:t>
            </a:r>
            <a:r>
              <a:rPr lang="zh-TW" altLang="zh-TW" sz="2400" dirty="0">
                <a:solidFill>
                  <a:schemeClr val="tx1"/>
                </a:solidFill>
              </a:rPr>
              <a:t>月辦理者，請依活動申請表上加註之日期完成核銷</a:t>
            </a:r>
            <a:r>
              <a:rPr lang="zh-TW" altLang="zh-TW" sz="2400" dirty="0"/>
              <a:t>。</a:t>
            </a:r>
          </a:p>
          <a:p>
            <a:endParaRPr lang="zh-TW" altLang="en-US" dirty="0"/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1664208" y="685800"/>
            <a:ext cx="10058400" cy="1609344"/>
          </a:xfrm>
        </p:spPr>
        <p:txBody>
          <a:bodyPr>
            <a:normAutofit/>
          </a:bodyPr>
          <a:lstStyle/>
          <a:p>
            <a:r>
              <a:rPr lang="zh-TW" altLang="en-US" sz="4000" dirty="0" smtClean="0"/>
              <a:t>補助核銷期限</a:t>
            </a:r>
            <a:r>
              <a:rPr lang="en-US" altLang="zh-TW" sz="4000" dirty="0" smtClean="0"/>
              <a:t>:</a:t>
            </a:r>
            <a:r>
              <a:rPr lang="en-US" altLang="zh-TW" sz="4000" dirty="0" smtClean="0">
                <a:solidFill>
                  <a:srgbClr val="FF0000"/>
                </a:solidFill>
              </a:rPr>
              <a:t>11/30</a:t>
            </a:r>
            <a:endParaRPr lang="zh-TW" alt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52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78525" y="349790"/>
            <a:ext cx="9367427" cy="1280890"/>
          </a:xfrm>
        </p:spPr>
        <p:txBody>
          <a:bodyPr/>
          <a:lstStyle/>
          <a:p>
            <a:r>
              <a:rPr lang="en-US" altLang="zh-TW" dirty="0" smtClean="0"/>
              <a:t>112-1</a:t>
            </a:r>
            <a:br>
              <a:rPr lang="en-US" altLang="zh-TW" dirty="0" smtClean="0"/>
            </a:br>
            <a:r>
              <a:rPr lang="zh-TW" altLang="zh-TW" dirty="0" smtClean="0"/>
              <a:t>社團</a:t>
            </a:r>
            <a:r>
              <a:rPr lang="zh-TW" altLang="zh-TW" dirty="0"/>
              <a:t>指導老師授課及指導資料應完成繳交期限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6636" y="1987296"/>
            <a:ext cx="11602276" cy="4660392"/>
          </a:xfrm>
        </p:spPr>
        <p:txBody>
          <a:bodyPr>
            <a:normAutofit/>
          </a:bodyPr>
          <a:lstStyle/>
          <a:p>
            <a:pPr lvl="1"/>
            <a:r>
              <a:rPr lang="zh-TW" altLang="zh-TW" sz="2400" dirty="0">
                <a:solidFill>
                  <a:schemeClr val="tx1"/>
                </a:solidFill>
              </a:rPr>
              <a:t>即日起至</a:t>
            </a:r>
            <a:r>
              <a:rPr lang="en-US" altLang="zh-TW" sz="2400" dirty="0">
                <a:solidFill>
                  <a:srgbClr val="FF0000"/>
                </a:solidFill>
              </a:rPr>
              <a:t>112</a:t>
            </a:r>
            <a:r>
              <a:rPr lang="zh-TW" altLang="zh-TW" sz="2400" dirty="0">
                <a:solidFill>
                  <a:srgbClr val="FF0000"/>
                </a:solidFill>
              </a:rPr>
              <a:t>年</a:t>
            </a:r>
            <a:r>
              <a:rPr lang="en-US" altLang="zh-TW" sz="2400" dirty="0">
                <a:solidFill>
                  <a:srgbClr val="FF0000"/>
                </a:solidFill>
              </a:rPr>
              <a:t>11</a:t>
            </a:r>
            <a:r>
              <a:rPr lang="zh-TW" altLang="zh-TW" sz="2400" dirty="0">
                <a:solidFill>
                  <a:srgbClr val="FF0000"/>
                </a:solidFill>
              </a:rPr>
              <a:t>月</a:t>
            </a:r>
            <a:r>
              <a:rPr lang="en-US" altLang="zh-TW" sz="2400" dirty="0">
                <a:solidFill>
                  <a:srgbClr val="FF0000"/>
                </a:solidFill>
              </a:rPr>
              <a:t>30</a:t>
            </a:r>
            <a:r>
              <a:rPr lang="zh-TW" altLang="zh-TW" sz="2400" dirty="0">
                <a:solidFill>
                  <a:srgbClr val="FF0000"/>
                </a:solidFill>
              </a:rPr>
              <a:t>日</a:t>
            </a:r>
            <a:r>
              <a:rPr lang="en-US" altLang="zh-TW" sz="2400" dirty="0">
                <a:solidFill>
                  <a:srgbClr val="FF0000"/>
                </a:solidFill>
              </a:rPr>
              <a:t>(</a:t>
            </a:r>
            <a:r>
              <a:rPr lang="zh-TW" altLang="zh-TW" sz="2400" dirty="0">
                <a:solidFill>
                  <a:srgbClr val="FF0000"/>
                </a:solidFill>
              </a:rPr>
              <a:t>四</a:t>
            </a:r>
            <a:r>
              <a:rPr lang="en-US" altLang="zh-TW" sz="2400" dirty="0">
                <a:solidFill>
                  <a:srgbClr val="FF0000"/>
                </a:solidFill>
              </a:rPr>
              <a:t>)17:00</a:t>
            </a:r>
            <a:r>
              <a:rPr lang="zh-TW" altLang="zh-TW" sz="2400" dirty="0">
                <a:solidFill>
                  <a:srgbClr val="FF0000"/>
                </a:solidFill>
              </a:rPr>
              <a:t>止</a:t>
            </a:r>
            <a:r>
              <a:rPr lang="en-US" altLang="zh-TW" sz="2400" dirty="0">
                <a:solidFill>
                  <a:schemeClr val="tx1"/>
                </a:solidFill>
              </a:rPr>
              <a:t>&lt;11/23</a:t>
            </a:r>
            <a:r>
              <a:rPr lang="zh-TW" altLang="zh-TW" sz="2400" dirty="0">
                <a:solidFill>
                  <a:schemeClr val="tx1"/>
                </a:solidFill>
              </a:rPr>
              <a:t>前完成者鼓勵加五分</a:t>
            </a:r>
            <a:r>
              <a:rPr lang="en-US" altLang="zh-TW" sz="2400" dirty="0">
                <a:solidFill>
                  <a:schemeClr val="tx1"/>
                </a:solidFill>
              </a:rPr>
              <a:t>&gt;</a:t>
            </a:r>
            <a:r>
              <a:rPr lang="zh-TW" altLang="zh-TW" sz="2400" dirty="0" smtClean="0">
                <a:solidFill>
                  <a:schemeClr val="tx1"/>
                </a:solidFill>
              </a:rPr>
              <a:t>，</a:t>
            </a:r>
            <a:endParaRPr lang="en-US" altLang="zh-TW" sz="24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altLang="zh-TW" sz="2400" dirty="0" smtClean="0">
                <a:solidFill>
                  <a:schemeClr val="tx1"/>
                </a:solidFill>
              </a:rPr>
              <a:t>   </a:t>
            </a:r>
            <a:r>
              <a:rPr lang="zh-TW" altLang="zh-TW" sz="2400" dirty="0" smtClean="0">
                <a:solidFill>
                  <a:schemeClr val="tx1"/>
                </a:solidFill>
              </a:rPr>
              <a:t>注意事項</a:t>
            </a:r>
            <a:r>
              <a:rPr lang="zh-TW" altLang="zh-TW" sz="2400" dirty="0">
                <a:solidFill>
                  <a:schemeClr val="tx1"/>
                </a:solidFill>
              </a:rPr>
              <a:t>如下：</a:t>
            </a:r>
          </a:p>
          <a:p>
            <a:pPr lvl="2"/>
            <a:r>
              <a:rPr lang="zh-TW" altLang="zh-TW" sz="2400" dirty="0">
                <a:solidFill>
                  <a:schemeClr val="tx1"/>
                </a:solidFill>
              </a:rPr>
              <a:t>請檢附</a:t>
            </a:r>
            <a:r>
              <a:rPr lang="zh-TW" altLang="zh-TW" sz="2400" dirty="0">
                <a:solidFill>
                  <a:srgbClr val="FF0000"/>
                </a:solidFill>
              </a:rPr>
              <a:t>指導老師討論會議會議紀錄</a:t>
            </a:r>
            <a:r>
              <a:rPr lang="en-US" altLang="zh-TW" sz="2400" dirty="0">
                <a:solidFill>
                  <a:srgbClr val="FF0000"/>
                </a:solidFill>
              </a:rPr>
              <a:t>(</a:t>
            </a:r>
            <a:r>
              <a:rPr lang="zh-TW" altLang="zh-TW" sz="2400" dirty="0">
                <a:solidFill>
                  <a:srgbClr val="FF0000"/>
                </a:solidFill>
              </a:rPr>
              <a:t>含簽到表</a:t>
            </a:r>
            <a:r>
              <a:rPr lang="en-US" altLang="zh-TW" sz="2400" dirty="0">
                <a:solidFill>
                  <a:srgbClr val="FF0000"/>
                </a:solidFill>
              </a:rPr>
              <a:t>) </a:t>
            </a:r>
            <a:r>
              <a:rPr lang="zh-TW" altLang="zh-TW" sz="2400" dirty="0">
                <a:solidFill>
                  <a:schemeClr val="tx1"/>
                </a:solidFill>
              </a:rPr>
              <a:t>、</a:t>
            </a:r>
            <a:r>
              <a:rPr lang="zh-TW" altLang="zh-TW" sz="2400" dirty="0">
                <a:solidFill>
                  <a:srgbClr val="FF0000"/>
                </a:solidFill>
              </a:rPr>
              <a:t>指導老師指導評量表</a:t>
            </a:r>
            <a:r>
              <a:rPr lang="zh-TW" altLang="zh-TW" sz="2400" dirty="0">
                <a:solidFill>
                  <a:schemeClr val="tx1"/>
                </a:solidFill>
              </a:rPr>
              <a:t>、</a:t>
            </a:r>
            <a:r>
              <a:rPr lang="zh-TW" altLang="zh-TW" sz="2400" dirty="0">
                <a:solidFill>
                  <a:srgbClr val="FF0000"/>
                </a:solidFill>
              </a:rPr>
              <a:t>活動紀錄表</a:t>
            </a:r>
            <a:r>
              <a:rPr lang="zh-TW" altLang="zh-TW" sz="2400" dirty="0">
                <a:solidFill>
                  <a:schemeClr val="tx1"/>
                </a:solidFill>
              </a:rPr>
              <a:t>、</a:t>
            </a:r>
            <a:r>
              <a:rPr lang="zh-TW" altLang="zh-TW" sz="2400" dirty="0">
                <a:solidFill>
                  <a:srgbClr val="FF0000"/>
                </a:solidFill>
              </a:rPr>
              <a:t>指導老師指導照片</a:t>
            </a:r>
            <a:r>
              <a:rPr lang="zh-TW" altLang="zh-TW" sz="2400" dirty="0">
                <a:solidFill>
                  <a:schemeClr val="tx1"/>
                </a:solidFill>
              </a:rPr>
              <a:t>、</a:t>
            </a:r>
            <a:r>
              <a:rPr lang="zh-TW" altLang="zh-TW" sz="2400" dirty="0">
                <a:solidFill>
                  <a:srgbClr val="FF0000"/>
                </a:solidFill>
              </a:rPr>
              <a:t>獎懲建議表</a:t>
            </a:r>
            <a:r>
              <a:rPr lang="zh-TW" altLang="zh-TW" sz="2400" dirty="0">
                <a:solidFill>
                  <a:schemeClr val="tx1"/>
                </a:solidFill>
              </a:rPr>
              <a:t>等相關資料紙本用長尾夾或迴紋針繳交至課外組。相關表單皆已更新於課外組－文件下載－社團指導老師－社團指導老師授課及指導資料繳交。請務必使用新版表單。</a:t>
            </a:r>
          </a:p>
          <a:p>
            <a:pPr lvl="2"/>
            <a:r>
              <a:rPr lang="zh-TW" altLang="zh-TW" sz="2400" dirty="0">
                <a:solidFill>
                  <a:schemeClr val="tx1"/>
                </a:solidFill>
              </a:rPr>
              <a:t>獎懲建議表電子檔亦請同步</a:t>
            </a:r>
            <a:r>
              <a:rPr lang="en-US" altLang="zh-TW" sz="2400" dirty="0">
                <a:solidFill>
                  <a:schemeClr val="tx1"/>
                </a:solidFill>
              </a:rPr>
              <a:t>mail</a:t>
            </a:r>
            <a:r>
              <a:rPr lang="zh-TW" altLang="zh-TW" sz="2400" dirty="0">
                <a:solidFill>
                  <a:schemeClr val="tx1"/>
                </a:solidFill>
              </a:rPr>
              <a:t>至課指組信箱</a:t>
            </a:r>
            <a:r>
              <a:rPr lang="en-US" altLang="zh-TW" sz="2400" dirty="0">
                <a:solidFill>
                  <a:schemeClr val="tx1"/>
                </a:solidFill>
              </a:rPr>
              <a:t>activity@nfu.edu.tw</a:t>
            </a:r>
            <a:r>
              <a:rPr lang="zh-TW" altLang="zh-TW" sz="2400" dirty="0">
                <a:solidFill>
                  <a:schemeClr val="tx1"/>
                </a:solidFill>
              </a:rPr>
              <a:t>，逾期未</a:t>
            </a:r>
            <a:r>
              <a:rPr lang="en-US" altLang="zh-TW" sz="2400" dirty="0">
                <a:solidFill>
                  <a:schemeClr val="tx1"/>
                </a:solidFill>
              </a:rPr>
              <a:t>mail</a:t>
            </a:r>
            <a:r>
              <a:rPr lang="zh-TW" altLang="zh-TW" sz="2400" dirty="0">
                <a:solidFill>
                  <a:schemeClr val="tx1"/>
                </a:solidFill>
              </a:rPr>
              <a:t>者則取消獎懲申請，主旨：</a:t>
            </a:r>
            <a:r>
              <a:rPr lang="en-US" altLang="zh-TW" sz="2400" dirty="0">
                <a:solidFill>
                  <a:schemeClr val="tx1"/>
                </a:solidFill>
              </a:rPr>
              <a:t>112-1</a:t>
            </a:r>
            <a:r>
              <a:rPr lang="zh-TW" altLang="zh-TW" sz="2400" dirty="0">
                <a:solidFill>
                  <a:schemeClr val="tx1"/>
                </a:solidFill>
              </a:rPr>
              <a:t>獎懲建議表</a:t>
            </a:r>
            <a:r>
              <a:rPr lang="en-US" altLang="zh-TW" sz="2400" dirty="0">
                <a:solidFill>
                  <a:schemeClr val="tx1"/>
                </a:solidFill>
              </a:rPr>
              <a:t>-</a:t>
            </a:r>
            <a:r>
              <a:rPr lang="zh-TW" altLang="zh-TW" sz="2400" dirty="0">
                <a:solidFill>
                  <a:schemeClr val="tx1"/>
                </a:solidFill>
              </a:rPr>
              <a:t>社團編號</a:t>
            </a:r>
            <a:r>
              <a:rPr lang="en-US" altLang="zh-TW" sz="2400" dirty="0">
                <a:solidFill>
                  <a:schemeClr val="tx1"/>
                </a:solidFill>
              </a:rPr>
              <a:t>+</a:t>
            </a:r>
            <a:r>
              <a:rPr lang="zh-TW" altLang="zh-TW" sz="2400" dirty="0">
                <a:solidFill>
                  <a:schemeClr val="tx1"/>
                </a:solidFill>
              </a:rPr>
              <a:t>名字，例如</a:t>
            </a:r>
            <a:r>
              <a:rPr lang="en-US" altLang="zh-TW" sz="2400" dirty="0">
                <a:solidFill>
                  <a:schemeClr val="tx1"/>
                </a:solidFill>
              </a:rPr>
              <a:t>112-1</a:t>
            </a:r>
            <a:r>
              <a:rPr lang="zh-TW" altLang="zh-TW" sz="2400" dirty="0">
                <a:solidFill>
                  <a:schemeClr val="tx1"/>
                </a:solidFill>
              </a:rPr>
              <a:t>獎懲建議表</a:t>
            </a:r>
            <a:r>
              <a:rPr lang="en-US" altLang="zh-TW" sz="2400" dirty="0">
                <a:solidFill>
                  <a:schemeClr val="tx1"/>
                </a:solidFill>
              </a:rPr>
              <a:t>-F01</a:t>
            </a:r>
            <a:r>
              <a:rPr lang="zh-TW" altLang="zh-TW" sz="2400" dirty="0">
                <a:solidFill>
                  <a:schemeClr val="tx1"/>
                </a:solidFill>
              </a:rPr>
              <a:t>光鹽。</a:t>
            </a:r>
          </a:p>
          <a:p>
            <a:pPr lvl="2"/>
            <a:r>
              <a:rPr lang="zh-TW" altLang="zh-TW" sz="2400" dirty="0">
                <a:solidFill>
                  <a:srgbClr val="FF0000"/>
                </a:solidFill>
              </a:rPr>
              <a:t>請務必準時完成繳交</a:t>
            </a:r>
            <a:r>
              <a:rPr lang="zh-TW" altLang="zh-TW" sz="2400" dirty="0">
                <a:solidFill>
                  <a:schemeClr val="tx1"/>
                </a:solidFill>
              </a:rPr>
              <a:t>，否則將影響全體社團指導老師費用發放期</a:t>
            </a:r>
            <a:r>
              <a:rPr lang="zh-TW" altLang="zh-TW" sz="2400" dirty="0" smtClean="0">
                <a:solidFill>
                  <a:schemeClr val="tx1"/>
                </a:solidFill>
              </a:rPr>
              <a:t>程。</a:t>
            </a:r>
            <a:endParaRPr lang="zh-TW" altLang="zh-TW" sz="2400" dirty="0">
              <a:solidFill>
                <a:schemeClr val="tx1"/>
              </a:solidFill>
            </a:endParaRPr>
          </a:p>
          <a:p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320829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1"/>
          </a:xfrm>
        </p:spPr>
      </p:pic>
    </p:spTree>
    <p:extLst>
      <p:ext uri="{BB962C8B-B14F-4D97-AF65-F5344CB8AC3E}">
        <p14:creationId xmlns:p14="http://schemas.microsoft.com/office/powerpoint/2010/main" val="3897997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68780" y="667512"/>
            <a:ext cx="10058400" cy="1609344"/>
          </a:xfrm>
        </p:spPr>
        <p:txBody>
          <a:bodyPr>
            <a:normAutofit/>
          </a:bodyPr>
          <a:lstStyle/>
          <a:p>
            <a:r>
              <a:rPr lang="zh-TW" altLang="en-US" sz="4000" b="1" dirty="0"/>
              <a:t>社團</a:t>
            </a:r>
            <a:r>
              <a:rPr lang="zh-TW" altLang="en-US" sz="4000" dirty="0"/>
              <a:t>校外競賽獎金申請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10312" y="1911096"/>
            <a:ext cx="11667744" cy="4846320"/>
          </a:xfrm>
        </p:spPr>
        <p:txBody>
          <a:bodyPr vert="horz" lIns="91440" tIns="45720" rIns="91440" bIns="45720" rtlCol="0">
            <a:normAutofit/>
          </a:bodyPr>
          <a:lstStyle/>
          <a:p>
            <a:pPr lvl="1"/>
            <a:r>
              <a:rPr lang="en-US" altLang="zh-TW" sz="2400" dirty="0">
                <a:solidFill>
                  <a:schemeClr val="tx1"/>
                </a:solidFill>
              </a:rPr>
              <a:t>112-1</a:t>
            </a:r>
            <a:r>
              <a:rPr lang="zh-TW" altLang="zh-TW" sz="2400" dirty="0">
                <a:solidFill>
                  <a:schemeClr val="tx1"/>
                </a:solidFill>
              </a:rPr>
              <a:t>社團校外競賽獎金申請，因</a:t>
            </a:r>
            <a:r>
              <a:rPr lang="en-US" altLang="zh-TW" sz="2400" dirty="0">
                <a:solidFill>
                  <a:schemeClr val="tx1"/>
                </a:solidFill>
              </a:rPr>
              <a:t>12</a:t>
            </a:r>
            <a:r>
              <a:rPr lang="zh-TW" altLang="zh-TW" sz="2400" dirty="0">
                <a:solidFill>
                  <a:schemeClr val="tx1"/>
                </a:solidFill>
              </a:rPr>
              <a:t>月配合主計系統關帳，</a:t>
            </a:r>
            <a:r>
              <a:rPr lang="zh-TW" altLang="zh-TW" sz="2400" dirty="0">
                <a:solidFill>
                  <a:srgbClr val="FF0000"/>
                </a:solidFill>
              </a:rPr>
              <a:t>最遲須於</a:t>
            </a:r>
            <a:r>
              <a:rPr lang="en-US" altLang="zh-TW" sz="2400" dirty="0">
                <a:solidFill>
                  <a:srgbClr val="FF0000"/>
                </a:solidFill>
              </a:rPr>
              <a:t>11/30(</a:t>
            </a:r>
            <a:r>
              <a:rPr lang="zh-TW" altLang="zh-TW" sz="2400" dirty="0">
                <a:solidFill>
                  <a:srgbClr val="FF0000"/>
                </a:solidFill>
              </a:rPr>
              <a:t>四</a:t>
            </a:r>
            <a:r>
              <a:rPr lang="en-US" altLang="zh-TW" sz="2400" dirty="0">
                <a:solidFill>
                  <a:srgbClr val="FF0000"/>
                </a:solidFill>
              </a:rPr>
              <a:t>)</a:t>
            </a:r>
            <a:r>
              <a:rPr lang="zh-TW" altLang="zh-TW" sz="2400" dirty="0">
                <a:solidFill>
                  <a:srgbClr val="FF0000"/>
                </a:solidFill>
              </a:rPr>
              <a:t>前完成社團校外競賽獎金申請</a:t>
            </a:r>
            <a:r>
              <a:rPr lang="zh-TW" altLang="zh-TW" sz="2400" dirty="0">
                <a:solidFill>
                  <a:schemeClr val="tx1"/>
                </a:solidFill>
              </a:rPr>
              <a:t>，如有相關問題請洽各社團行政業務承辦</a:t>
            </a:r>
            <a:r>
              <a:rPr lang="zh-TW" altLang="zh-TW" sz="2400" dirty="0" smtClean="0">
                <a:solidFill>
                  <a:schemeClr val="tx1"/>
                </a:solidFill>
              </a:rPr>
              <a:t>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lvl="1"/>
            <a:r>
              <a:rPr lang="zh-TW" altLang="zh-TW" sz="2400" dirty="0" smtClean="0">
                <a:solidFill>
                  <a:schemeClr val="tx1"/>
                </a:solidFill>
              </a:rPr>
              <a:t>社團</a:t>
            </a:r>
            <a:r>
              <a:rPr lang="zh-TW" altLang="zh-TW" sz="2400" dirty="0">
                <a:solidFill>
                  <a:schemeClr val="tx1"/>
                </a:solidFill>
              </a:rPr>
              <a:t>校外競賽如欲申請本校學生領袖、社團暨服務績效獎學金</a:t>
            </a:r>
            <a:r>
              <a:rPr lang="en-US" altLang="zh-TW" sz="2400" dirty="0">
                <a:solidFill>
                  <a:schemeClr val="tx1"/>
                </a:solidFill>
              </a:rPr>
              <a:t>(</a:t>
            </a:r>
            <a:r>
              <a:rPr lang="zh-TW" altLang="zh-TW" sz="2400" dirty="0">
                <a:solidFill>
                  <a:schemeClr val="tx1"/>
                </a:solidFill>
              </a:rPr>
              <a:t>社團獎金</a:t>
            </a:r>
            <a:r>
              <a:rPr lang="en-US" altLang="zh-TW" sz="2400" dirty="0">
                <a:solidFill>
                  <a:schemeClr val="tx1"/>
                </a:solidFill>
              </a:rPr>
              <a:t>)</a:t>
            </a:r>
            <a:r>
              <a:rPr lang="zh-TW" altLang="zh-TW" sz="2400" dirty="0">
                <a:solidFill>
                  <a:schemeClr val="tx1"/>
                </a:solidFill>
              </a:rPr>
              <a:t>，例如：航太盃、總統盃等，前三名均可申請</a:t>
            </a:r>
            <a:r>
              <a:rPr lang="en-US" altLang="zh-TW" sz="2400" dirty="0">
                <a:solidFill>
                  <a:schemeClr val="tx1"/>
                </a:solidFill>
              </a:rPr>
              <a:t>(</a:t>
            </a:r>
            <a:r>
              <a:rPr lang="zh-TW" altLang="zh-TW" sz="2400" dirty="0">
                <a:solidFill>
                  <a:schemeClr val="tx1"/>
                </a:solidFill>
              </a:rPr>
              <a:t>需主辦方無發放獎金</a:t>
            </a:r>
            <a:r>
              <a:rPr lang="en-US" altLang="zh-TW" sz="2400" dirty="0">
                <a:solidFill>
                  <a:schemeClr val="tx1"/>
                </a:solidFill>
              </a:rPr>
              <a:t>)</a:t>
            </a:r>
            <a:r>
              <a:rPr lang="zh-TW" altLang="zh-TW" sz="2400" dirty="0">
                <a:solidFill>
                  <a:schemeClr val="tx1"/>
                </a:solidFill>
              </a:rPr>
              <a:t>，請於</a:t>
            </a:r>
            <a:r>
              <a:rPr lang="zh-TW" altLang="zh-TW" sz="2400" dirty="0">
                <a:solidFill>
                  <a:srgbClr val="FF0000"/>
                </a:solidFill>
              </a:rPr>
              <a:t>活動後</a:t>
            </a:r>
            <a:r>
              <a:rPr lang="en-US" altLang="zh-TW" sz="2400" dirty="0">
                <a:solidFill>
                  <a:srgbClr val="FF0000"/>
                </a:solidFill>
              </a:rPr>
              <a:t>7</a:t>
            </a:r>
            <a:r>
              <a:rPr lang="zh-TW" altLang="zh-TW" sz="2400" dirty="0">
                <a:solidFill>
                  <a:srgbClr val="FF0000"/>
                </a:solidFill>
              </a:rPr>
              <a:t>天</a:t>
            </a:r>
            <a:r>
              <a:rPr lang="zh-TW" altLang="zh-TW" sz="2400" dirty="0">
                <a:solidFill>
                  <a:schemeClr val="tx1"/>
                </a:solidFill>
              </a:rPr>
              <a:t>內檢附</a:t>
            </a:r>
            <a:r>
              <a:rPr lang="zh-TW" altLang="zh-TW" sz="2400" dirty="0">
                <a:solidFill>
                  <a:srgbClr val="FF0000"/>
                </a:solidFill>
              </a:rPr>
              <a:t>賽程表</a:t>
            </a:r>
            <a:r>
              <a:rPr lang="en-US" altLang="zh-TW" sz="2400" dirty="0">
                <a:solidFill>
                  <a:srgbClr val="FF0000"/>
                </a:solidFill>
              </a:rPr>
              <a:t>(</a:t>
            </a:r>
            <a:r>
              <a:rPr lang="zh-TW" altLang="zh-TW" sz="2400" dirty="0">
                <a:solidFill>
                  <a:srgbClr val="FF0000"/>
                </a:solidFill>
              </a:rPr>
              <a:t>秩序冊</a:t>
            </a:r>
            <a:r>
              <a:rPr lang="en-US" altLang="zh-TW" sz="2400" dirty="0">
                <a:solidFill>
                  <a:srgbClr val="FF0000"/>
                </a:solidFill>
              </a:rPr>
              <a:t>)</a:t>
            </a:r>
            <a:r>
              <a:rPr lang="zh-TW" altLang="zh-TW" sz="2400" dirty="0"/>
              <a:t>、</a:t>
            </a:r>
            <a:r>
              <a:rPr lang="zh-TW" altLang="zh-TW" sz="2400" dirty="0">
                <a:solidFill>
                  <a:srgbClr val="FF0000"/>
                </a:solidFill>
              </a:rPr>
              <a:t>印領清冊</a:t>
            </a:r>
            <a:r>
              <a:rPr lang="en-US" altLang="zh-TW" sz="2400" dirty="0">
                <a:solidFill>
                  <a:srgbClr val="FF0000"/>
                </a:solidFill>
              </a:rPr>
              <a:t>(</a:t>
            </a:r>
            <a:r>
              <a:rPr lang="zh-TW" altLang="zh-TW" sz="2400" dirty="0">
                <a:solidFill>
                  <a:srgbClr val="FF0000"/>
                </a:solidFill>
              </a:rPr>
              <a:t>紙本</a:t>
            </a:r>
            <a:r>
              <a:rPr lang="en-US" altLang="zh-TW" sz="2400" dirty="0">
                <a:solidFill>
                  <a:srgbClr val="FF0000"/>
                </a:solidFill>
              </a:rPr>
              <a:t>+</a:t>
            </a:r>
            <a:r>
              <a:rPr lang="zh-TW" altLang="zh-TW" sz="2400" dirty="0">
                <a:solidFill>
                  <a:srgbClr val="FF0000"/>
                </a:solidFill>
              </a:rPr>
              <a:t>電子檔</a:t>
            </a:r>
            <a:r>
              <a:rPr lang="en-US" altLang="zh-TW" sz="2400" dirty="0">
                <a:solidFill>
                  <a:srgbClr val="FF0000"/>
                </a:solidFill>
              </a:rPr>
              <a:t>)</a:t>
            </a:r>
            <a:r>
              <a:rPr lang="zh-TW" altLang="zh-TW" sz="2400" dirty="0"/>
              <a:t>、</a:t>
            </a:r>
            <a:r>
              <a:rPr lang="zh-TW" altLang="zh-TW" sz="2400" dirty="0">
                <a:solidFill>
                  <a:srgbClr val="FF0000"/>
                </a:solidFill>
              </a:rPr>
              <a:t>獎盃</a:t>
            </a:r>
            <a:r>
              <a:rPr lang="en-US" altLang="zh-TW" sz="2400" dirty="0">
                <a:solidFill>
                  <a:srgbClr val="FF0000"/>
                </a:solidFill>
              </a:rPr>
              <a:t>/</a:t>
            </a:r>
            <a:r>
              <a:rPr lang="zh-TW" altLang="zh-TW" sz="2400" dirty="0">
                <a:solidFill>
                  <a:srgbClr val="FF0000"/>
                </a:solidFill>
              </a:rPr>
              <a:t>獎狀</a:t>
            </a:r>
            <a:r>
              <a:rPr lang="en-US" altLang="zh-TW" sz="2400" dirty="0">
                <a:solidFill>
                  <a:srgbClr val="FF0000"/>
                </a:solidFill>
              </a:rPr>
              <a:t>(</a:t>
            </a:r>
            <a:r>
              <a:rPr lang="zh-TW" altLang="zh-TW" sz="2400" dirty="0">
                <a:solidFill>
                  <a:srgbClr val="FF0000"/>
                </a:solidFill>
              </a:rPr>
              <a:t>正影本</a:t>
            </a:r>
            <a:r>
              <a:rPr lang="en-US" altLang="zh-TW" sz="2400" dirty="0">
                <a:solidFill>
                  <a:srgbClr val="FF0000"/>
                </a:solidFill>
              </a:rPr>
              <a:t>)</a:t>
            </a:r>
            <a:r>
              <a:rPr lang="zh-TW" altLang="zh-TW" sz="2400" dirty="0"/>
              <a:t>、</a:t>
            </a:r>
            <a:r>
              <a:rPr lang="zh-TW" altLang="zh-TW" sz="2400" dirty="0">
                <a:solidFill>
                  <a:srgbClr val="FF0000"/>
                </a:solidFill>
              </a:rPr>
              <a:t>活動申請表影本</a:t>
            </a:r>
            <a:r>
              <a:rPr lang="zh-TW" altLang="zh-TW" sz="2400" dirty="0">
                <a:solidFill>
                  <a:schemeClr val="tx1"/>
                </a:solidFill>
              </a:rPr>
              <a:t>至本組完成社團獎金申請</a:t>
            </a:r>
            <a:r>
              <a:rPr lang="zh-TW" altLang="zh-TW" sz="2400" dirty="0" smtClean="0">
                <a:solidFill>
                  <a:schemeClr val="tx1"/>
                </a:solidFill>
              </a:rPr>
              <a:t>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lvl="1"/>
            <a:r>
              <a:rPr lang="en-US" altLang="zh-TW" sz="2400" dirty="0" smtClean="0">
                <a:solidFill>
                  <a:schemeClr val="tx1"/>
                </a:solidFill>
              </a:rPr>
              <a:t>(</a:t>
            </a:r>
            <a:r>
              <a:rPr lang="zh-TW" altLang="zh-TW" sz="2400" dirty="0">
                <a:solidFill>
                  <a:schemeClr val="tx1"/>
                </a:solidFill>
              </a:rPr>
              <a:t>獎金皆逕匯個人，請務必填寫自己的匯款局帳號資料，建議以郵局為佳</a:t>
            </a:r>
            <a:r>
              <a:rPr lang="en-US" altLang="zh-TW" sz="2400" dirty="0">
                <a:solidFill>
                  <a:schemeClr val="tx1"/>
                </a:solidFill>
              </a:rPr>
              <a:t>)</a:t>
            </a:r>
            <a:r>
              <a:rPr lang="zh-TW" altLang="zh-TW" sz="2400" dirty="0">
                <a:solidFill>
                  <a:schemeClr val="tx1"/>
                </a:solidFill>
              </a:rPr>
              <a:t>。相關資訊：</a:t>
            </a:r>
            <a:r>
              <a:rPr lang="en-US" altLang="zh-TW" sz="2400" dirty="0">
                <a:hlinkClick r:id="rId2"/>
              </a:rPr>
              <a:t>https://reurl.cc/58o6Rn</a:t>
            </a:r>
            <a:r>
              <a:rPr lang="zh-TW" altLang="zh-TW" sz="2400" dirty="0">
                <a:solidFill>
                  <a:schemeClr val="tx1"/>
                </a:solidFill>
              </a:rPr>
              <a:t>。</a:t>
            </a:r>
          </a:p>
          <a:p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28236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TM02900720[[fn=要素]]</Template>
  <TotalTime>749</TotalTime>
  <Words>1883</Words>
  <Application>Microsoft Office PowerPoint</Application>
  <PresentationFormat>寬螢幕</PresentationFormat>
  <Paragraphs>94</Paragraphs>
  <Slides>30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30</vt:i4>
      </vt:variant>
    </vt:vector>
  </HeadingPairs>
  <TitlesOfParts>
    <vt:vector size="39" baseType="lpstr">
      <vt:lpstr>微軟正黑體</vt:lpstr>
      <vt:lpstr>新細明體</vt:lpstr>
      <vt:lpstr>Arial</vt:lpstr>
      <vt:lpstr>Calibri</vt:lpstr>
      <vt:lpstr>Century Gothic</vt:lpstr>
      <vt:lpstr>Franklin Gothic Book</vt:lpstr>
      <vt:lpstr>Times New Roman</vt:lpstr>
      <vt:lpstr>Wingdings 3</vt:lpstr>
      <vt:lpstr>絲縷</vt:lpstr>
      <vt:lpstr>112-1 十一月社長大會</vt:lpstr>
      <vt:lpstr>社團業務告知</vt:lpstr>
      <vt:lpstr>各社團成果報電子檔請mail至課外活動指導組信箱activity@nfu.edu.tw。  112-1活動申請列表查詢：https://reurl.cc/94geQO。</vt:lpstr>
      <vt:lpstr>注意事項</vt:lpstr>
      <vt:lpstr>社團活動申請程序</vt:lpstr>
      <vt:lpstr>補助核銷期限:11/30</vt:lpstr>
      <vt:lpstr>112-1 社團指導老師授課及指導資料應完成繳交期限</vt:lpstr>
      <vt:lpstr>PowerPoint 簡報</vt:lpstr>
      <vt:lpstr>社團校外競賽獎金申請</vt:lpstr>
      <vt:lpstr>PowerPoint 簡報</vt:lpstr>
      <vt:lpstr>改選注意事項</vt:lpstr>
      <vt:lpstr>社團校內評鑑於113/01/26(五)辦理， 請各社團提早準備(限112年1-12月資料)。  </vt:lpstr>
      <vt:lpstr>專案活動執行及結案</vt:lpstr>
      <vt:lpstr>教育優先區(10號櫃檯) </vt:lpstr>
      <vt:lpstr>帶動中小學(十號櫃台)</vt:lpstr>
      <vt:lpstr>113年藝文季系列活動(十號櫃台)</vt:lpstr>
      <vt:lpstr>43週年校慶專案(5號櫃檯)</vt:lpstr>
      <vt:lpstr>【43週年校慶園遊會攤位社群】 </vt:lpstr>
      <vt:lpstr>社團業務提醒</vt:lpstr>
      <vt:lpstr>社團業務提醒 </vt:lpstr>
      <vt:lpstr>社群追蹤 </vt:lpstr>
      <vt:lpstr>注意事項</vt:lpstr>
      <vt:lpstr>PowerPoint 簡報</vt:lpstr>
      <vt:lpstr>注意事項-冷氣</vt:lpstr>
      <vt:lpstr>注意事項-校外租車</vt:lpstr>
      <vt:lpstr>場館公告 </vt:lpstr>
      <vt:lpstr>PowerPoint 簡報</vt:lpstr>
      <vt:lpstr>場館公告-連假閉館日程</vt:lpstr>
      <vt:lpstr>場館公告-故障通報</vt:lpstr>
      <vt:lpstr>場館公告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80</cp:revision>
  <dcterms:created xsi:type="dcterms:W3CDTF">2023-09-05T00:23:59Z</dcterms:created>
  <dcterms:modified xsi:type="dcterms:W3CDTF">2023-10-24T08:38:25Z</dcterms:modified>
</cp:coreProperties>
</file>