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404" r:id="rId3"/>
    <p:sldId id="322" r:id="rId4"/>
    <p:sldId id="429" r:id="rId5"/>
    <p:sldId id="430" r:id="rId6"/>
    <p:sldId id="428" r:id="rId7"/>
    <p:sldId id="431" r:id="rId8"/>
    <p:sldId id="432" r:id="rId9"/>
    <p:sldId id="425" r:id="rId10"/>
    <p:sldId id="433" r:id="rId11"/>
    <p:sldId id="422" r:id="rId12"/>
    <p:sldId id="434" r:id="rId13"/>
    <p:sldId id="435" r:id="rId14"/>
    <p:sldId id="436" r:id="rId15"/>
    <p:sldId id="424" r:id="rId16"/>
    <p:sldId id="321" r:id="rId17"/>
    <p:sldId id="437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8F8F8"/>
    <a:srgbClr val="6A9F92"/>
    <a:srgbClr val="7DABA0"/>
    <a:srgbClr val="6A6354"/>
    <a:srgbClr val="4E796E"/>
    <a:srgbClr val="D9870F"/>
    <a:srgbClr val="F2AB43"/>
    <a:srgbClr val="FFFFFF"/>
    <a:srgbClr val="6B8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14" autoAdjust="0"/>
  </p:normalViewPr>
  <p:slideViewPr>
    <p:cSldViewPr>
      <p:cViewPr varScale="1">
        <p:scale>
          <a:sx n="109" d="100"/>
          <a:sy n="109" d="100"/>
        </p:scale>
        <p:origin x="758" y="77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68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03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8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9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0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0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21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4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98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FD8D8F-FC3C-4D63-B1CE-C3CF49686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79" b="65377"/>
          <a:stretch/>
        </p:blipFill>
        <p:spPr>
          <a:xfrm>
            <a:off x="0" y="3362678"/>
            <a:ext cx="2398426" cy="1780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D64459-86C5-4124-AD04-02B020CE5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33" r="68790"/>
          <a:stretch/>
        </p:blipFill>
        <p:spPr>
          <a:xfrm>
            <a:off x="7545271" y="-1"/>
            <a:ext cx="1598729" cy="2631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9672" y="494801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80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5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FD8D8F-FC3C-4D63-B1CE-C3CF49686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79" b="65377"/>
          <a:stretch/>
        </p:blipFill>
        <p:spPr>
          <a:xfrm>
            <a:off x="0" y="3362678"/>
            <a:ext cx="2398426" cy="1780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D64459-86C5-4124-AD04-02B020CE5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33" r="68790"/>
          <a:stretch/>
        </p:blipFill>
        <p:spPr>
          <a:xfrm>
            <a:off x="7545271" y="-1"/>
            <a:ext cx="1598729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2E92F1-DEB5-44D3-8E92-477F3D2CD17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6" r:id="rId5"/>
    <p:sldLayoutId id="2147483667" r:id="rId6"/>
    <p:sldLayoutId id="2147483655" r:id="rId7"/>
    <p:sldLayoutId id="2147483663" r:id="rId8"/>
    <p:sldLayoutId id="2147483668" r:id="rId9"/>
    <p:sldLayoutId id="2147483669" r:id="rId10"/>
    <p:sldLayoutId id="2147483670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2023.NFU.Stact" TargetMode="Externa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10" Type="http://schemas.openxmlformats.org/officeDocument/2006/relationships/hyperlink" Target="mailto:activity@nfu.edu.tw" TargetMode="External"/><Relationship Id="rId4" Type="http://schemas.microsoft.com/office/2007/relationships/hdphoto" Target="../media/hdphoto1.wdp"/><Relationship Id="rId9" Type="http://schemas.openxmlformats.org/officeDocument/2006/relationships/hyperlink" Target="mailto:qo4m6@nfu.edu.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qapp.nfu.edu.tw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reurl.cc/QbKbG9" TargetMode="External"/><Relationship Id="rId4" Type="http://schemas.openxmlformats.org/officeDocument/2006/relationships/hyperlink" Target="https://reurl.cc/aGKGR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ZXLj0M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4340DCF-C7B2-42AC-B08D-C534BB583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77AAE62-1604-4299-A5D0-EFC691209E22}"/>
              </a:ext>
            </a:extLst>
          </p:cNvPr>
          <p:cNvSpPr/>
          <p:nvPr/>
        </p:nvSpPr>
        <p:spPr>
          <a:xfrm>
            <a:off x="2930310" y="1093500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AC5A6E-BE91-40E3-9258-1C6D02DC4B2D}"/>
              </a:ext>
            </a:extLst>
          </p:cNvPr>
          <p:cNvSpPr/>
          <p:nvPr/>
        </p:nvSpPr>
        <p:spPr>
          <a:xfrm>
            <a:off x="3016110" y="2861959"/>
            <a:ext cx="2973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社長大會</a:t>
            </a:r>
            <a:endParaRPr lang="zh-CN" altLang="en-US" sz="4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55D6B1-29E6-4B60-BEB7-E1F84B6F0F7C}"/>
              </a:ext>
            </a:extLst>
          </p:cNvPr>
          <p:cNvSpPr/>
          <p:nvPr/>
        </p:nvSpPr>
        <p:spPr>
          <a:xfrm>
            <a:off x="3059832" y="2283718"/>
            <a:ext cx="286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spc="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05/03</a:t>
            </a:r>
            <a:endParaRPr lang="zh-CN" altLang="en-US" sz="2000" spc="3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4AA2EC1-2C84-4347-AB30-DC80E26958AE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DE2A86-F90D-4DF2-ABAC-F8A4A7F53A77}"/>
              </a:ext>
            </a:extLst>
          </p:cNvPr>
          <p:cNvSpPr/>
          <p:nvPr/>
        </p:nvSpPr>
        <p:spPr>
          <a:xfrm>
            <a:off x="3580220" y="1419622"/>
            <a:ext cx="2021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spc="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202</a:t>
            </a:r>
            <a:r>
              <a:rPr lang="en-US" altLang="zh-TW" sz="4400" spc="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3</a:t>
            </a:r>
            <a:endParaRPr lang="zh-CN" altLang="en-US" sz="4400" spc="3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7E8E91-638B-41C4-9410-4AE8C2A6B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04AF2-9E9B-4342-B9BE-2004375CA5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4A8C6CA-5832-4FCE-AF46-3003C8843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/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spc="300" dirty="0">
                <a:cs typeface="+mn-ea"/>
                <a:sym typeface="+mn-lt"/>
              </a:rPr>
              <a:t>社團業務提醒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03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627534"/>
            <a:ext cx="77586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迎新、活動練習、社課等所有社團活動一律於</a:t>
            </a:r>
            <a:r>
              <a:rPr lang="zh-TW" altLang="zh-TW" sz="1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en-US" altLang="zh-TW" sz="1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時前結束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，以免干擾他人甚至違反環保法規；另活動結束後需做好場復工作以維護環境整潔安全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水電關閉、窗戶上鎖等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，違者記點，嚴重者不得再借用場地。</a:t>
            </a:r>
            <a:endParaRPr lang="en-US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進入職能大樓的三樓道場時請務必脫鞋子，避免損毀地墊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；另外，社團共用教室皆會上鎖，晚上社課借用者請提前下午至課外組借鑰匙，結束後請完成場復並於隔日中午前完成鑰匙歸還。</a:t>
            </a:r>
            <a:endParaRPr lang="en-US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期末餐會及社團各活動</a:t>
            </a:r>
            <a:r>
              <a:rPr lang="zh-TW" altLang="zh-TW" sz="1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禁止提供含酒精飲品以維安全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，另各社團期末會議請務必完成本學期經費決算審議，如有暑期活動需動用社費（如系學會迎新活動），請於期末大會中提出審議，需通過預算後方可動支；未訂有器材管理辦法者，務必於期末會議討論訂定之。</a:t>
            </a:r>
            <a:endParaRPr lang="en-US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為配合暑假期間場地借用及防颱措施，</a:t>
            </a: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請跆拳道社暑假期間務必將濾波墊掀起後疊至一旁，亦請非該社團之同學不得擅自拿取使用，違者後果自負。</a:t>
            </a:r>
            <a:endParaRPr lang="zh-TW" altLang="zh-TW" sz="1200" kern="1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6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2987824" y="2643758"/>
            <a:ext cx="297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專案活動執行及結案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</a:t>
            </a:r>
            <a:r>
              <a:rPr lang="en-US" altLang="zh-TW" sz="7200" spc="300" dirty="0">
                <a:cs typeface="+mn-ea"/>
                <a:sym typeface="+mn-lt"/>
              </a:rPr>
              <a:t>4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83718"/>
            <a:ext cx="3260590" cy="32739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8172400" y="1563638"/>
            <a:ext cx="1174523" cy="18285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1316682"/>
            <a:ext cx="2980852" cy="29930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536" y="771550"/>
            <a:ext cx="1427819" cy="22228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30189" y="0"/>
            <a:ext cx="657020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全校幹部培訓營系列課程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如有問題請洽七號櫃檯承辦人員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200" kern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所有活動詳情請追蹤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全校社團幹部培訓營粉專</a:t>
            </a:r>
            <a:r>
              <a:rPr lang="en-US" altLang="zh-TW" sz="1200" u="sng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https://www.facebook.com/2023.NFU.Stact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為使各社團新任幹部更加了解社團校內行政、器材、核銷實務相關注意事宜，訂定於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05/29(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05/30(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，學生活動中心音樂廳辦理【</a:t>
            </a:r>
            <a:r>
              <a:rPr lang="en-US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200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級社團基礎通識課程】，請各社團代表、總務或相關幹部參與研習課程。研習課程出席列為社團參與學校活動考核項目。</a:t>
            </a:r>
            <a:endParaRPr lang="en-US" altLang="zh-TW" sz="1200" kern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en-US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品德</a:t>
            </a:r>
            <a:r>
              <a:rPr lang="en-US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系列活動核銷及結案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如有問題請洽二號櫃檯承辦人員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200" kern="1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>
              <a:lnSpc>
                <a:spcPct val="150000"/>
              </a:lnSpc>
              <a:spcAft>
                <a:spcPts val="0"/>
              </a:spcAft>
            </a:pP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請於社團行政承辦註記之結案日完成核銷，並另外寄活動照片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畫質務必清晰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成果報電子檔至承辦人信箱 </a:t>
            </a:r>
            <a:r>
              <a:rPr lang="en-US" altLang="zh-TW" sz="1200" u="sng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qo4m6@nfu.edu.tw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，主旨：社團名稱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活動編號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活動名稱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含原始名稱</a:t>
            </a:r>
            <a:r>
              <a:rPr lang="en-US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kern="1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>
              <a:lnSpc>
                <a:spcPct val="150000"/>
              </a:lnSpc>
              <a:spcAft>
                <a:spcPts val="0"/>
              </a:spcAft>
            </a:pP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校慶系列活動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如有問題請洽五號櫃檯承辦人員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200" kern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各社團擬申辦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週年校慶【校慶週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11/13-11/19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】系列活動者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如：系學會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情聲系語、傳神攝影社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校慶攝影比賽、學生會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園遊會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06/30(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點前將活動</a:t>
            </a:r>
            <a:r>
              <a:rPr lang="zh-TW" altLang="zh-TW" sz="1200" b="1" u="sng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企劃書電子檔</a:t>
            </a:r>
            <a:r>
              <a:rPr lang="en-US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至課外組信箱 </a:t>
            </a:r>
            <a:r>
              <a:rPr lang="en-US" altLang="zh-TW" sz="1200" u="sng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activity@nfu.edu.tw</a:t>
            </a:r>
            <a:r>
              <a:rPr lang="zh-TW" altLang="zh-TW" sz="1200" kern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彙辦，相關經費請各社團核實編列，勿照抄去年經費預算表。</a:t>
            </a:r>
            <a:endParaRPr lang="zh-TW" altLang="zh-TW" sz="1200" kern="100" dirty="0">
              <a:solidFill>
                <a:schemeClr val="accent4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0B5BDF9D-484D-4B41-9F07-52D5A4E1949E}"/>
              </a:ext>
            </a:extLst>
          </p:cNvPr>
          <p:cNvCxnSpPr>
            <a:cxnSpLocks/>
          </p:cNvCxnSpPr>
          <p:nvPr/>
        </p:nvCxnSpPr>
        <p:spPr>
          <a:xfrm>
            <a:off x="1576188" y="2067694"/>
            <a:ext cx="63801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0B5BDF9D-484D-4B41-9F07-52D5A4E1949E}"/>
              </a:ext>
            </a:extLst>
          </p:cNvPr>
          <p:cNvCxnSpPr>
            <a:cxnSpLocks/>
          </p:cNvCxnSpPr>
          <p:nvPr/>
        </p:nvCxnSpPr>
        <p:spPr>
          <a:xfrm>
            <a:off x="1576188" y="3507854"/>
            <a:ext cx="63801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3378043" y="2606462"/>
            <a:ext cx="297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場館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TW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器材借用公告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</a:t>
            </a:r>
            <a:r>
              <a:rPr lang="en-US" altLang="zh-TW" sz="7200" spc="300" dirty="0">
                <a:cs typeface="+mn-ea"/>
                <a:sym typeface="+mn-lt"/>
              </a:rPr>
              <a:t>5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555526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學務處課外組器材借用系統已開放使用，爾後器材借用一律採線上借用，系統連結：</a:t>
            </a:r>
            <a:r>
              <a:rPr lang="en-US" altLang="zh-TW" sz="1400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  <a:hlinkClick r:id="rId3"/>
              </a:rPr>
              <a:t>https://eqapp.nfu.edu.tw/</a:t>
            </a:r>
            <a:endParaRPr lang="en-US" altLang="zh-TW" sz="1400" u="sng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Historic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111-2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學生活動中心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&amp;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職能大樓開館公告：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學期期間：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112/02/20(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)-112/06/21(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開館時間：星期一至星期五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08:30-22:00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、星期六及星期日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08:30-17:00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、國定假日及連續假日為非開放時間。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為有效處理課外組轄下場館故障及了解相關修繕進度，如於課外組非開放時間，可至故障通報線上表單通報故障狀況，待工作日後將盡速處理後續事宜。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課外組轄下場館故障通報：</a:t>
            </a:r>
            <a:r>
              <a:rPr lang="en-US" altLang="zh-TW" sz="1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https://reurl.cc/aGKGR9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課外組轄下場館故障修繕進度查詢：</a:t>
            </a:r>
            <a:r>
              <a:rPr lang="en-US" altLang="zh-TW" sz="14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https://reurl.cc/QbKbG9</a:t>
            </a:r>
            <a:endParaRPr lang="zh-TW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0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77642A8-FCCB-4942-A10B-37209F6424DE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766DAFD-BDA7-427F-AB27-517E4DC4FE80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spc="300" dirty="0">
                <a:cs typeface="+mn-ea"/>
                <a:sym typeface="+mn-lt"/>
              </a:rPr>
              <a:t>來討論吧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906A091-44A5-4144-B874-BB38FD862EDB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91ED314-1CD4-42E5-A189-3DBC38C91EB4}"/>
              </a:ext>
            </a:extLst>
          </p:cNvPr>
          <p:cNvSpPr/>
          <p:nvPr/>
        </p:nvSpPr>
        <p:spPr>
          <a:xfrm>
            <a:off x="3779912" y="1238827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</a:t>
            </a:r>
            <a:r>
              <a:rPr lang="en-US" altLang="zh-TW" sz="7200" spc="300" dirty="0">
                <a:cs typeface="+mn-ea"/>
                <a:sym typeface="+mn-lt"/>
              </a:rPr>
              <a:t>6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E052AE-3D5A-499B-983A-B07D8C095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FC373C-28B8-4615-B43D-97397A5FF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10230ED-F7B4-4E8A-A928-49BE321EE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FB5B1C-1E62-411D-8B55-327528EDF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99792" y="627534"/>
            <a:ext cx="3312368" cy="155074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dist">
              <a:lnSpc>
                <a:spcPct val="150000"/>
              </a:lnSpc>
              <a:spcAft>
                <a:spcPts val="0"/>
              </a:spcAft>
            </a:pPr>
            <a:r>
              <a:rPr lang="zh-TW" altLang="en-US" sz="7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無紙化</a:t>
            </a:r>
            <a:endParaRPr lang="zh-TW" altLang="zh-TW" sz="7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2571750"/>
            <a:ext cx="3312368" cy="155074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dist">
              <a:lnSpc>
                <a:spcPct val="150000"/>
              </a:lnSpc>
              <a:spcAft>
                <a:spcPts val="0"/>
              </a:spcAft>
            </a:pPr>
            <a:r>
              <a:rPr lang="zh-TW" altLang="en-US" sz="7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門禁</a:t>
            </a:r>
            <a:endParaRPr lang="zh-TW" altLang="zh-TW" sz="7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263E0A4-E045-4BAA-8F3C-31C96F81C593}"/>
              </a:ext>
            </a:extLst>
          </p:cNvPr>
          <p:cNvSpPr/>
          <p:nvPr/>
        </p:nvSpPr>
        <p:spPr>
          <a:xfrm>
            <a:off x="2630049" y="866344"/>
            <a:ext cx="3764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690627DD-A3C7-40A0-B32A-8CFBA23DFF3A}"/>
              </a:ext>
            </a:extLst>
          </p:cNvPr>
          <p:cNvGrpSpPr/>
          <p:nvPr/>
        </p:nvGrpSpPr>
        <p:grpSpPr>
          <a:xfrm>
            <a:off x="179512" y="1790567"/>
            <a:ext cx="1334709" cy="1815769"/>
            <a:chOff x="646046" y="2456892"/>
            <a:chExt cx="2242253" cy="3050420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48C86B7B-A2B8-482E-8654-2999B62FF3B5}"/>
                </a:ext>
              </a:extLst>
            </p:cNvPr>
            <p:cNvSpPr txBox="1"/>
            <p:nvPr/>
          </p:nvSpPr>
          <p:spPr>
            <a:xfrm>
              <a:off x="925201" y="2456892"/>
              <a:ext cx="1535400" cy="1822608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42" name="Straight Connector 13">
              <a:extLst>
                <a:ext uri="{FF2B5EF4-FFF2-40B4-BE49-F238E27FC236}">
                  <a16:creationId xmlns:a16="http://schemas.microsoft.com/office/drawing/2014/main" id="{0B5BDF9D-484D-4B41-9F07-52D5A4E1949E}"/>
                </a:ext>
              </a:extLst>
            </p:cNvPr>
            <p:cNvCxnSpPr>
              <a:cxnSpLocks/>
            </p:cNvCxnSpPr>
            <p:nvPr/>
          </p:nvCxnSpPr>
          <p:spPr>
            <a:xfrm>
              <a:off x="831085" y="4185082"/>
              <a:ext cx="1871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70E53DFC-6960-4C32-A1FC-900B41FFA918}"/>
                </a:ext>
              </a:extLst>
            </p:cNvPr>
            <p:cNvSpPr/>
            <p:nvPr/>
          </p:nvSpPr>
          <p:spPr>
            <a:xfrm>
              <a:off x="646046" y="4292346"/>
              <a:ext cx="2242253" cy="12149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風雲榜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A2B52399-055D-4D50-95B5-6EB303D97267}"/>
              </a:ext>
            </a:extLst>
          </p:cNvPr>
          <p:cNvGrpSpPr/>
          <p:nvPr/>
        </p:nvGrpSpPr>
        <p:grpSpPr>
          <a:xfrm>
            <a:off x="1331640" y="2533051"/>
            <a:ext cx="1490696" cy="1855075"/>
            <a:chOff x="2581572" y="2456892"/>
            <a:chExt cx="2504305" cy="3116454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5721C13D-215E-4E70-B7B7-88CAF06BE923}"/>
                </a:ext>
              </a:extLst>
            </p:cNvPr>
            <p:cNvSpPr txBox="1"/>
            <p:nvPr/>
          </p:nvSpPr>
          <p:spPr>
            <a:xfrm>
              <a:off x="2980552" y="2456892"/>
              <a:ext cx="1707076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46" name="Straight Connector 14">
              <a:extLst>
                <a:ext uri="{FF2B5EF4-FFF2-40B4-BE49-F238E27FC236}">
                  <a16:creationId xmlns:a16="http://schemas.microsoft.com/office/drawing/2014/main" id="{1A791188-DE76-4178-8444-7C41FB1B0EAC}"/>
                </a:ext>
              </a:extLst>
            </p:cNvPr>
            <p:cNvCxnSpPr>
              <a:cxnSpLocks/>
            </p:cNvCxnSpPr>
            <p:nvPr/>
          </p:nvCxnSpPr>
          <p:spPr>
            <a:xfrm>
              <a:off x="2980552" y="4185083"/>
              <a:ext cx="1766829" cy="0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3518464C-FADA-4319-8258-279A649911F6}"/>
                </a:ext>
              </a:extLst>
            </p:cNvPr>
            <p:cNvSpPr/>
            <p:nvPr/>
          </p:nvSpPr>
          <p:spPr>
            <a:xfrm>
              <a:off x="2581572" y="4318939"/>
              <a:ext cx="2504305" cy="125440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社團業務報告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6655A81F-3D68-4E2F-AB4D-E941DB9C77CE}"/>
              </a:ext>
            </a:extLst>
          </p:cNvPr>
          <p:cNvGrpSpPr/>
          <p:nvPr/>
        </p:nvGrpSpPr>
        <p:grpSpPr>
          <a:xfrm>
            <a:off x="2815122" y="1873730"/>
            <a:ext cx="1524139" cy="1831599"/>
            <a:chOff x="4880006" y="2456892"/>
            <a:chExt cx="2560487" cy="3077015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C0927C8E-8C6B-482B-8157-D4EA1C4613D5}"/>
                </a:ext>
              </a:extLst>
            </p:cNvPr>
            <p:cNvSpPr txBox="1"/>
            <p:nvPr/>
          </p:nvSpPr>
          <p:spPr>
            <a:xfrm>
              <a:off x="5222804" y="2456892"/>
              <a:ext cx="1747470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3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4A000E2E-5FED-4D60-B6E0-B94DBE0D9FFA}"/>
                </a:ext>
              </a:extLst>
            </p:cNvPr>
            <p:cNvCxnSpPr>
              <a:cxnSpLocks/>
            </p:cNvCxnSpPr>
            <p:nvPr/>
          </p:nvCxnSpPr>
          <p:spPr>
            <a:xfrm>
              <a:off x="5242917" y="4185083"/>
              <a:ext cx="1766830" cy="0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3FEB3544-9ECE-47A6-B198-98381EDE2B5E}"/>
                </a:ext>
              </a:extLst>
            </p:cNvPr>
            <p:cNvSpPr/>
            <p:nvPr/>
          </p:nvSpPr>
          <p:spPr>
            <a:xfrm>
              <a:off x="4880006" y="4318937"/>
              <a:ext cx="2560487" cy="121497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社團業務提醒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2" name="Group 28">
            <a:extLst>
              <a:ext uri="{FF2B5EF4-FFF2-40B4-BE49-F238E27FC236}">
                <a16:creationId xmlns:a16="http://schemas.microsoft.com/office/drawing/2014/main" id="{7FD961A8-DDF3-4FAD-BA83-1251998E99B5}"/>
              </a:ext>
            </a:extLst>
          </p:cNvPr>
          <p:cNvGrpSpPr/>
          <p:nvPr/>
        </p:nvGrpSpPr>
        <p:grpSpPr>
          <a:xfrm>
            <a:off x="4568995" y="2581551"/>
            <a:ext cx="1773606" cy="1581968"/>
            <a:chOff x="7707001" y="2456892"/>
            <a:chExt cx="2979582" cy="2657645"/>
          </a:xfrm>
        </p:grpSpPr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64CCA4B7-3A57-41CC-9F02-B5B66367296E}"/>
                </a:ext>
              </a:extLst>
            </p:cNvPr>
            <p:cNvSpPr txBox="1"/>
            <p:nvPr/>
          </p:nvSpPr>
          <p:spPr>
            <a:xfrm>
              <a:off x="8255701" y="2456892"/>
              <a:ext cx="1705059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54" name="Straight Connector 16">
              <a:extLst>
                <a:ext uri="{FF2B5EF4-FFF2-40B4-BE49-F238E27FC236}">
                  <a16:creationId xmlns:a16="http://schemas.microsoft.com/office/drawing/2014/main" id="{B2DD1721-B1BA-4D7A-AF79-5F4C09F78603}"/>
                </a:ext>
              </a:extLst>
            </p:cNvPr>
            <p:cNvCxnSpPr>
              <a:cxnSpLocks/>
            </p:cNvCxnSpPr>
            <p:nvPr/>
          </p:nvCxnSpPr>
          <p:spPr>
            <a:xfrm>
              <a:off x="8314901" y="4185083"/>
              <a:ext cx="1766831" cy="0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2D90B9C5-C335-4D85-BE08-D1BC4231319B}"/>
                </a:ext>
              </a:extLst>
            </p:cNvPr>
            <p:cNvSpPr/>
            <p:nvPr/>
          </p:nvSpPr>
          <p:spPr>
            <a:xfrm>
              <a:off x="7707001" y="4318936"/>
              <a:ext cx="2979582" cy="79560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/>
              <a:r>
                <a:rPr lang="zh-TW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rPr>
                <a:t>專案活動執行及結案</a:t>
              </a:r>
            </a:p>
            <a:p>
              <a:pPr algn="ctr"/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9C46A88-F9BD-4F37-9DC8-8671D0CFC199}"/>
              </a:ext>
            </a:extLst>
          </p:cNvPr>
          <p:cNvGrpSpPr/>
          <p:nvPr/>
        </p:nvGrpSpPr>
        <p:grpSpPr>
          <a:xfrm>
            <a:off x="1837655" y="4037318"/>
            <a:ext cx="5481139" cy="1863345"/>
            <a:chOff x="1837655" y="4037318"/>
            <a:chExt cx="5481139" cy="186334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8296118-E5C1-483A-8C76-094A5D60A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87984">
              <a:off x="2356428" y="3518545"/>
              <a:ext cx="1863344" cy="290089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D9CA437-BA78-4E67-B31A-F8AF3AC13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12016" flipH="1">
              <a:off x="4936677" y="3518546"/>
              <a:ext cx="1863344" cy="2900890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AF165CD-C8E7-4235-9A5B-D2EEE730B07E}"/>
              </a:ext>
            </a:extLst>
          </p:cNvPr>
          <p:cNvGrpSpPr/>
          <p:nvPr/>
        </p:nvGrpSpPr>
        <p:grpSpPr>
          <a:xfrm flipH="1" flipV="1">
            <a:off x="2496217" y="-524594"/>
            <a:ext cx="4164014" cy="1415582"/>
            <a:chOff x="1837655" y="4037318"/>
            <a:chExt cx="5481139" cy="186334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E61FBB7-918E-49E2-ABC7-F0109F64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87984">
              <a:off x="2356428" y="3518545"/>
              <a:ext cx="1863344" cy="290089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004590B-105C-4831-8F5D-A36F17DA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12016" flipH="1">
              <a:off x="4936677" y="3518546"/>
              <a:ext cx="1863344" cy="2900890"/>
            </a:xfrm>
            <a:prstGeom prst="rect">
              <a:avLst/>
            </a:prstGeom>
          </p:spPr>
        </p:pic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7FD961A8-DDF3-4FAD-BA83-1251998E99B5}"/>
              </a:ext>
            </a:extLst>
          </p:cNvPr>
          <p:cNvGrpSpPr/>
          <p:nvPr/>
        </p:nvGrpSpPr>
        <p:grpSpPr>
          <a:xfrm>
            <a:off x="6369695" y="1742067"/>
            <a:ext cx="1773606" cy="1581968"/>
            <a:chOff x="7707001" y="2456892"/>
            <a:chExt cx="2979582" cy="2657645"/>
          </a:xfrm>
        </p:grpSpPr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64CCA4B7-3A57-41CC-9F02-B5B66367296E}"/>
                </a:ext>
              </a:extLst>
            </p:cNvPr>
            <p:cNvSpPr txBox="1"/>
            <p:nvPr/>
          </p:nvSpPr>
          <p:spPr>
            <a:xfrm>
              <a:off x="8255701" y="2456892"/>
              <a:ext cx="1705059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</a:t>
              </a:r>
              <a:r>
                <a:rPr lang="en-US" altLang="zh-TW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5</a:t>
              </a:r>
              <a:endParaRPr lang="en-US" altLang="zh-CN" sz="8000" dirty="0">
                <a:solidFill>
                  <a:schemeClr val="accent4">
                    <a:lumMod val="10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38" name="Straight Connector 16">
              <a:extLst>
                <a:ext uri="{FF2B5EF4-FFF2-40B4-BE49-F238E27FC236}">
                  <a16:creationId xmlns:a16="http://schemas.microsoft.com/office/drawing/2014/main" id="{B2DD1721-B1BA-4D7A-AF79-5F4C09F78603}"/>
                </a:ext>
              </a:extLst>
            </p:cNvPr>
            <p:cNvCxnSpPr>
              <a:cxnSpLocks/>
            </p:cNvCxnSpPr>
            <p:nvPr/>
          </p:nvCxnSpPr>
          <p:spPr>
            <a:xfrm>
              <a:off x="8314901" y="4185083"/>
              <a:ext cx="1766831" cy="0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2D90B9C5-C335-4D85-BE08-D1BC4231319B}"/>
                </a:ext>
              </a:extLst>
            </p:cNvPr>
            <p:cNvSpPr/>
            <p:nvPr/>
          </p:nvSpPr>
          <p:spPr>
            <a:xfrm>
              <a:off x="7707001" y="4318936"/>
              <a:ext cx="2979582" cy="79560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/>
              <a:r>
                <a:rPr lang="zh-TW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rPr>
                <a:t>場館</a:t>
              </a:r>
              <a:r>
                <a:rPr lang="en-US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rPr>
                <a:t>/</a:t>
              </a:r>
              <a:r>
                <a:rPr lang="zh-TW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rPr>
                <a:t>器材借用公告</a:t>
              </a:r>
            </a:p>
            <a:p>
              <a:pPr algn="ctr"/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7" name="Group 28">
            <a:extLst>
              <a:ext uri="{FF2B5EF4-FFF2-40B4-BE49-F238E27FC236}">
                <a16:creationId xmlns:a16="http://schemas.microsoft.com/office/drawing/2014/main" id="{7FD961A8-DDF3-4FAD-BA83-1251998E99B5}"/>
              </a:ext>
            </a:extLst>
          </p:cNvPr>
          <p:cNvGrpSpPr/>
          <p:nvPr/>
        </p:nvGrpSpPr>
        <p:grpSpPr>
          <a:xfrm>
            <a:off x="7147970" y="3338772"/>
            <a:ext cx="1773606" cy="1581968"/>
            <a:chOff x="7707001" y="2456892"/>
            <a:chExt cx="2979582" cy="2657645"/>
          </a:xfrm>
        </p:grpSpPr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64CCA4B7-3A57-41CC-9F02-B5B66367296E}"/>
                </a:ext>
              </a:extLst>
            </p:cNvPr>
            <p:cNvSpPr txBox="1"/>
            <p:nvPr/>
          </p:nvSpPr>
          <p:spPr>
            <a:xfrm>
              <a:off x="8255701" y="2456892"/>
              <a:ext cx="1705059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</a:t>
              </a:r>
              <a:r>
                <a:rPr lang="en-US" altLang="zh-TW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6</a:t>
              </a:r>
              <a:endParaRPr lang="en-US" altLang="zh-CN" sz="8000" dirty="0">
                <a:solidFill>
                  <a:schemeClr val="accent4">
                    <a:lumMod val="10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59" name="Straight Connector 16">
              <a:extLst>
                <a:ext uri="{FF2B5EF4-FFF2-40B4-BE49-F238E27FC236}">
                  <a16:creationId xmlns:a16="http://schemas.microsoft.com/office/drawing/2014/main" id="{B2DD1721-B1BA-4D7A-AF79-5F4C09F78603}"/>
                </a:ext>
              </a:extLst>
            </p:cNvPr>
            <p:cNvCxnSpPr>
              <a:cxnSpLocks/>
            </p:cNvCxnSpPr>
            <p:nvPr/>
          </p:nvCxnSpPr>
          <p:spPr>
            <a:xfrm>
              <a:off x="8314901" y="4185083"/>
              <a:ext cx="1766831" cy="0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2D90B9C5-C335-4D85-BE08-D1BC4231319B}"/>
                </a:ext>
              </a:extLst>
            </p:cNvPr>
            <p:cNvSpPr/>
            <p:nvPr/>
          </p:nvSpPr>
          <p:spPr>
            <a:xfrm>
              <a:off x="7707001" y="4318936"/>
              <a:ext cx="2979582" cy="79560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臨時動議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spc="300" dirty="0">
                <a:cs typeface="+mn-ea"/>
                <a:sym typeface="+mn-lt"/>
              </a:rPr>
              <a:t>風雲榜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01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63" y="267494"/>
            <a:ext cx="5122546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-3005539"/>
            <a:ext cx="5122546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47664" y="494258"/>
            <a:ext cx="7038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【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112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年全國大專校院社團評選暨觀摩活動—技專校院組】</a:t>
            </a:r>
            <a:endParaRPr lang="en-US" altLang="zh-TW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Aft>
                <a:spcPts val="0"/>
              </a:spcAft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飛機工程系系學會：自治性、綜合性—佳作。</a:t>
            </a:r>
            <a:endParaRPr lang="en-US" altLang="zh-TW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Aft>
                <a:spcPts val="0"/>
              </a:spcAft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炎藝火舞社：康樂性—佳作。</a:t>
            </a:r>
            <a:endParaRPr lang="zh-TW" altLang="zh-TW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491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>
              <a:spcAft>
                <a:spcPts val="0"/>
              </a:spcAft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【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112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年大專校院學生會成果展】</a:t>
            </a:r>
            <a:endParaRPr lang="zh-TW" altLang="zh-TW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>
              <a:spcAft>
                <a:spcPts val="0"/>
              </a:spcAft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學生會：服務貢獻獎。</a:t>
            </a:r>
            <a:endParaRPr lang="zh-TW" altLang="zh-TW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7734"/>
            <a:ext cx="251968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11693"/>
            <a:ext cx="251968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7734"/>
            <a:ext cx="251968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spc="300" dirty="0">
                <a:cs typeface="+mn-ea"/>
                <a:sym typeface="+mn-lt"/>
              </a:rPr>
              <a:t>社團業務報告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</a:t>
            </a:r>
            <a:r>
              <a:rPr lang="en-US" altLang="zh-TW" sz="7200" spc="300" dirty="0">
                <a:cs typeface="+mn-ea"/>
                <a:sym typeface="+mn-lt"/>
              </a:rPr>
              <a:t>2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403867"/>
            <a:ext cx="3297014" cy="33105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8244408" y="1419622"/>
            <a:ext cx="1122157" cy="17469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3" y="-1028650"/>
            <a:ext cx="3382889" cy="33967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1707654"/>
            <a:ext cx="1104046" cy="17188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46007" y="489970"/>
            <a:ext cx="516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成果報紙本及電子檔繳交之時程，</a:t>
            </a:r>
            <a:r>
              <a:rPr lang="zh-TW" altLang="zh-TW" sz="1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依工作日計算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Segoe UI Historic" panose="020B0502040204020203" pitchFamily="34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Segoe UI Historic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081" y="2643758"/>
            <a:ext cx="5499808" cy="69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四合一選舉已經開始，請各系系學會依選委會流程辦理選舉事宜；</a:t>
            </a:r>
            <a:r>
              <a:rPr lang="zh-TW" altLang="zh-TW" sz="1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各社團請依社團組織章程，辦理投票選出下屆社長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0080" y="1059582"/>
            <a:ext cx="7156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社團獎金請於活動結束二週內檢附相關資料洽社團承辦人完成申請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月活動因主計關帳另有規定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，以免有損權益，</a:t>
            </a:r>
            <a:r>
              <a:rPr lang="zh-TW" altLang="zh-TW" sz="1400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如有應屆畢業生參加競賽活動獲獎，請於辦理離校手續前完成申請，避免影響自身權益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，相關注意事項請參閱課外組網頁－文件下載－社團總務資料－社團校外競賽獎金申請。</a:t>
            </a:r>
            <a:endParaRPr lang="zh-TW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7210" y="3651870"/>
            <a:ext cx="7251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再次重申</a:t>
            </a:r>
            <a:r>
              <a:rPr lang="zh-TW" altLang="zh-TW" sz="1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私下逕與廠商訂立不平等系服合約者請自行負責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課外組網頁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文件下載有範例可用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，請舊會長務必轉知新任會長（依往例當選會長後廠商即採緊迫盯人方式誘使簽約，請提醒各當選人未上任前不具系會長資格）；迎新場地亦請先將草約送審再行簽約及交付合理訂金。</a:t>
            </a:r>
            <a:endParaRPr lang="zh-TW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0B5BDF9D-484D-4B41-9F07-52D5A4E1949E}"/>
              </a:ext>
            </a:extLst>
          </p:cNvPr>
          <p:cNvCxnSpPr>
            <a:cxnSpLocks/>
          </p:cNvCxnSpPr>
          <p:nvPr/>
        </p:nvCxnSpPr>
        <p:spPr>
          <a:xfrm>
            <a:off x="1318015" y="987574"/>
            <a:ext cx="4680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0B5BDF9D-484D-4B41-9F07-52D5A4E1949E}"/>
              </a:ext>
            </a:extLst>
          </p:cNvPr>
          <p:cNvCxnSpPr>
            <a:cxnSpLocks/>
          </p:cNvCxnSpPr>
          <p:nvPr/>
        </p:nvCxnSpPr>
        <p:spPr>
          <a:xfrm>
            <a:off x="1318015" y="2499742"/>
            <a:ext cx="671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0B5BDF9D-484D-4B41-9F07-52D5A4E1949E}"/>
              </a:ext>
            </a:extLst>
          </p:cNvPr>
          <p:cNvCxnSpPr>
            <a:cxnSpLocks/>
          </p:cNvCxnSpPr>
          <p:nvPr/>
        </p:nvCxnSpPr>
        <p:spPr>
          <a:xfrm>
            <a:off x="1318015" y="3579862"/>
            <a:ext cx="67823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403867"/>
            <a:ext cx="3297014" cy="33105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8244408" y="1419622"/>
            <a:ext cx="1122157" cy="17469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3" y="-1028650"/>
            <a:ext cx="3382889" cy="33967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1707654"/>
            <a:ext cx="1104046" cy="17188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6450" y="80794"/>
            <a:ext cx="5742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社團指導老師授課資料繳交請於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112/05/31(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)17:00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前完成繳交至課外組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(112/05/24(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)17:00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前完成者鼓勵加分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。須備資料如下</a:t>
            </a:r>
            <a:r>
              <a:rPr lang="en-US" altLang="zh-TW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419622"/>
            <a:ext cx="632537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5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403867"/>
            <a:ext cx="3297014" cy="33105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8244408" y="1419622"/>
            <a:ext cx="1122157" cy="17469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3" y="-1028650"/>
            <a:ext cx="3382889" cy="33967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1707654"/>
            <a:ext cx="1104046" cy="17188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71778" y="905060"/>
            <a:ext cx="69570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社團帳冊</a:t>
            </a:r>
            <a:r>
              <a:rPr lang="en-US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含存摺、會議紀錄等</a:t>
            </a:r>
            <a:r>
              <a:rPr lang="en-US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en-US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112/06/28(</a:t>
            </a:r>
            <a:r>
              <a:rPr lang="zh-TW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zh-TW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前完成繳交至課外組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(112/06/21(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前完成者鼓勵加分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，如有遲交將予以記錄，請各社團可開始製作學期帳冊。如有帳冊製作問題，請向課外組詢問，切勿憑社團舊資料或學長姐口傳方法擅自製作，以免格式與內容錯誤，須重新製作。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社團帳冊繳交時請將期初預算與期末決算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含會議紀錄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簽到表正本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放入帳冊資料第一頁，系學會另需檢附各年度經費分配表，以利審查社團經費是否依預算案確實執行。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系學會因於學期初將辦理迎新活動，暑期即會動用系費支應相關準備工作，因此，系學會的迎新活動預算，請於本學期期末系大會中提出並通過預算後方可動支。</a:t>
            </a:r>
            <a:endParaRPr lang="zh-TW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18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15566"/>
            <a:ext cx="72728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本學期每一社團同樣需申請辦理至少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個社團活動，請各社團務必遵守規定，以免影響社團權益。</a:t>
            </a:r>
            <a:endParaRPr lang="en-US" altLang="zh-TW" sz="1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0"/>
              </a:spcAft>
            </a:pPr>
            <a:endParaRPr lang="en-US" altLang="zh-TW" sz="1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0"/>
              </a:spcAft>
            </a:pP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本組所指活動可包含期末社員大會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系大會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含社長改選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、社團期末成果展、社團期末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送舊餐會，請依時限提出活動申請，逾期不予受理。並請各社團將已辦理完畢之成果報與其電子檔交至課外組，欲了解繳件狀況，全性質社團開放線上查詢活動申請列表。</a:t>
            </a:r>
            <a:endParaRPr lang="en-US" altLang="zh-TW" sz="1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n-US" altLang="zh-TW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0"/>
              </a:spcAft>
            </a:pP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活動申請列表線上查詢連結：</a:t>
            </a:r>
            <a:r>
              <a:rPr lang="en-US" altLang="zh-TW" sz="1600" u="sng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https://reurl.cc/ZXLj0M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，有問題請洽</a:t>
            </a:r>
            <a:r>
              <a:rPr lang="en-US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號櫃檯工讀生。</a:t>
            </a:r>
            <a:endParaRPr lang="en-US" altLang="zh-TW" sz="1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spcAft>
                <a:spcPts val="0"/>
              </a:spcAft>
            </a:pP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112/04/28(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尚未達成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個活動申請之社團：光電系學會、車輛系學會、資工科學會、羽球社、桌球社、游泳社、滑板社、電子飛鏢社、流行音樂社、光鹽社、喜信社、大願佛學社、夜梟羅浮群。</a:t>
            </a:r>
          </a:p>
        </p:txBody>
      </p:sp>
    </p:spTree>
    <p:extLst>
      <p:ext uri="{BB962C8B-B14F-4D97-AF65-F5344CB8AC3E}">
        <p14:creationId xmlns:p14="http://schemas.microsoft.com/office/powerpoint/2010/main" val="404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A9F92"/>
      </a:accent1>
      <a:accent2>
        <a:srgbClr val="6A9F92"/>
      </a:accent2>
      <a:accent3>
        <a:srgbClr val="6A9F92"/>
      </a:accent3>
      <a:accent4>
        <a:srgbClr val="6A9F92"/>
      </a:accent4>
      <a:accent5>
        <a:srgbClr val="6A9F92"/>
      </a:accent5>
      <a:accent6>
        <a:srgbClr val="6A9F92"/>
      </a:accent6>
      <a:hlink>
        <a:srgbClr val="95AC91"/>
      </a:hlink>
      <a:folHlink>
        <a:srgbClr val="99A87D"/>
      </a:folHlink>
    </a:clrScheme>
    <a:fontScheme name="5oi1agx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</TotalTime>
  <Words>1455</Words>
  <Application>Microsoft Office PowerPoint</Application>
  <PresentationFormat>如螢幕大小 (16:9)</PresentationFormat>
  <Paragraphs>87</Paragraphs>
  <Slides>17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方正正黑简体</vt:lpstr>
      <vt:lpstr>微軟正黑體</vt:lpstr>
      <vt:lpstr>Arial</vt:lpstr>
      <vt:lpstr>Calibri</vt:lpstr>
      <vt:lpstr>Segoe UI Historic</vt:lpstr>
      <vt:lpstr>Times New Roman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admin</cp:lastModifiedBy>
  <cp:revision>268</cp:revision>
  <dcterms:created xsi:type="dcterms:W3CDTF">2015-12-11T17:46:17Z</dcterms:created>
  <dcterms:modified xsi:type="dcterms:W3CDTF">2023-05-03T06:57:43Z</dcterms:modified>
</cp:coreProperties>
</file>