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32"/>
  </p:notesMasterIdLst>
  <p:sldIdLst>
    <p:sldId id="256" r:id="rId2"/>
    <p:sldId id="259" r:id="rId3"/>
    <p:sldId id="281" r:id="rId4"/>
    <p:sldId id="269" r:id="rId5"/>
    <p:sldId id="267" r:id="rId6"/>
    <p:sldId id="297" r:id="rId7"/>
    <p:sldId id="298" r:id="rId8"/>
    <p:sldId id="299" r:id="rId9"/>
    <p:sldId id="261" r:id="rId10"/>
    <p:sldId id="296" r:id="rId11"/>
    <p:sldId id="263" r:id="rId12"/>
    <p:sldId id="300" r:id="rId13"/>
    <p:sldId id="274" r:id="rId14"/>
    <p:sldId id="285" r:id="rId15"/>
    <p:sldId id="301" r:id="rId16"/>
    <p:sldId id="302" r:id="rId17"/>
    <p:sldId id="273" r:id="rId18"/>
    <p:sldId id="303" r:id="rId19"/>
    <p:sldId id="277" r:id="rId20"/>
    <p:sldId id="278" r:id="rId21"/>
    <p:sldId id="287" r:id="rId22"/>
    <p:sldId id="268" r:id="rId23"/>
    <p:sldId id="304" r:id="rId24"/>
    <p:sldId id="270" r:id="rId25"/>
    <p:sldId id="271" r:id="rId26"/>
    <p:sldId id="291" r:id="rId27"/>
    <p:sldId id="279" r:id="rId28"/>
    <p:sldId id="289" r:id="rId29"/>
    <p:sldId id="292" r:id="rId30"/>
    <p:sldId id="293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14380-476E-4E64-8955-75140FA05912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ABE70-B8FE-4461-816C-01315EDAF1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25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BE70-B8FE-4461-816C-01315EDAF1A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14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62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36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78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8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8051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936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550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75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47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57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36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65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3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693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80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8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6B49D-27ED-483C-BDC7-FB6883DFE95E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E39908-F609-4B4F-B548-2FECA7A6B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94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  <p:sldLayoutId id="2147484063" r:id="rId15"/>
    <p:sldLayoutId id="21474840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FUACTIVITY" TargetMode="External"/><Relationship Id="rId2" Type="http://schemas.openxmlformats.org/officeDocument/2006/relationships/hyperlink" Target="https://reurl.cc/94geQ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NFUACTIVITY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QbKbG9" TargetMode="External"/><Relationship Id="rId2" Type="http://schemas.openxmlformats.org/officeDocument/2006/relationships/hyperlink" Target="https://reurl.cc/aGKGR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url.cc/94geQO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url.cc/58o6R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17320" y="1097280"/>
            <a:ext cx="9435109" cy="2505936"/>
          </a:xfrm>
        </p:spPr>
        <p:txBody>
          <a:bodyPr>
            <a:normAutofit fontScale="90000"/>
          </a:bodyPr>
          <a:lstStyle/>
          <a:p>
            <a:r>
              <a:rPr lang="en-US" altLang="zh-TW" sz="8000" b="1" dirty="0">
                <a:latin typeface="+mj-ea"/>
              </a:rPr>
              <a:t>112-1</a:t>
            </a:r>
            <a:r>
              <a:rPr lang="zh-TW" altLang="en-US" sz="8000" b="1" dirty="0">
                <a:latin typeface="+mj-ea"/>
              </a:rPr>
              <a:t> </a:t>
            </a:r>
            <a:r>
              <a:rPr lang="zh-TW" altLang="en-US" sz="8000" b="1" dirty="0" smtClean="0">
                <a:latin typeface="+mj-ea"/>
              </a:rPr>
              <a:t>十一月</a:t>
            </a:r>
            <a:r>
              <a:rPr lang="zh-TW" altLang="en-US" sz="8000" b="1" dirty="0">
                <a:latin typeface="+mj-ea"/>
              </a:rPr>
              <a:t>社長大會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10512" y="4312583"/>
            <a:ext cx="7891272" cy="1069848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+mj-ea"/>
                <a:ea typeface="+mj-ea"/>
              </a:rPr>
              <a:t>112/10/25  </a:t>
            </a:r>
            <a:r>
              <a:rPr lang="en-US" altLang="zh-TW" sz="2400" dirty="0">
                <a:latin typeface="+mj-ea"/>
                <a:ea typeface="+mj-ea"/>
              </a:rPr>
              <a:t>12:00-13:20</a:t>
            </a:r>
          </a:p>
          <a:p>
            <a:r>
              <a:rPr lang="zh-TW" altLang="en-US" sz="2400" dirty="0">
                <a:latin typeface="+mj-ea"/>
                <a:ea typeface="+mj-ea"/>
              </a:rPr>
              <a:t>學生活動中心三樓活動室</a:t>
            </a:r>
            <a:endParaRPr lang="en-US" altLang="zh-TW" sz="2400" dirty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84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936" y="0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val="24161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9072" y="685800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改選</a:t>
            </a:r>
            <a:r>
              <a:rPr lang="zh-TW" altLang="en-US" sz="4000" dirty="0" smtClean="0"/>
              <a:t>注意事項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6888" y="1920240"/>
            <a:ext cx="11622024" cy="4443984"/>
          </a:xfrm>
        </p:spPr>
        <p:txBody>
          <a:bodyPr>
            <a:normAutofit/>
          </a:bodyPr>
          <a:lstStyle/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年度制系學會</a:t>
            </a:r>
            <a:r>
              <a:rPr lang="en-US" altLang="zh-TW" sz="2400" dirty="0">
                <a:solidFill>
                  <a:schemeClr val="tx1"/>
                </a:solidFill>
              </a:rPr>
              <a:t>/</a:t>
            </a:r>
            <a:r>
              <a:rPr lang="zh-TW" altLang="zh-TW" sz="2400" dirty="0">
                <a:solidFill>
                  <a:schemeClr val="tx1"/>
                </a:solidFill>
              </a:rPr>
              <a:t>社團進行會</a:t>
            </a:r>
            <a:r>
              <a:rPr lang="en-US" altLang="zh-TW" sz="2400" dirty="0">
                <a:solidFill>
                  <a:schemeClr val="tx1"/>
                </a:solidFill>
              </a:rPr>
              <a:t>/</a:t>
            </a:r>
            <a:r>
              <a:rPr lang="zh-TW" altLang="zh-TW" sz="2400" dirty="0">
                <a:solidFill>
                  <a:schemeClr val="tx1"/>
                </a:solidFill>
              </a:rPr>
              <a:t>社長改選，請遵照各系學會</a:t>
            </a:r>
            <a:r>
              <a:rPr lang="en-US" altLang="zh-TW" sz="2400" dirty="0">
                <a:solidFill>
                  <a:schemeClr val="tx1"/>
                </a:solidFill>
              </a:rPr>
              <a:t>/</a:t>
            </a:r>
            <a:r>
              <a:rPr lang="zh-TW" altLang="zh-TW" sz="2400" dirty="0">
                <a:solidFill>
                  <a:schemeClr val="tx1"/>
                </a:solidFill>
              </a:rPr>
              <a:t>社團之組織章程相關規定進行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 smtClean="0">
                <a:solidFill>
                  <a:schemeClr val="tx1"/>
                </a:solidFill>
              </a:rPr>
              <a:t>請</a:t>
            </a:r>
            <a:r>
              <a:rPr lang="zh-TW" altLang="zh-TW" sz="2400" dirty="0">
                <a:solidFill>
                  <a:schemeClr val="tx1"/>
                </a:solidFill>
              </a:rPr>
              <a:t>新舊任系會長</a:t>
            </a:r>
            <a:r>
              <a:rPr lang="en-US" altLang="zh-TW" sz="2400" dirty="0">
                <a:solidFill>
                  <a:srgbClr val="FF0000"/>
                </a:solidFill>
              </a:rPr>
              <a:t>113/1/24(</a:t>
            </a:r>
            <a:r>
              <a:rPr lang="zh-TW" altLang="zh-TW" sz="2400" dirty="0">
                <a:solidFill>
                  <a:srgbClr val="FF0000"/>
                </a:solidFill>
              </a:rPr>
              <a:t>三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前完成交接</a:t>
            </a:r>
            <a:r>
              <a:rPr lang="zh-TW" altLang="zh-TW" sz="2400" dirty="0">
                <a:solidFill>
                  <a:schemeClr val="tx1"/>
                </a:solidFill>
              </a:rPr>
              <a:t>，並務必交代新任會長</a:t>
            </a:r>
            <a:r>
              <a:rPr lang="zh-TW" altLang="zh-TW" sz="2400" dirty="0">
                <a:solidFill>
                  <a:srgbClr val="FF0000"/>
                </a:solidFill>
              </a:rPr>
              <a:t>不能隨意和廠商簽約</a:t>
            </a:r>
            <a:r>
              <a:rPr lang="zh-TW" altLang="zh-TW" sz="2400" dirty="0">
                <a:solidFill>
                  <a:schemeClr val="tx1"/>
                </a:solidFill>
              </a:rPr>
              <a:t>，以免爭議，合約草案必須先送指導老師及課外組審查，若擅自簽約，相關責任由系會長自負，不得由系費支出。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16925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4165" y="2718086"/>
            <a:ext cx="10775603" cy="2146522"/>
          </a:xfrm>
        </p:spPr>
        <p:txBody>
          <a:bodyPr>
            <a:norm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zh-TW" altLang="zh-TW" sz="3600" dirty="0">
                <a:solidFill>
                  <a:schemeClr val="tx1"/>
                </a:solidFill>
              </a:rPr>
              <a:t>社團校內評鑑於</a:t>
            </a:r>
            <a:r>
              <a:rPr lang="en-US" altLang="zh-TW" sz="3600" dirty="0">
                <a:solidFill>
                  <a:srgbClr val="FF0000"/>
                </a:solidFill>
              </a:rPr>
              <a:t>113/01/26(</a:t>
            </a:r>
            <a:r>
              <a:rPr lang="zh-TW" altLang="zh-TW" sz="3600" dirty="0">
                <a:solidFill>
                  <a:srgbClr val="FF0000"/>
                </a:solidFill>
              </a:rPr>
              <a:t>五</a:t>
            </a:r>
            <a:r>
              <a:rPr lang="en-US" altLang="zh-TW" sz="3600" dirty="0">
                <a:solidFill>
                  <a:srgbClr val="FF0000"/>
                </a:solidFill>
              </a:rPr>
              <a:t>)</a:t>
            </a:r>
            <a:r>
              <a:rPr lang="zh-TW" altLang="zh-TW" sz="3600" dirty="0">
                <a:solidFill>
                  <a:schemeClr val="tx1"/>
                </a:solidFill>
              </a:rPr>
              <a:t>辦理</a:t>
            </a:r>
            <a:r>
              <a:rPr lang="zh-TW" altLang="zh-TW" sz="3600" dirty="0" smtClean="0">
                <a:solidFill>
                  <a:schemeClr val="tx1"/>
                </a:solidFill>
              </a:rPr>
              <a:t>，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zh-TW" sz="3600" dirty="0" smtClean="0">
                <a:solidFill>
                  <a:schemeClr val="tx1"/>
                </a:solidFill>
              </a:rPr>
              <a:t>請</a:t>
            </a:r>
            <a:r>
              <a:rPr lang="zh-TW" altLang="zh-TW" sz="3600" dirty="0">
                <a:solidFill>
                  <a:schemeClr val="tx1"/>
                </a:solidFill>
              </a:rPr>
              <a:t>各社團提早準備</a:t>
            </a:r>
            <a:r>
              <a:rPr lang="en-US" altLang="zh-TW" sz="3600" dirty="0">
                <a:solidFill>
                  <a:schemeClr val="tx1"/>
                </a:solidFill>
              </a:rPr>
              <a:t>(</a:t>
            </a:r>
            <a:r>
              <a:rPr lang="zh-TW" altLang="zh-TW" sz="3600" dirty="0">
                <a:solidFill>
                  <a:srgbClr val="FF0000"/>
                </a:solidFill>
              </a:rPr>
              <a:t>限</a:t>
            </a:r>
            <a:r>
              <a:rPr lang="en-US" altLang="zh-TW" sz="3600" dirty="0">
                <a:solidFill>
                  <a:srgbClr val="FF0000"/>
                </a:solidFill>
              </a:rPr>
              <a:t>112</a:t>
            </a:r>
            <a:r>
              <a:rPr lang="zh-TW" altLang="zh-TW" sz="3600" dirty="0">
                <a:solidFill>
                  <a:srgbClr val="FF0000"/>
                </a:solidFill>
              </a:rPr>
              <a:t>年</a:t>
            </a:r>
            <a:r>
              <a:rPr lang="en-US" altLang="zh-TW" sz="3600" dirty="0">
                <a:solidFill>
                  <a:srgbClr val="FF0000"/>
                </a:solidFill>
              </a:rPr>
              <a:t>1-12</a:t>
            </a:r>
            <a:r>
              <a:rPr lang="zh-TW" altLang="zh-TW" sz="3600" dirty="0">
                <a:solidFill>
                  <a:srgbClr val="FF0000"/>
                </a:solidFill>
              </a:rPr>
              <a:t>月資料</a:t>
            </a:r>
            <a:r>
              <a:rPr lang="en-US" altLang="zh-TW" sz="3600" dirty="0">
                <a:solidFill>
                  <a:schemeClr val="tx1"/>
                </a:solidFill>
              </a:rPr>
              <a:t>)</a:t>
            </a:r>
            <a:r>
              <a:rPr lang="zh-TW" altLang="zh-TW" sz="3600" dirty="0">
                <a:solidFill>
                  <a:schemeClr val="tx1"/>
                </a:solidFill>
              </a:rPr>
              <a:t>。 </a:t>
            </a:r>
            <a:r>
              <a:rPr lang="zh-TW" altLang="zh-TW" sz="3200" dirty="0">
                <a:solidFill>
                  <a:schemeClr val="tx1"/>
                </a:solidFill>
              </a:rPr>
              <a:t/>
            </a:r>
            <a:br>
              <a:rPr lang="zh-TW" altLang="zh-TW" sz="3200" dirty="0">
                <a:solidFill>
                  <a:schemeClr val="tx1"/>
                </a:solidFill>
              </a:rPr>
            </a:b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709928" y="658368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000" dirty="0"/>
              <a:t>校內</a:t>
            </a:r>
            <a:r>
              <a:rPr lang="zh-TW" altLang="en-US" sz="4000" dirty="0" smtClean="0"/>
              <a:t>評鑑期程提醒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49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6696" y="2569464"/>
            <a:ext cx="10058400" cy="1609344"/>
          </a:xfrm>
        </p:spPr>
        <p:txBody>
          <a:bodyPr>
            <a:normAutofit/>
          </a:bodyPr>
          <a:lstStyle/>
          <a:p>
            <a:pPr lvl="0" algn="ctr"/>
            <a:r>
              <a:rPr lang="zh-TW" altLang="zh-TW" sz="7200" b="1" dirty="0"/>
              <a:t>專案活動執行及結案</a:t>
            </a:r>
          </a:p>
        </p:txBody>
      </p:sp>
    </p:spTree>
    <p:extLst>
      <p:ext uri="{BB962C8B-B14F-4D97-AF65-F5344CB8AC3E}">
        <p14:creationId xmlns:p14="http://schemas.microsoft.com/office/powerpoint/2010/main" val="42533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40" y="684585"/>
            <a:ext cx="10058400" cy="1609344"/>
          </a:xfrm>
        </p:spPr>
        <p:txBody>
          <a:bodyPr>
            <a:normAutofit/>
          </a:bodyPr>
          <a:lstStyle/>
          <a:p>
            <a:pPr lvl="0"/>
            <a:r>
              <a:rPr lang="zh-TW" altLang="zh-TW" sz="4000" dirty="0"/>
              <a:t>教育優先區</a:t>
            </a:r>
            <a:r>
              <a:rPr lang="en-US" altLang="zh-TW" sz="4000" dirty="0"/>
              <a:t>(10</a:t>
            </a:r>
            <a:r>
              <a:rPr lang="zh-TW" altLang="zh-TW" sz="4000" dirty="0"/>
              <a:t>號櫃檯</a:t>
            </a:r>
            <a:r>
              <a:rPr lang="en-US" altLang="zh-TW" sz="4000" dirty="0"/>
              <a:t>)</a:t>
            </a:r>
            <a:r>
              <a:rPr lang="zh-TW" altLang="zh-TW" sz="4000" dirty="0"/>
              <a:t/>
            </a:r>
            <a:br>
              <a:rPr lang="zh-TW" altLang="zh-TW" sz="4000" dirty="0"/>
            </a:br>
            <a:endParaRPr lang="zh-TW" altLang="en-US" sz="4000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19456" y="1947672"/>
            <a:ext cx="11649456" cy="4370832"/>
          </a:xfrm>
        </p:spPr>
        <p:txBody>
          <a:bodyPr>
            <a:noAutofit/>
          </a:bodyPr>
          <a:lstStyle/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113</a:t>
            </a:r>
            <a:r>
              <a:rPr lang="zh-TW" altLang="zh-TW" sz="2400" dirty="0">
                <a:solidFill>
                  <a:schemeClr val="tx1"/>
                </a:solidFill>
              </a:rPr>
              <a:t>年教育優先區寒假營隊：</a:t>
            </a:r>
          </a:p>
          <a:p>
            <a:pPr lvl="2"/>
            <a:r>
              <a:rPr lang="zh-TW" altLang="zh-TW" sz="2400" dirty="0">
                <a:solidFill>
                  <a:srgbClr val="FF0000"/>
                </a:solidFill>
              </a:rPr>
              <a:t>請勿先行動支經費</a:t>
            </a:r>
            <a:r>
              <a:rPr lang="zh-TW" altLang="zh-TW" sz="2400" dirty="0"/>
              <a:t>。</a:t>
            </a:r>
            <a:r>
              <a:rPr lang="zh-TW" altLang="zh-TW" sz="2400" dirty="0">
                <a:solidFill>
                  <a:schemeClr val="tx1"/>
                </a:solidFill>
              </a:rPr>
              <a:t>避免會計年度屆時無法核銷，需自行負擔費用。</a:t>
            </a:r>
          </a:p>
          <a:p>
            <a:pPr lvl="2"/>
            <a:r>
              <a:rPr lang="zh-TW" altLang="zh-TW" sz="2400" dirty="0">
                <a:solidFill>
                  <a:schemeClr val="tx1"/>
                </a:solidFill>
              </a:rPr>
              <a:t>學校版活動申請的時間請依公告再送件即可，如欲</a:t>
            </a:r>
            <a:r>
              <a:rPr lang="zh-TW" altLang="zh-TW" sz="2400" dirty="0">
                <a:solidFill>
                  <a:srgbClr val="FF0000"/>
                </a:solidFill>
              </a:rPr>
              <a:t>預借器材可先行用學校版活動申請表（總召、社長、指導老師用印完成）進行預借</a:t>
            </a:r>
            <a:r>
              <a:rPr lang="zh-TW" altLang="zh-TW" sz="2400" dirty="0"/>
              <a:t>。</a:t>
            </a:r>
          </a:p>
          <a:p>
            <a:pPr lvl="2"/>
            <a:r>
              <a:rPr lang="zh-TW" altLang="zh-TW" sz="2400" dirty="0">
                <a:solidFill>
                  <a:schemeClr val="tx1"/>
                </a:solidFill>
              </a:rPr>
              <a:t>暫定</a:t>
            </a:r>
            <a:r>
              <a:rPr lang="en-US" altLang="zh-TW" sz="2400" dirty="0">
                <a:solidFill>
                  <a:srgbClr val="FF0000"/>
                </a:solidFill>
              </a:rPr>
              <a:t>113/01/02</a:t>
            </a:r>
            <a:r>
              <a:rPr lang="zh-TW" altLang="zh-TW" sz="2400" dirty="0">
                <a:solidFill>
                  <a:schemeClr val="tx1"/>
                </a:solidFill>
              </a:rPr>
              <a:t>進行執行說明會</a:t>
            </a:r>
            <a:r>
              <a:rPr lang="zh-TW" altLang="zh-TW" sz="2400" dirty="0"/>
              <a:t>、</a:t>
            </a:r>
            <a:r>
              <a:rPr lang="en-US" altLang="zh-TW" sz="2400" dirty="0">
                <a:solidFill>
                  <a:srgbClr val="FF0000"/>
                </a:solidFill>
              </a:rPr>
              <a:t>113/01/03</a:t>
            </a:r>
            <a:r>
              <a:rPr lang="zh-TW" altLang="zh-TW" sz="2400" dirty="0">
                <a:solidFill>
                  <a:schemeClr val="tx1"/>
                </a:solidFill>
              </a:rPr>
              <a:t>進行授旗儀式，確切時間依公告為主。</a:t>
            </a:r>
          </a:p>
        </p:txBody>
      </p:sp>
    </p:spTree>
    <p:extLst>
      <p:ext uri="{BB962C8B-B14F-4D97-AF65-F5344CB8AC3E}">
        <p14:creationId xmlns:p14="http://schemas.microsoft.com/office/powerpoint/2010/main" val="36260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4245" y="688118"/>
            <a:ext cx="8911687" cy="1280890"/>
          </a:xfrm>
        </p:spPr>
        <p:txBody>
          <a:bodyPr/>
          <a:lstStyle/>
          <a:p>
            <a:r>
              <a:rPr lang="zh-TW" altLang="zh-TW" dirty="0"/>
              <a:t>帶動</a:t>
            </a:r>
            <a:r>
              <a:rPr lang="zh-TW" altLang="zh-TW" dirty="0" smtClean="0"/>
              <a:t>中小學</a:t>
            </a:r>
            <a:r>
              <a:rPr lang="en-US" altLang="zh-TW" dirty="0" smtClean="0"/>
              <a:t>(</a:t>
            </a:r>
            <a:r>
              <a:rPr lang="zh-TW" altLang="en-US" dirty="0"/>
              <a:t>十</a:t>
            </a:r>
            <a:r>
              <a:rPr lang="zh-TW" altLang="en-US" dirty="0" smtClean="0"/>
              <a:t>號櫃台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30822" y="1972056"/>
            <a:ext cx="11647234" cy="4319016"/>
          </a:xfrm>
        </p:spPr>
        <p:txBody>
          <a:bodyPr>
            <a:noAutofit/>
          </a:bodyPr>
          <a:lstStyle/>
          <a:p>
            <a:pPr lvl="1"/>
            <a:r>
              <a:rPr lang="en-US" altLang="zh-TW" sz="2400" dirty="0" smtClean="0">
                <a:solidFill>
                  <a:schemeClr val="tx1"/>
                </a:solidFill>
              </a:rPr>
              <a:t>113</a:t>
            </a:r>
            <a:r>
              <a:rPr lang="zh-TW" altLang="zh-TW" sz="2400" dirty="0" smtClean="0">
                <a:solidFill>
                  <a:schemeClr val="tx1"/>
                </a:solidFill>
              </a:rPr>
              <a:t>年</a:t>
            </a:r>
            <a:r>
              <a:rPr lang="zh-TW" altLang="en-US" sz="2400" dirty="0" smtClean="0">
                <a:solidFill>
                  <a:schemeClr val="tx1"/>
                </a:solidFill>
              </a:rPr>
              <a:t>帶動中小學社團發展計畫</a:t>
            </a:r>
            <a:r>
              <a:rPr lang="zh-TW" altLang="zh-TW" sz="2400" dirty="0" smtClean="0">
                <a:solidFill>
                  <a:schemeClr val="tx1"/>
                </a:solidFill>
              </a:rPr>
              <a:t>：</a:t>
            </a:r>
            <a:endParaRPr lang="zh-TW" altLang="zh-TW" sz="2400" dirty="0">
              <a:solidFill>
                <a:schemeClr val="tx1"/>
              </a:solidFill>
            </a:endParaRPr>
          </a:p>
          <a:p>
            <a:pPr lvl="2"/>
            <a:r>
              <a:rPr lang="zh-TW" altLang="zh-TW" sz="2400" dirty="0">
                <a:solidFill>
                  <a:schemeClr val="tx1"/>
                </a:solidFill>
              </a:rPr>
              <a:t>【</a:t>
            </a:r>
            <a:r>
              <a:rPr lang="zh-TW" altLang="zh-TW" sz="2400" dirty="0" smtClean="0">
                <a:solidFill>
                  <a:schemeClr val="tx1"/>
                </a:solidFill>
              </a:rPr>
              <a:t>帶動</a:t>
            </a:r>
            <a:r>
              <a:rPr lang="zh-TW" altLang="zh-TW" sz="2400" dirty="0">
                <a:solidFill>
                  <a:schemeClr val="tx1"/>
                </a:solidFill>
              </a:rPr>
              <a:t>中小學</a:t>
            </a:r>
            <a:r>
              <a:rPr lang="zh-TW" altLang="zh-TW" sz="2400" dirty="0" smtClean="0">
                <a:solidFill>
                  <a:schemeClr val="tx1"/>
                </a:solidFill>
              </a:rPr>
              <a:t>】</a:t>
            </a:r>
            <a:r>
              <a:rPr lang="zh-TW" altLang="zh-TW" sz="2400" dirty="0">
                <a:solidFill>
                  <a:schemeClr val="tx1"/>
                </a:solidFill>
              </a:rPr>
              <a:t>為教育部大專院校社團帶動中小學社團發展計畫，實施原則為</a:t>
            </a:r>
            <a:r>
              <a:rPr lang="zh-TW" altLang="zh-TW" sz="2400" dirty="0">
                <a:solidFill>
                  <a:srgbClr val="FF0000"/>
                </a:solidFill>
              </a:rPr>
              <a:t>各大專校院社團透過學校與中小學訂定為期一年之長期合作計畫</a:t>
            </a:r>
            <a:r>
              <a:rPr lang="zh-TW" altLang="zh-TW" sz="2400" dirty="0">
                <a:solidFill>
                  <a:schemeClr val="tx1"/>
                </a:solidFill>
              </a:rPr>
              <a:t>，每學期宜規劃</a:t>
            </a:r>
            <a:r>
              <a:rPr lang="zh-TW" altLang="zh-TW" sz="2400" dirty="0">
                <a:solidFill>
                  <a:srgbClr val="FF0000"/>
                </a:solidFill>
              </a:rPr>
              <a:t>四次以上活動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lvl="2"/>
            <a:r>
              <a:rPr lang="en-US" altLang="zh-TW" sz="2400" dirty="0">
                <a:solidFill>
                  <a:schemeClr val="tx1"/>
                </a:solidFill>
              </a:rPr>
              <a:t>113</a:t>
            </a:r>
            <a:r>
              <a:rPr lang="zh-TW" altLang="zh-TW" sz="2400" dirty="0">
                <a:solidFill>
                  <a:schemeClr val="tx1"/>
                </a:solidFill>
              </a:rPr>
              <a:t>年帶動中小學專案提案說明會暫訂於</a:t>
            </a:r>
            <a:r>
              <a:rPr lang="en-US" altLang="zh-TW" sz="2400" dirty="0">
                <a:solidFill>
                  <a:srgbClr val="FF0000"/>
                </a:solidFill>
              </a:rPr>
              <a:t>112/11/14(</a:t>
            </a:r>
            <a:r>
              <a:rPr lang="zh-TW" altLang="zh-TW" sz="2400" dirty="0">
                <a:solidFill>
                  <a:srgbClr val="FF0000"/>
                </a:solidFill>
              </a:rPr>
              <a:t>二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en-US" altLang="zh-TW" sz="2400" dirty="0" smtClean="0">
                <a:solidFill>
                  <a:srgbClr val="FF0000"/>
                </a:solidFill>
              </a:rPr>
              <a:t>12:10-13:10</a:t>
            </a:r>
            <a:r>
              <a:rPr lang="zh-TW" altLang="zh-TW" sz="2400" dirty="0">
                <a:solidFill>
                  <a:schemeClr val="tx1"/>
                </a:solidFill>
              </a:rPr>
              <a:t>於學生活動中心</a:t>
            </a: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lang="zh-TW" altLang="zh-TW" sz="2400" dirty="0">
                <a:solidFill>
                  <a:schemeClr val="tx1"/>
                </a:solidFill>
              </a:rPr>
              <a:t>樓活動室召開，意者請留意課外組網頁或</a:t>
            </a:r>
            <a:r>
              <a:rPr lang="en-US" altLang="zh-TW" sz="2400" dirty="0">
                <a:solidFill>
                  <a:schemeClr val="tx1"/>
                </a:solidFill>
              </a:rPr>
              <a:t>FB</a:t>
            </a:r>
            <a:r>
              <a:rPr lang="zh-TW" altLang="zh-TW" sz="2400" dirty="0">
                <a:solidFill>
                  <a:schemeClr val="tx1"/>
                </a:solidFill>
              </a:rPr>
              <a:t>粉專公告。</a:t>
            </a:r>
          </a:p>
          <a:p>
            <a:pPr lvl="2"/>
            <a:endParaRPr lang="zh-TW" altLang="zh-TW" sz="2400" dirty="0"/>
          </a:p>
          <a:p>
            <a:pPr lvl="2"/>
            <a:endParaRPr lang="zh-TW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2439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4245" y="688118"/>
            <a:ext cx="8911687" cy="1280890"/>
          </a:xfrm>
        </p:spPr>
        <p:txBody>
          <a:bodyPr/>
          <a:lstStyle/>
          <a:p>
            <a:r>
              <a:rPr lang="en-US" altLang="zh-TW" dirty="0"/>
              <a:t>113</a:t>
            </a:r>
            <a:r>
              <a:rPr lang="zh-TW" altLang="zh-TW" dirty="0"/>
              <a:t>年藝文季系列活動</a:t>
            </a:r>
            <a:r>
              <a:rPr lang="en-US" altLang="zh-TW" dirty="0" smtClean="0"/>
              <a:t>(</a:t>
            </a:r>
            <a:r>
              <a:rPr lang="zh-TW" altLang="en-US" dirty="0"/>
              <a:t>十</a:t>
            </a:r>
            <a:r>
              <a:rPr lang="zh-TW" altLang="en-US" dirty="0" smtClean="0"/>
              <a:t>號櫃台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599630" y="2042160"/>
            <a:ext cx="11269282" cy="4660392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zh-TW" altLang="zh-TW" sz="2400" dirty="0" smtClean="0">
                <a:solidFill>
                  <a:schemeClr val="tx1"/>
                </a:solidFill>
              </a:rPr>
              <a:t>【</a:t>
            </a:r>
            <a:r>
              <a:rPr lang="zh-TW" altLang="zh-TW" sz="2400" dirty="0">
                <a:solidFill>
                  <a:schemeClr val="tx1"/>
                </a:solidFill>
              </a:rPr>
              <a:t>藝文季活動專案說明】為本校藝文季系列活動，活動時間：預計</a:t>
            </a:r>
            <a:r>
              <a:rPr lang="en-US" altLang="zh-TW" sz="2400" dirty="0">
                <a:solidFill>
                  <a:schemeClr val="tx1"/>
                </a:solidFill>
              </a:rPr>
              <a:t>113</a:t>
            </a:r>
            <a:r>
              <a:rPr lang="zh-TW" altLang="zh-TW" sz="2400" dirty="0">
                <a:solidFill>
                  <a:schemeClr val="tx1"/>
                </a:solidFill>
              </a:rPr>
              <a:t>年</a:t>
            </a:r>
            <a:r>
              <a:rPr lang="en-US" altLang="zh-TW" sz="2400" dirty="0">
                <a:solidFill>
                  <a:schemeClr val="tx1"/>
                </a:solidFill>
              </a:rPr>
              <a:t>4-5</a:t>
            </a:r>
            <a:r>
              <a:rPr lang="zh-TW" altLang="zh-TW" sz="2400" dirty="0">
                <a:solidFill>
                  <a:schemeClr val="tx1"/>
                </a:solidFill>
              </a:rPr>
              <a:t>月。透過活動或課程進行美感教育，提升藝術內涵。能從生活中感受美，將美感展現於生活中。活動內容可包含音樂、舞蹈、手作課程等各種藝文活動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zh-TW" sz="2400" dirty="0" smtClean="0">
                <a:solidFill>
                  <a:schemeClr val="tx1"/>
                </a:solidFill>
              </a:rPr>
              <a:t>歷年</a:t>
            </a:r>
            <a:r>
              <a:rPr lang="zh-TW" altLang="zh-TW" sz="2400" dirty="0">
                <a:solidFill>
                  <a:schemeClr val="tx1"/>
                </a:solidFill>
              </a:rPr>
              <a:t>活動如：吉他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觀摩晚會、不插電畢業走唱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、福青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卡片傳恩情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、熱音吉他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成果發表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、熱舞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成發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、國管樂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聯合音樂會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、音控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成果發表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、熱音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六月革命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等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zh-TW" altLang="zh-TW" sz="2400" dirty="0">
              <a:solidFill>
                <a:schemeClr val="tx1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113</a:t>
            </a:r>
            <a:r>
              <a:rPr lang="zh-TW" altLang="zh-TW" sz="2400" dirty="0">
                <a:solidFill>
                  <a:schemeClr val="tx1"/>
                </a:solidFill>
              </a:rPr>
              <a:t>年藝文季專案提案說明會暫訂於</a:t>
            </a:r>
            <a:r>
              <a:rPr lang="en-US" altLang="zh-TW" sz="2400" dirty="0">
                <a:solidFill>
                  <a:srgbClr val="FF0000"/>
                </a:solidFill>
              </a:rPr>
              <a:t>112/11/21(</a:t>
            </a:r>
            <a:r>
              <a:rPr lang="zh-TW" altLang="zh-TW" sz="2400" dirty="0">
                <a:solidFill>
                  <a:srgbClr val="FF0000"/>
                </a:solidFill>
              </a:rPr>
              <a:t>二</a:t>
            </a:r>
            <a:r>
              <a:rPr lang="en-US" altLang="zh-TW" sz="2400" dirty="0">
                <a:solidFill>
                  <a:srgbClr val="FF0000"/>
                </a:solidFill>
              </a:rPr>
              <a:t>)12:10-13:10</a:t>
            </a:r>
            <a:r>
              <a:rPr lang="zh-TW" altLang="zh-TW" sz="2400" dirty="0">
                <a:solidFill>
                  <a:schemeClr val="tx1"/>
                </a:solidFill>
              </a:rPr>
              <a:t>於</a:t>
            </a:r>
            <a:r>
              <a:rPr lang="zh-TW" altLang="zh-TW" sz="2400" dirty="0">
                <a:solidFill>
                  <a:srgbClr val="FF0000"/>
                </a:solidFill>
              </a:rPr>
              <a:t>學生活動中心</a:t>
            </a:r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r>
              <a:rPr lang="zh-TW" altLang="zh-TW" sz="2400" dirty="0">
                <a:solidFill>
                  <a:srgbClr val="FF0000"/>
                </a:solidFill>
              </a:rPr>
              <a:t>樓活動室</a:t>
            </a:r>
            <a:r>
              <a:rPr lang="zh-TW" altLang="zh-TW" sz="2400" dirty="0">
                <a:solidFill>
                  <a:schemeClr val="tx1"/>
                </a:solidFill>
              </a:rPr>
              <a:t>召開，意者請留意課外組網頁或</a:t>
            </a:r>
            <a:r>
              <a:rPr lang="en-US" altLang="zh-TW" sz="2400" dirty="0">
                <a:solidFill>
                  <a:schemeClr val="tx1"/>
                </a:solidFill>
              </a:rPr>
              <a:t>FB</a:t>
            </a:r>
            <a:r>
              <a:rPr lang="zh-TW" altLang="zh-TW" sz="2400" dirty="0">
                <a:solidFill>
                  <a:schemeClr val="tx1"/>
                </a:solidFill>
              </a:rPr>
              <a:t>粉專公告。</a:t>
            </a:r>
          </a:p>
          <a:p>
            <a:pPr marL="0" indent="0">
              <a:buNone/>
            </a:pPr>
            <a:endParaRPr lang="zh-TW" altLang="zh-TW" sz="2400" dirty="0"/>
          </a:p>
          <a:p>
            <a:pPr lvl="2"/>
            <a:endParaRPr lang="zh-TW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4048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3080" y="612648"/>
            <a:ext cx="10058400" cy="1609344"/>
          </a:xfrm>
        </p:spPr>
        <p:txBody>
          <a:bodyPr>
            <a:normAutofit/>
          </a:bodyPr>
          <a:lstStyle/>
          <a:p>
            <a:pPr lvl="0"/>
            <a:r>
              <a:rPr lang="en-US" altLang="zh-TW" sz="4000" dirty="0"/>
              <a:t>43</a:t>
            </a:r>
            <a:r>
              <a:rPr lang="zh-TW" altLang="zh-TW" sz="4000" dirty="0"/>
              <a:t>週年校慶專案</a:t>
            </a:r>
            <a:r>
              <a:rPr lang="en-US" altLang="zh-TW" sz="4000" dirty="0"/>
              <a:t>(5</a:t>
            </a:r>
            <a:r>
              <a:rPr lang="zh-TW" altLang="zh-TW" sz="4000" dirty="0"/>
              <a:t>號櫃檯</a:t>
            </a:r>
            <a:r>
              <a:rPr lang="en-US" altLang="zh-TW" sz="4000" dirty="0"/>
              <a:t>)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8368" y="1947672"/>
            <a:ext cx="11183112" cy="438912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校慶週為</a:t>
            </a:r>
            <a:r>
              <a:rPr lang="en-US" altLang="zh-TW" sz="2400" dirty="0">
                <a:solidFill>
                  <a:srgbClr val="FF0000"/>
                </a:solidFill>
                <a:latin typeface="+mj-ea"/>
                <a:ea typeface="+mj-ea"/>
              </a:rPr>
              <a:t>11/20-11/25</a:t>
            </a:r>
            <a:r>
              <a:rPr lang="zh-TW" altLang="zh-TW" sz="2400" dirty="0">
                <a:latin typeface="+mj-ea"/>
                <a:ea typeface="+mj-ea"/>
              </a:rPr>
              <a:t>，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請主辦校慶週系列活動之社團（例如：情聲系語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、校慶攝影比賽、校慶協拍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），依限完成活動申請</a:t>
            </a:r>
            <a:r>
              <a:rPr lang="zh-TW" altLang="zh-TW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提出系列活動申請之社團，請依限將活動申請表及企畫書送課外組各承辦老師，並會辦校慶專案承辦人員；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至遲須於</a:t>
            </a:r>
            <a:r>
              <a:rPr lang="en-US" altLang="zh-TW" sz="2400" dirty="0">
                <a:solidFill>
                  <a:srgbClr val="FF0000"/>
                </a:solidFill>
                <a:latin typeface="+mj-ea"/>
                <a:ea typeface="+mj-ea"/>
              </a:rPr>
              <a:t>112/11/30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前完成活動經費核銷及成果結報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實際核銷截止日依承辦人註記之會辦意見為主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TW" altLang="zh-TW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5298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1677" y="688118"/>
            <a:ext cx="8911687" cy="1280890"/>
          </a:xfrm>
        </p:spPr>
        <p:txBody>
          <a:bodyPr/>
          <a:lstStyle/>
          <a:p>
            <a:pPr algn="ctr"/>
            <a:r>
              <a:rPr lang="zh-TW" altLang="zh-TW" dirty="0"/>
              <a:t>【</a:t>
            </a:r>
            <a:r>
              <a:rPr lang="en-US" altLang="zh-TW" dirty="0"/>
              <a:t>43</a:t>
            </a:r>
            <a:r>
              <a:rPr lang="zh-TW" altLang="en-US" dirty="0"/>
              <a:t>週年</a:t>
            </a:r>
            <a:r>
              <a:rPr lang="zh-TW" altLang="zh-TW" dirty="0"/>
              <a:t>校慶園遊會</a:t>
            </a:r>
            <a:r>
              <a:rPr lang="zh-TW" altLang="en-US" dirty="0"/>
              <a:t>攤位社群</a:t>
            </a:r>
            <a:r>
              <a:rPr lang="zh-TW" altLang="zh-TW" dirty="0"/>
              <a:t>】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1224"/>
            <a:ext cx="12192000" cy="3864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zh-TW" sz="2400" dirty="0" smtClean="0">
                <a:solidFill>
                  <a:schemeClr val="tx1"/>
                </a:solidFill>
              </a:rPr>
              <a:t>請</a:t>
            </a:r>
            <a:r>
              <a:rPr lang="zh-TW" altLang="zh-TW" sz="2400" dirty="0">
                <a:solidFill>
                  <a:schemeClr val="tx1"/>
                </a:solidFill>
              </a:rPr>
              <a:t>有參加本次園遊會擺</a:t>
            </a:r>
            <a:r>
              <a:rPr lang="zh-TW" altLang="zh-TW" sz="2400" dirty="0" smtClean="0">
                <a:solidFill>
                  <a:schemeClr val="tx1"/>
                </a:solidFill>
              </a:rPr>
              <a:t>攤</a:t>
            </a:r>
            <a:r>
              <a:rPr lang="zh-TW" altLang="en-US" sz="2400" dirty="0" smtClean="0">
                <a:solidFill>
                  <a:schemeClr val="tx1"/>
                </a:solidFill>
              </a:rPr>
              <a:t>的社團</a:t>
            </a:r>
            <a:r>
              <a:rPr lang="en-US" altLang="zh-TW" sz="2400" dirty="0" smtClean="0">
                <a:solidFill>
                  <a:schemeClr val="tx1"/>
                </a:solidFill>
              </a:rPr>
              <a:t>/</a:t>
            </a:r>
            <a:r>
              <a:rPr lang="zh-TW" altLang="en-US" sz="2400" dirty="0" smtClean="0">
                <a:solidFill>
                  <a:schemeClr val="tx1"/>
                </a:solidFill>
              </a:rPr>
              <a:t>系學會</a:t>
            </a:r>
            <a:r>
              <a:rPr lang="zh-TW" altLang="zh-TW" sz="2400" dirty="0" smtClean="0">
                <a:solidFill>
                  <a:schemeClr val="tx1"/>
                </a:solidFill>
              </a:rPr>
              <a:t>加入</a:t>
            </a:r>
            <a:r>
              <a:rPr lang="zh-TW" altLang="zh-TW" sz="2400" dirty="0">
                <a:solidFill>
                  <a:schemeClr val="tx1"/>
                </a:solidFill>
              </a:rPr>
              <a:t>此</a:t>
            </a:r>
            <a:r>
              <a:rPr lang="en-US" altLang="zh-TW" sz="2400" dirty="0" smtClean="0">
                <a:solidFill>
                  <a:schemeClr val="tx1"/>
                </a:solidFill>
              </a:rPr>
              <a:t>line</a:t>
            </a:r>
            <a:r>
              <a:rPr lang="zh-TW" altLang="en-US" sz="2400" dirty="0">
                <a:solidFill>
                  <a:schemeClr val="tx1"/>
                </a:solidFill>
              </a:rPr>
              <a:t>社群</a:t>
            </a:r>
            <a:r>
              <a:rPr lang="zh-TW" altLang="zh-TW" sz="2400" dirty="0" smtClean="0">
                <a:solidFill>
                  <a:schemeClr val="tx1"/>
                </a:solidFill>
              </a:rPr>
              <a:t>，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zh-TW" sz="2400" dirty="0" smtClean="0">
                <a:solidFill>
                  <a:schemeClr val="tx1"/>
                </a:solidFill>
              </a:rPr>
              <a:t>以</a:t>
            </a:r>
            <a:r>
              <a:rPr lang="zh-TW" altLang="zh-TW" sz="2400" dirty="0">
                <a:solidFill>
                  <a:schemeClr val="tx1"/>
                </a:solidFill>
              </a:rPr>
              <a:t>利後續各項消息</a:t>
            </a:r>
            <a:r>
              <a:rPr lang="zh-TW" altLang="zh-TW" sz="2400" dirty="0" smtClean="0">
                <a:solidFill>
                  <a:schemeClr val="tx1"/>
                </a:solidFill>
              </a:rPr>
              <a:t>通知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密碼</a:t>
            </a:r>
            <a:r>
              <a:rPr lang="en-US" altLang="zh-TW" sz="2400" dirty="0" smtClean="0">
                <a:solidFill>
                  <a:schemeClr val="tx1"/>
                </a:solidFill>
              </a:rPr>
              <a:t>1125)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555" y="2267102"/>
            <a:ext cx="4526890" cy="452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56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6696" y="2569464"/>
            <a:ext cx="10058400" cy="1609344"/>
          </a:xfrm>
        </p:spPr>
        <p:txBody>
          <a:bodyPr>
            <a:normAutofit/>
          </a:bodyPr>
          <a:lstStyle/>
          <a:p>
            <a:pPr lvl="0" algn="ctr"/>
            <a:r>
              <a:rPr lang="zh-TW" altLang="zh-TW" sz="7200" b="1" dirty="0"/>
              <a:t>社團業務提醒</a:t>
            </a:r>
          </a:p>
        </p:txBody>
      </p:sp>
    </p:spTree>
    <p:extLst>
      <p:ext uri="{BB962C8B-B14F-4D97-AF65-F5344CB8AC3E}">
        <p14:creationId xmlns:p14="http://schemas.microsoft.com/office/powerpoint/2010/main" val="28301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6696" y="2569464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dirty="0"/>
              <a:t>社團業務告知</a:t>
            </a:r>
          </a:p>
        </p:txBody>
      </p:sp>
    </p:spTree>
    <p:extLst>
      <p:ext uri="{BB962C8B-B14F-4D97-AF65-F5344CB8AC3E}">
        <p14:creationId xmlns:p14="http://schemas.microsoft.com/office/powerpoint/2010/main" val="29761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737360" y="640080"/>
            <a:ext cx="10058400" cy="1499616"/>
          </a:xfrm>
        </p:spPr>
        <p:txBody>
          <a:bodyPr>
            <a:normAutofit/>
          </a:bodyPr>
          <a:lstStyle/>
          <a:p>
            <a:pPr lvl="0"/>
            <a:r>
              <a:rPr lang="zh-TW" altLang="en-US" sz="4000" dirty="0"/>
              <a:t>社團業務提醒</a:t>
            </a:r>
            <a:r>
              <a:rPr lang="zh-TW" altLang="zh-TW" sz="4000" dirty="0"/>
              <a:t/>
            </a:r>
            <a:br>
              <a:rPr lang="zh-TW" altLang="zh-TW" sz="4000" dirty="0"/>
            </a:b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8600" y="1929384"/>
            <a:ext cx="10625328" cy="4361688"/>
          </a:xfr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社團活動及成果繳交線上查詢說明</a:t>
            </a:r>
            <a:r>
              <a:rPr lang="en-US" altLang="zh-TW" sz="2400" dirty="0">
                <a:solidFill>
                  <a:schemeClr val="tx1"/>
                </a:solidFill>
              </a:rPr>
              <a:t> (112-1</a:t>
            </a:r>
            <a:r>
              <a:rPr lang="zh-TW" altLang="zh-TW" sz="2400" dirty="0">
                <a:solidFill>
                  <a:schemeClr val="tx1"/>
                </a:solidFill>
              </a:rPr>
              <a:t>已開放查詢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。亦可透過課外組網頁</a:t>
            </a:r>
            <a:r>
              <a:rPr lang="en-US" altLang="zh-TW" sz="2400" dirty="0">
                <a:solidFill>
                  <a:schemeClr val="tx1"/>
                </a:solidFill>
              </a:rPr>
              <a:t>-</a:t>
            </a:r>
            <a:r>
              <a:rPr lang="zh-TW" altLang="zh-TW" sz="2400" dirty="0">
                <a:solidFill>
                  <a:schemeClr val="tx1"/>
                </a:solidFill>
              </a:rPr>
              <a:t>右側選單</a:t>
            </a:r>
            <a:r>
              <a:rPr lang="en-US" altLang="zh-TW" sz="2400" dirty="0">
                <a:solidFill>
                  <a:schemeClr val="tx1"/>
                </a:solidFill>
              </a:rPr>
              <a:t>-</a:t>
            </a:r>
            <a:r>
              <a:rPr lang="zh-TW" altLang="zh-TW" sz="2400" dirty="0">
                <a:solidFill>
                  <a:schemeClr val="tx1"/>
                </a:solidFill>
              </a:rPr>
              <a:t>社團活動查詢，進行線上連結。活動及成果繳交列表線上查詢連結：</a:t>
            </a:r>
            <a:r>
              <a:rPr lang="en-US" altLang="zh-TW" sz="2400" dirty="0">
                <a:hlinkClick r:id="rId2"/>
              </a:rPr>
              <a:t>https://reurl.cc/94geQO</a:t>
            </a:r>
            <a:r>
              <a:rPr lang="zh-TW" altLang="zh-TW" sz="2400" dirty="0"/>
              <a:t>。</a:t>
            </a:r>
            <a:endParaRPr lang="en-US" altLang="zh-TW" sz="2400" dirty="0"/>
          </a:p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本組相關活動或業務資訊會公告於課外組粉絲專頁 </a:t>
            </a:r>
            <a:r>
              <a:rPr lang="en-US" altLang="zh-TW" sz="2400" dirty="0">
                <a:hlinkClick r:id="rId3"/>
              </a:rPr>
              <a:t>https://www.facebook.com/NFUACTIVITY</a:t>
            </a:r>
            <a:r>
              <a:rPr lang="en-US" altLang="zh-TW" sz="2400" dirty="0"/>
              <a:t> </a:t>
            </a:r>
            <a:r>
              <a:rPr lang="zh-TW" altLang="zh-TW" sz="2400" dirty="0"/>
              <a:t>，</a:t>
            </a:r>
            <a:r>
              <a:rPr lang="zh-TW" altLang="zh-TW" sz="2400" dirty="0">
                <a:solidFill>
                  <a:schemeClr val="tx1"/>
                </a:solidFill>
              </a:rPr>
              <a:t>請搜尋</a:t>
            </a:r>
            <a:r>
              <a:rPr lang="zh-TW" altLang="zh-TW" sz="2400" dirty="0"/>
              <a:t>「</a:t>
            </a:r>
            <a:r>
              <a:rPr lang="en-US" altLang="zh-TW" sz="2400" dirty="0" err="1">
                <a:hlinkClick r:id="rId4"/>
              </a:rPr>
              <a:t>國立虎尾科技大學課外活動指導組</a:t>
            </a:r>
            <a:r>
              <a:rPr lang="zh-TW" altLang="zh-TW" sz="2400" dirty="0"/>
              <a:t>」</a:t>
            </a:r>
            <a:r>
              <a:rPr lang="zh-TW" altLang="zh-TW" sz="2400" dirty="0">
                <a:solidFill>
                  <a:schemeClr val="tx1"/>
                </a:solidFill>
              </a:rPr>
              <a:t>按讚並設定搶先看，才能最快獲得相關資訊。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校外活動請大家踴躍上課外組校外活動網頁查看，有興趣者歡迎自行報名參加。</a:t>
            </a:r>
          </a:p>
        </p:txBody>
      </p:sp>
    </p:spTree>
    <p:extLst>
      <p:ext uri="{BB962C8B-B14F-4D97-AF65-F5344CB8AC3E}">
        <p14:creationId xmlns:p14="http://schemas.microsoft.com/office/powerpoint/2010/main" val="162284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9454" y="657763"/>
            <a:ext cx="10058400" cy="1609344"/>
          </a:xfrm>
        </p:spPr>
        <p:txBody>
          <a:bodyPr>
            <a:normAutofit/>
          </a:bodyPr>
          <a:lstStyle/>
          <a:p>
            <a:pPr lvl="0"/>
            <a:r>
              <a:rPr lang="zh-TW" altLang="en-US" sz="4000" dirty="0"/>
              <a:t>社群追蹤</a:t>
            </a:r>
            <a:r>
              <a:rPr lang="zh-TW" altLang="zh-TW" sz="4000" dirty="0"/>
              <a:t/>
            </a:r>
            <a:br>
              <a:rPr lang="zh-TW" altLang="zh-TW" sz="4000" dirty="0"/>
            </a:br>
            <a:endParaRPr lang="zh-TW" altLang="en-US" sz="4000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76EF7B5-DDD0-4D50-98D1-577374119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321" y="1060956"/>
            <a:ext cx="2666667" cy="5485714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4B115941-589E-4995-879E-703043C5F0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92" y="1588305"/>
            <a:ext cx="3681389" cy="3681389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8CE7340-2E4C-4B56-BA0B-0BCDA0F7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824" y="1060956"/>
            <a:ext cx="2666667" cy="5485714"/>
          </a:xfrm>
          <a:prstGeom prst="rect">
            <a:avLst/>
          </a:prstGeom>
        </p:spPr>
      </p:pic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DECF7B8E-053F-4046-84F6-CFEE8D80C427}"/>
              </a:ext>
            </a:extLst>
          </p:cNvPr>
          <p:cNvSpPr/>
          <p:nvPr/>
        </p:nvSpPr>
        <p:spPr>
          <a:xfrm>
            <a:off x="4836154" y="3219061"/>
            <a:ext cx="482296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162943DA-453B-4D45-98F6-B7605BDB9BBB}"/>
              </a:ext>
            </a:extLst>
          </p:cNvPr>
          <p:cNvSpPr/>
          <p:nvPr/>
        </p:nvSpPr>
        <p:spPr>
          <a:xfrm>
            <a:off x="8158859" y="3281298"/>
            <a:ext cx="482296" cy="52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有線條的向右箭號 15">
            <a:extLst>
              <a:ext uri="{FF2B5EF4-FFF2-40B4-BE49-F238E27FC236}">
                <a16:creationId xmlns:a16="http://schemas.microsoft.com/office/drawing/2014/main" id="{A418F2EC-8317-42F6-B648-CCE21129771A}"/>
              </a:ext>
            </a:extLst>
          </p:cNvPr>
          <p:cNvSpPr/>
          <p:nvPr/>
        </p:nvSpPr>
        <p:spPr>
          <a:xfrm rot="10800000">
            <a:off x="10417310" y="3025101"/>
            <a:ext cx="645830" cy="438538"/>
          </a:xfrm>
          <a:prstGeom prst="strip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" name="箭號: 有線條的向右箭號 16">
            <a:extLst>
              <a:ext uri="{FF2B5EF4-FFF2-40B4-BE49-F238E27FC236}">
                <a16:creationId xmlns:a16="http://schemas.microsoft.com/office/drawing/2014/main" id="{2E51DD1D-6ED5-44CA-9F16-00ABC45839BC}"/>
              </a:ext>
            </a:extLst>
          </p:cNvPr>
          <p:cNvSpPr/>
          <p:nvPr/>
        </p:nvSpPr>
        <p:spPr>
          <a:xfrm rot="10800000">
            <a:off x="10417310" y="3536491"/>
            <a:ext cx="645830" cy="438538"/>
          </a:xfrm>
          <a:prstGeom prst="strip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箭號: 有線條的向右箭號 17">
            <a:extLst>
              <a:ext uri="{FF2B5EF4-FFF2-40B4-BE49-F238E27FC236}">
                <a16:creationId xmlns:a16="http://schemas.microsoft.com/office/drawing/2014/main" id="{3E7EA972-1CC3-404E-8868-C9C112AC6178}"/>
              </a:ext>
            </a:extLst>
          </p:cNvPr>
          <p:cNvSpPr/>
          <p:nvPr/>
        </p:nvSpPr>
        <p:spPr>
          <a:xfrm rot="10800000">
            <a:off x="10417310" y="4052820"/>
            <a:ext cx="645830" cy="438538"/>
          </a:xfrm>
          <a:prstGeom prst="strip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9" name="箭號: 有線條的向右箭號 18">
            <a:extLst>
              <a:ext uri="{FF2B5EF4-FFF2-40B4-BE49-F238E27FC236}">
                <a16:creationId xmlns:a16="http://schemas.microsoft.com/office/drawing/2014/main" id="{BE76A3B5-636B-4AFD-9BD1-05094313EC13}"/>
              </a:ext>
            </a:extLst>
          </p:cNvPr>
          <p:cNvSpPr/>
          <p:nvPr/>
        </p:nvSpPr>
        <p:spPr>
          <a:xfrm rot="10800000">
            <a:off x="10435532" y="4574209"/>
            <a:ext cx="645830" cy="438538"/>
          </a:xfrm>
          <a:prstGeom prst="strip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818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691640" y="676656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4088" y="1975104"/>
            <a:ext cx="11137392" cy="4325112"/>
          </a:xfrm>
        </p:spPr>
        <p:txBody>
          <a:bodyPr>
            <a:normAutofit/>
          </a:bodyPr>
          <a:lstStyle/>
          <a:p>
            <a:pPr marL="18288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各社團辦理活動時應</a:t>
            </a:r>
            <a:r>
              <a:rPr lang="zh-TW" altLang="zh-TW" sz="2400" i="0" dirty="0">
                <a:solidFill>
                  <a:srgbClr val="FF0000"/>
                </a:solidFill>
                <a:latin typeface="+mj-ea"/>
                <a:ea typeface="+mj-ea"/>
              </a:rPr>
              <a:t>避免從事危險項目表演</a:t>
            </a: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（例如明火表演、舉人拋高接人、大胃王比賽）以免因事先防護準備工作不當，導致灼傷、骨折等意外事件發生</a:t>
            </a:r>
            <a:r>
              <a:rPr lang="zh-TW" altLang="zh-TW" sz="2400" i="0" dirty="0">
                <a:latin typeface="+mj-ea"/>
                <a:ea typeface="+mj-ea"/>
              </a:rPr>
              <a:t>，</a:t>
            </a:r>
            <a:r>
              <a:rPr lang="zh-TW" altLang="zh-TW" sz="2400" i="0" dirty="0">
                <a:solidFill>
                  <a:srgbClr val="FF0000"/>
                </a:solidFill>
                <a:latin typeface="+mj-ea"/>
                <a:ea typeface="+mj-ea"/>
              </a:rPr>
              <a:t>特殊</a:t>
            </a:r>
            <a:r>
              <a:rPr lang="en-US" altLang="zh-TW" sz="2400" i="0" dirty="0">
                <a:solidFill>
                  <a:srgbClr val="FF0000"/>
                </a:solidFill>
                <a:latin typeface="+mj-ea"/>
                <a:ea typeface="+mj-ea"/>
              </a:rPr>
              <a:t>/</a:t>
            </a:r>
            <a:r>
              <a:rPr lang="zh-TW" altLang="zh-TW" sz="2400" i="0" dirty="0">
                <a:solidFill>
                  <a:srgbClr val="FF0000"/>
                </a:solidFill>
                <a:latin typeface="+mj-ea"/>
                <a:ea typeface="+mj-ea"/>
              </a:rPr>
              <a:t>用火活動需附安全說明及火安計畫</a:t>
            </a:r>
            <a:r>
              <a:rPr lang="en-US" altLang="zh-TW" sz="2400" i="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例如火舞</a:t>
            </a:r>
            <a:r>
              <a:rPr lang="en-US" altLang="zh-TW" sz="2400" i="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i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8288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另社團辦理校外活動於雲林以外地區，必須針對本校參加學生</a:t>
            </a:r>
            <a:r>
              <a:rPr lang="zh-TW" altLang="zh-TW" sz="2400" i="0" dirty="0">
                <a:solidFill>
                  <a:srgbClr val="FF0000"/>
                </a:solidFill>
                <a:latin typeface="+mj-ea"/>
                <a:ea typeface="+mj-ea"/>
              </a:rPr>
              <a:t>加保旅平險</a:t>
            </a:r>
            <a:r>
              <a:rPr lang="zh-TW" altLang="zh-TW" sz="2400" i="0" dirty="0">
                <a:latin typeface="+mj-ea"/>
                <a:ea typeface="+mj-ea"/>
              </a:rPr>
              <a:t>，</a:t>
            </a: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學生活動也可依規定使用學期補助款核銷保險費用</a:t>
            </a:r>
            <a:r>
              <a:rPr lang="zh-TW" altLang="en-US" sz="2400" i="0" dirty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i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8288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發生緊急意外事故時，請立即撥打</a:t>
            </a:r>
            <a:r>
              <a:rPr lang="zh-TW" altLang="zh-TW" sz="2400" i="0" dirty="0" smtClean="0">
                <a:solidFill>
                  <a:schemeClr val="tx1"/>
                </a:solidFill>
                <a:latin typeface="+mj-ea"/>
                <a:ea typeface="+mj-ea"/>
              </a:rPr>
              <a:t>學校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400" i="0" dirty="0" smtClean="0">
                <a:solidFill>
                  <a:srgbClr val="FF0000"/>
                </a:solidFill>
                <a:latin typeface="+mj-ea"/>
                <a:ea typeface="+mj-ea"/>
              </a:rPr>
              <a:t>   </a:t>
            </a:r>
            <a:r>
              <a:rPr lang="zh-TW" altLang="zh-TW" sz="2400" i="0" dirty="0" smtClean="0">
                <a:solidFill>
                  <a:srgbClr val="FF0000"/>
                </a:solidFill>
                <a:latin typeface="+mj-ea"/>
                <a:ea typeface="+mj-ea"/>
              </a:rPr>
              <a:t>校</a:t>
            </a:r>
            <a:r>
              <a:rPr lang="zh-TW" altLang="zh-TW" sz="2400" i="0" dirty="0">
                <a:solidFill>
                  <a:srgbClr val="FF0000"/>
                </a:solidFill>
                <a:latin typeface="+mj-ea"/>
                <a:ea typeface="+mj-ea"/>
              </a:rPr>
              <a:t>安中心緊急聯絡電話</a:t>
            </a:r>
            <a:r>
              <a:rPr lang="en-US" altLang="zh-TW" sz="2400" i="0" dirty="0">
                <a:solidFill>
                  <a:srgbClr val="FF0000"/>
                </a:solidFill>
                <a:latin typeface="+mj-ea"/>
                <a:ea typeface="+mj-ea"/>
              </a:rPr>
              <a:t>:0932-969994</a:t>
            </a:r>
            <a:r>
              <a:rPr lang="zh-TW" altLang="zh-TW" sz="2400" i="0" dirty="0">
                <a:solidFill>
                  <a:schemeClr val="tx1"/>
                </a:solidFill>
                <a:latin typeface="+mj-ea"/>
                <a:ea typeface="+mj-ea"/>
              </a:rPr>
              <a:t>尋求協助處理。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781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4108" y="2133600"/>
            <a:ext cx="11145076" cy="4312920"/>
          </a:xfrm>
        </p:spPr>
        <p:txBody>
          <a:bodyPr>
            <a:normAutofit/>
          </a:bodyPr>
          <a:lstStyle/>
          <a:p>
            <a:pPr marL="342900" lvl="1" indent="-342900"/>
            <a:r>
              <a:rPr lang="zh-TW" altLang="zh-TW" sz="3200" dirty="0">
                <a:solidFill>
                  <a:schemeClr val="tx1"/>
                </a:solidFill>
              </a:rPr>
              <a:t>學生辦理活動應落實性別平等教育法，於活動間應互相提醒間度及保護同儕權益，若疑似發生校園性侵害、性騷擾或性霸凌事件應進行校安通報</a:t>
            </a:r>
            <a:r>
              <a:rPr lang="zh-TW" altLang="zh-TW" sz="3200" dirty="0" smtClean="0">
                <a:solidFill>
                  <a:schemeClr val="tx1"/>
                </a:solidFill>
              </a:rPr>
              <a:t>。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pPr marL="342900" lvl="1" indent="-342900"/>
            <a:endParaRPr lang="en-US" altLang="zh-TW" sz="3200" dirty="0"/>
          </a:p>
          <a:p>
            <a:pPr marL="342900" lvl="1" indent="-342900"/>
            <a:r>
              <a:rPr lang="zh-TW" altLang="zh-TW" sz="3200" dirty="0">
                <a:solidFill>
                  <a:srgbClr val="FF0000"/>
                </a:solidFill>
                <a:latin typeface="+mj-ea"/>
              </a:rPr>
              <a:t>校安中心緊急聯絡電話</a:t>
            </a:r>
            <a:r>
              <a:rPr lang="en-US" altLang="zh-TW" sz="3200" dirty="0">
                <a:solidFill>
                  <a:srgbClr val="FF0000"/>
                </a:solidFill>
                <a:latin typeface="+mj-ea"/>
              </a:rPr>
              <a:t>:0932-969994</a:t>
            </a:r>
            <a:endParaRPr lang="zh-TW" altLang="en-US" sz="24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700784" y="633984"/>
            <a:ext cx="10058400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000" dirty="0" smtClean="0"/>
              <a:t>社團業務提醒</a:t>
            </a:r>
            <a:r>
              <a:rPr lang="zh-TW" altLang="zh-TW" sz="4000" dirty="0" smtClean="0"/>
              <a:t/>
            </a:r>
            <a:br>
              <a:rPr lang="zh-TW" altLang="zh-TW" sz="4000" dirty="0" smtClean="0"/>
            </a:b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23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677924" y="640080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注意事項</a:t>
            </a:r>
            <a:r>
              <a:rPr lang="en-US" altLang="zh-TW" sz="4000" dirty="0"/>
              <a:t>-</a:t>
            </a:r>
            <a:r>
              <a:rPr lang="zh-TW" altLang="en-US" sz="4000" dirty="0"/>
              <a:t>冷氣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7240" y="1901952"/>
            <a:ext cx="11091672" cy="4407408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lvl="1" indent="-342900"/>
            <a:r>
              <a:rPr lang="zh-TW" altLang="zh-TW" sz="2400" dirty="0">
                <a:solidFill>
                  <a:schemeClr val="tx1"/>
                </a:solidFill>
              </a:rPr>
              <a:t>職能大樓共用教室冷氣，請各社團及借用單位務必愛惜使用。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342900" lvl="1" indent="-342900"/>
            <a:r>
              <a:rPr lang="zh-TW" altLang="zh-TW" sz="2400" dirty="0">
                <a:solidFill>
                  <a:schemeClr val="tx1"/>
                </a:solidFill>
              </a:rPr>
              <a:t>冷氣溫控設定為</a:t>
            </a:r>
            <a:r>
              <a:rPr lang="en-US" altLang="zh-TW" sz="2400" dirty="0">
                <a:solidFill>
                  <a:schemeClr val="tx1"/>
                </a:solidFill>
              </a:rPr>
              <a:t>26</a:t>
            </a:r>
            <a:r>
              <a:rPr lang="zh-TW" altLang="zh-TW" sz="2400" dirty="0">
                <a:solidFill>
                  <a:schemeClr val="tx1"/>
                </a:solidFill>
              </a:rPr>
              <a:t>度，已設定自動關機時間為</a:t>
            </a: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lang="zh-TW" altLang="zh-TW" sz="2400" dirty="0">
                <a:solidFill>
                  <a:schemeClr val="tx1"/>
                </a:solidFill>
              </a:rPr>
              <a:t>小時（可重新再開機使用）。請借用單位於鑰匙借用時，一併借用遙控器。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342900" lvl="1" indent="-342900"/>
            <a:r>
              <a:rPr lang="zh-TW" altLang="zh-TW" sz="2400" dirty="0">
                <a:solidFill>
                  <a:schemeClr val="tx1"/>
                </a:solidFill>
              </a:rPr>
              <a:t>冷氣開啟時，請確實將門窗緊閉，避免冷氣外流，除造成資源浪費，亦容易造成冷氣壓縮機無法負荷而損壞。使用完畢請確實電源關閉，如未關閉則不得借用。</a:t>
            </a:r>
          </a:p>
          <a:p>
            <a:pPr marL="342900" lvl="1" indent="-342900"/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38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719072" y="640080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注意事項</a:t>
            </a:r>
            <a:r>
              <a:rPr lang="en-US" altLang="zh-TW" sz="4000" dirty="0"/>
              <a:t>-</a:t>
            </a:r>
            <a:r>
              <a:rPr lang="zh-TW" altLang="en-US" sz="4000" dirty="0"/>
              <a:t>校外租車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0936" y="2249424"/>
            <a:ext cx="11219688" cy="2898648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lvl="1" indent="-342900"/>
            <a:r>
              <a:rPr lang="zh-TW" altLang="zh-TW" sz="3200" dirty="0">
                <a:solidFill>
                  <a:schemeClr val="tx1"/>
                </a:solidFill>
              </a:rPr>
              <a:t>辦理校外活動有關租用車輛之契約訂定</a:t>
            </a:r>
            <a:r>
              <a:rPr lang="zh-TW" altLang="zh-TW" sz="3200" dirty="0" smtClean="0">
                <a:solidFill>
                  <a:schemeClr val="tx1"/>
                </a:solidFill>
              </a:rPr>
              <a:t>，請</a:t>
            </a:r>
            <a:r>
              <a:rPr lang="zh-TW" altLang="zh-TW" sz="3200" dirty="0">
                <a:solidFill>
                  <a:schemeClr val="tx1"/>
                </a:solidFill>
              </a:rPr>
              <a:t>確實依「</a:t>
            </a:r>
            <a:r>
              <a:rPr lang="zh-TW" altLang="zh-TW" sz="3200" dirty="0">
                <a:solidFill>
                  <a:srgbClr val="FF0000"/>
                </a:solidFill>
              </a:rPr>
              <a:t>學校辦理校外教學活動租用車輛應行注意事項</a:t>
            </a:r>
            <a:r>
              <a:rPr lang="zh-TW" altLang="zh-TW" sz="3200" dirty="0">
                <a:solidFill>
                  <a:schemeClr val="tx1"/>
                </a:solidFill>
              </a:rPr>
              <a:t>」規定辦理，相關規定請參閱課外組網頁文件下載處。</a:t>
            </a:r>
          </a:p>
        </p:txBody>
      </p:sp>
    </p:spTree>
    <p:extLst>
      <p:ext uri="{BB962C8B-B14F-4D97-AF65-F5344CB8AC3E}">
        <p14:creationId xmlns:p14="http://schemas.microsoft.com/office/powerpoint/2010/main" val="15461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414016"/>
            <a:ext cx="12192000" cy="1609344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en-US" sz="7200" b="1" dirty="0"/>
              <a:t>場館</a:t>
            </a:r>
            <a:r>
              <a:rPr lang="zh-TW" altLang="en-US" sz="7200" b="1" dirty="0" smtClean="0"/>
              <a:t>公告</a:t>
            </a:r>
            <a:r>
              <a:rPr lang="en-US" altLang="zh-TW" sz="7200" b="1" dirty="0" smtClean="0"/>
              <a:t/>
            </a:r>
            <a:br>
              <a:rPr lang="en-US" altLang="zh-TW" sz="7200" b="1" dirty="0" smtClean="0"/>
            </a:br>
            <a:endParaRPr lang="zh-TW" altLang="zh-TW" sz="7200" b="1" dirty="0"/>
          </a:p>
        </p:txBody>
      </p:sp>
    </p:spTree>
    <p:extLst>
      <p:ext uri="{BB962C8B-B14F-4D97-AF65-F5344CB8AC3E}">
        <p14:creationId xmlns:p14="http://schemas.microsoft.com/office/powerpoint/2010/main" val="42777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7013" y="621791"/>
            <a:ext cx="10058400" cy="1609344"/>
          </a:xfrm>
        </p:spPr>
        <p:txBody>
          <a:bodyPr>
            <a:normAutofit/>
          </a:bodyPr>
          <a:lstStyle/>
          <a:p>
            <a:pPr lvl="0"/>
            <a:endParaRPr lang="zh-TW" altLang="en-US" sz="4000" dirty="0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8CC395EB-E8C3-4FCC-9D33-6063109C3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7319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46504" y="640079"/>
            <a:ext cx="10058400" cy="1609344"/>
          </a:xfrm>
        </p:spPr>
        <p:txBody>
          <a:bodyPr>
            <a:normAutofit/>
          </a:bodyPr>
          <a:lstStyle/>
          <a:p>
            <a:pPr lvl="0"/>
            <a:r>
              <a:rPr lang="zh-TW" altLang="zh-TW" sz="4000" dirty="0"/>
              <a:t>場館公告</a:t>
            </a:r>
            <a:r>
              <a:rPr lang="en-US" altLang="zh-TW" sz="4000" dirty="0"/>
              <a:t>-</a:t>
            </a:r>
            <a:r>
              <a:rPr lang="zh-TW" altLang="zh-TW" sz="4000" dirty="0"/>
              <a:t>連假閉館日程</a:t>
            </a:r>
            <a:endParaRPr lang="zh-TW" altLang="en-US" sz="4000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24680FFD-B4A2-4D2B-9831-5D8A6A868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146099"/>
              </p:ext>
            </p:extLst>
          </p:nvPr>
        </p:nvGraphicFramePr>
        <p:xfrm>
          <a:off x="996696" y="2450592"/>
          <a:ext cx="10808208" cy="239572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068318">
                  <a:extLst>
                    <a:ext uri="{9D8B030D-6E8A-4147-A177-3AD203B41FA5}">
                      <a16:colId xmlns:a16="http://schemas.microsoft.com/office/drawing/2014/main" val="3219320235"/>
                    </a:ext>
                  </a:extLst>
                </a:gridCol>
                <a:gridCol w="3382951">
                  <a:extLst>
                    <a:ext uri="{9D8B030D-6E8A-4147-A177-3AD203B41FA5}">
                      <a16:colId xmlns:a16="http://schemas.microsoft.com/office/drawing/2014/main" val="438376507"/>
                    </a:ext>
                  </a:extLst>
                </a:gridCol>
                <a:gridCol w="3356939">
                  <a:extLst>
                    <a:ext uri="{9D8B030D-6E8A-4147-A177-3AD203B41FA5}">
                      <a16:colId xmlns:a16="http://schemas.microsoft.com/office/drawing/2014/main" val="3773401565"/>
                    </a:ext>
                  </a:extLst>
                </a:gridCol>
              </a:tblGrid>
              <a:tr h="117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閉館日程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閉館天數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+mj-ea"/>
                          <a:ea typeface="+mj-ea"/>
                        </a:rPr>
                        <a:t>閉館事由</a:t>
                      </a:r>
                      <a:endParaRPr lang="zh-TW" sz="24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2264643"/>
                  </a:ext>
                </a:extLst>
              </a:tr>
              <a:tr h="121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j-ea"/>
                          <a:ea typeface="+mj-ea"/>
                        </a:rPr>
                        <a:t>112/12/30-113/01/01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天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開國紀念日連假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3211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3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8216" y="685800"/>
            <a:ext cx="9601200" cy="1485900"/>
          </a:xfrm>
        </p:spPr>
        <p:txBody>
          <a:bodyPr/>
          <a:lstStyle/>
          <a:p>
            <a:r>
              <a:rPr lang="zh-TW" altLang="zh-TW" dirty="0"/>
              <a:t>場館公告</a:t>
            </a:r>
            <a:r>
              <a:rPr lang="en-US" altLang="zh-TW" dirty="0" smtClean="0"/>
              <a:t>-</a:t>
            </a:r>
            <a:r>
              <a:rPr lang="zh-TW" altLang="en-US" dirty="0" smtClean="0"/>
              <a:t>故障通報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4128" y="2007108"/>
            <a:ext cx="10826496" cy="4293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課外組轄下場館故障通報及修繕查詢公告：為有效處理課外組轄下場館故障及了解相關修繕進度，如於課外組非開放時間，可至故障通報線上表單通報故障狀況，待工作日後將盡速處理後續事宜。</a:t>
            </a:r>
          </a:p>
          <a:p>
            <a:pPr marL="0" lvl="0" indent="0">
              <a:buNone/>
            </a:pPr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課外組轄下場館故障通報： </a:t>
            </a:r>
            <a:r>
              <a:rPr lang="en-US" altLang="zh-TW" sz="2400" dirty="0">
                <a:latin typeface="+mj-ea"/>
                <a:ea typeface="+mj-ea"/>
                <a:hlinkClick r:id="rId2"/>
              </a:rPr>
              <a:t>https://reurl.cc/aGKGR9</a:t>
            </a:r>
            <a:r>
              <a:rPr lang="zh-TW" altLang="zh-TW" sz="2400" dirty="0">
                <a:latin typeface="+mj-ea"/>
                <a:ea typeface="+mj-ea"/>
              </a:rPr>
              <a:t>　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zh-TW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課外組轄下場館故障修繕進度查詢： </a:t>
            </a:r>
            <a:r>
              <a:rPr lang="en-US" altLang="zh-TW" sz="2400" dirty="0">
                <a:latin typeface="+mj-ea"/>
                <a:ea typeface="+mj-ea"/>
                <a:hlinkClick r:id="rId3"/>
              </a:rPr>
              <a:t>https://reurl.cc/QbKbG9</a:t>
            </a:r>
            <a:endParaRPr lang="zh-TW" altLang="zh-TW" sz="2400" dirty="0">
              <a:latin typeface="+mj-ea"/>
              <a:ea typeface="+mj-ea"/>
            </a:endParaRPr>
          </a:p>
          <a:p>
            <a:endParaRPr lang="zh-TW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278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6656" y="1978152"/>
            <a:ext cx="11091672" cy="2859024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zh-TW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各社團成果報電子檔請</a:t>
            </a:r>
            <a:r>
              <a:rPr lang="en-US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mail</a:t>
            </a:r>
            <a:r>
              <a:rPr lang="zh-TW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至課外活動指導</a:t>
            </a:r>
            <a:r>
              <a:rPr lang="zh-TW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組信箱</a:t>
            </a:r>
            <a:r>
              <a:rPr lang="en-US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activity@nfu.edu.tw</a:t>
            </a:r>
            <a:r>
              <a:rPr lang="zh-TW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</a:t>
            </a:r>
            <a:r>
              <a:rPr lang="en-US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112-1</a:t>
            </a:r>
            <a:r>
              <a:rPr lang="zh-TW" altLang="zh-TW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活動</a:t>
            </a:r>
            <a:r>
              <a:rPr lang="zh-TW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申請列表查詢：</a:t>
            </a:r>
            <a:r>
              <a:rPr lang="en-US" altLang="zh-TW" sz="3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https://reurl.cc/94geQO</a:t>
            </a:r>
            <a:r>
              <a:rPr lang="zh-TW" altLang="zh-TW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。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709928" y="658368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000" dirty="0"/>
              <a:t>成果報電子檔</a:t>
            </a:r>
          </a:p>
        </p:txBody>
      </p:sp>
    </p:spTree>
    <p:extLst>
      <p:ext uri="{BB962C8B-B14F-4D97-AF65-F5344CB8AC3E}">
        <p14:creationId xmlns:p14="http://schemas.microsoft.com/office/powerpoint/2010/main" val="99815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3936" y="685800"/>
            <a:ext cx="9601200" cy="1485900"/>
          </a:xfrm>
        </p:spPr>
        <p:txBody>
          <a:bodyPr/>
          <a:lstStyle/>
          <a:p>
            <a:r>
              <a:rPr lang="zh-TW" altLang="zh-TW" dirty="0"/>
              <a:t>場館</a:t>
            </a:r>
            <a:r>
              <a:rPr lang="zh-TW" altLang="zh-TW" dirty="0" smtClean="0"/>
              <a:t>公告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60120" y="2007108"/>
            <a:ext cx="10844784" cy="3598164"/>
          </a:xfrm>
        </p:spPr>
        <p:txBody>
          <a:bodyPr>
            <a:normAutofit/>
          </a:bodyPr>
          <a:lstStyle/>
          <a:p>
            <a:pPr marL="0" indent="0">
              <a:buFont typeface="Franklin Gothic Book" panose="020B0503020102020204" pitchFamily="34" charset="0"/>
              <a:buNone/>
            </a:pP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課外組業務調整，職能大樓管理員常駐於課外組辦公室辦理業務；如有場館問題請洽課外組七號櫃台或電洽</a:t>
            </a:r>
            <a:r>
              <a:rPr lang="en-US" altLang="zh-TW" sz="2400" dirty="0">
                <a:solidFill>
                  <a:srgbClr val="FF0000"/>
                </a:solidFill>
                <a:latin typeface="+mj-ea"/>
                <a:ea typeface="+mj-ea"/>
              </a:rPr>
              <a:t>05-6315141</a:t>
            </a:r>
            <a:r>
              <a:rPr lang="zh-TW" altLang="zh-TW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zh-TW" sz="2400" dirty="0" smtClean="0">
                <a:solidFill>
                  <a:schemeClr val="tx1"/>
                </a:solidFill>
                <a:latin typeface="+mj-ea"/>
                <a:ea typeface="+mj-ea"/>
              </a:rPr>
              <a:t>如於線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上表單通報故障狀況，待工作日後將盡速處理後續事宜。課外組非開放時間，可至故障</a:t>
            </a:r>
            <a:r>
              <a:rPr lang="zh-TW" altLang="zh-TW" sz="2400" dirty="0" smtClean="0">
                <a:solidFill>
                  <a:schemeClr val="tx1"/>
                </a:solidFill>
                <a:latin typeface="+mj-ea"/>
                <a:ea typeface="+mj-ea"/>
              </a:rPr>
              <a:t>通報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待工作日後將盡速處理後續事宜。</a:t>
            </a:r>
            <a:endParaRPr lang="zh-TW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156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709928" y="658368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0936" y="1938528"/>
            <a:ext cx="10369296" cy="4379976"/>
          </a:xfrm>
        </p:spPr>
        <p:txBody>
          <a:bodyPr>
            <a:normAutofit/>
          </a:bodyPr>
          <a:lstStyle/>
          <a:p>
            <a:pPr lvl="0"/>
            <a:r>
              <a:rPr lang="zh-TW" altLang="zh-TW" sz="2400" dirty="0">
                <a:solidFill>
                  <a:schemeClr val="tx1"/>
                </a:solidFill>
              </a:rPr>
              <a:t>迎新、社課等所有社團活動一律於</a:t>
            </a:r>
            <a:r>
              <a:rPr lang="zh-TW" altLang="zh-TW" sz="2400" dirty="0">
                <a:solidFill>
                  <a:srgbClr val="FF0000"/>
                </a:solidFill>
              </a:rPr>
              <a:t>晚上</a:t>
            </a:r>
            <a:r>
              <a:rPr lang="en-US" altLang="zh-TW" sz="2400" dirty="0">
                <a:solidFill>
                  <a:srgbClr val="FF0000"/>
                </a:solidFill>
              </a:rPr>
              <a:t>10</a:t>
            </a:r>
            <a:r>
              <a:rPr lang="zh-TW" altLang="zh-TW" sz="2400" dirty="0">
                <a:solidFill>
                  <a:srgbClr val="FF0000"/>
                </a:solidFill>
              </a:rPr>
              <a:t>時</a:t>
            </a:r>
            <a:r>
              <a:rPr lang="zh-TW" altLang="zh-TW" sz="2400" dirty="0">
                <a:solidFill>
                  <a:schemeClr val="tx1"/>
                </a:solidFill>
              </a:rPr>
              <a:t>前結束，以免干擾他人；另活動結束需做好場復工作以維護環境整潔安全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水電窗戶等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，違者記點，嚴重者不得再借用場地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0"/>
            <a:r>
              <a:rPr lang="zh-TW" altLang="zh-TW" sz="2400" dirty="0" smtClean="0">
                <a:solidFill>
                  <a:schemeClr val="tx1"/>
                </a:solidFill>
              </a:rPr>
              <a:t>職能</a:t>
            </a:r>
            <a:r>
              <a:rPr lang="zh-TW" altLang="zh-TW" sz="2400" dirty="0">
                <a:solidFill>
                  <a:schemeClr val="tx1"/>
                </a:solidFill>
              </a:rPr>
              <a:t>大樓的社團共用教室均上鎖，</a:t>
            </a:r>
            <a:r>
              <a:rPr lang="zh-TW" altLang="zh-TW" sz="2400" dirty="0">
                <a:solidFill>
                  <a:srgbClr val="FF0000"/>
                </a:solidFill>
              </a:rPr>
              <a:t>晚上社課借用者須提前下午至課外組借</a:t>
            </a:r>
            <a:r>
              <a:rPr lang="zh-TW" altLang="zh-TW" sz="2400" dirty="0" smtClean="0">
                <a:solidFill>
                  <a:srgbClr val="FF0000"/>
                </a:solidFill>
              </a:rPr>
              <a:t>鑰匙。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pPr lvl="0"/>
            <a:r>
              <a:rPr lang="zh-TW" altLang="zh-TW" sz="2400" dirty="0" smtClean="0">
                <a:solidFill>
                  <a:schemeClr val="tx1"/>
                </a:solidFill>
              </a:rPr>
              <a:t>宿舍區職能大樓使用時間為</a:t>
            </a:r>
            <a:r>
              <a:rPr lang="zh-TW" altLang="zh-TW" sz="2400" dirty="0" smtClean="0">
                <a:solidFill>
                  <a:srgbClr val="FF0000"/>
                </a:solidFill>
              </a:rPr>
              <a:t>晚上</a:t>
            </a:r>
            <a:r>
              <a:rPr lang="en-US" altLang="zh-TW" sz="2400" dirty="0" smtClean="0">
                <a:solidFill>
                  <a:srgbClr val="FF0000"/>
                </a:solidFill>
              </a:rPr>
              <a:t>10</a:t>
            </a:r>
            <a:r>
              <a:rPr lang="zh-TW" altLang="zh-TW" sz="2400" dirty="0" smtClean="0">
                <a:solidFill>
                  <a:srgbClr val="FF0000"/>
                </a:solidFill>
              </a:rPr>
              <a:t>點</a:t>
            </a:r>
            <a:r>
              <a:rPr lang="zh-TW" altLang="zh-TW" sz="2400" dirty="0" smtClean="0">
                <a:solidFill>
                  <a:schemeClr val="tx1"/>
                </a:solidFill>
              </a:rPr>
              <a:t>，請社團配合工讀生閉館；另宿舍區實際管轄單位為生輔組，請配合宿舍區警衛管制，不可逗留與打聲喧嘩。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zh-TW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23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4208" y="685800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社團活動申請程序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456" y="1938528"/>
            <a:ext cx="11640312" cy="4361688"/>
          </a:xfr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校內活動</a:t>
            </a:r>
            <a:r>
              <a:rPr lang="en-US" altLang="zh-TW" sz="2400" dirty="0">
                <a:solidFill>
                  <a:schemeClr val="tx1"/>
                </a:solidFill>
              </a:rPr>
              <a:t>:</a:t>
            </a:r>
            <a:r>
              <a:rPr lang="en-US" altLang="zh-TW" sz="2400" dirty="0">
                <a:solidFill>
                  <a:srgbClr val="FF0000"/>
                </a:solidFill>
              </a:rPr>
              <a:t>10</a:t>
            </a:r>
            <a:r>
              <a:rPr lang="zh-TW" altLang="zh-TW" sz="2400" dirty="0">
                <a:solidFill>
                  <a:srgbClr val="FF0000"/>
                </a:solidFill>
              </a:rPr>
              <a:t>天</a:t>
            </a:r>
            <a:r>
              <a:rPr lang="zh-TW" altLang="zh-TW" sz="2400" dirty="0">
                <a:solidFill>
                  <a:schemeClr val="tx1"/>
                </a:solidFill>
              </a:rPr>
              <a:t>前</a:t>
            </a:r>
            <a:r>
              <a:rPr lang="zh-TW" altLang="en-US" sz="2400" dirty="0">
                <a:solidFill>
                  <a:schemeClr val="tx1"/>
                </a:solidFill>
              </a:rPr>
              <a:t>完成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校外活動</a:t>
            </a:r>
            <a:r>
              <a:rPr lang="en-US" altLang="zh-TW" sz="2400" dirty="0">
                <a:solidFill>
                  <a:schemeClr val="tx1"/>
                </a:solidFill>
              </a:rPr>
              <a:t>:</a:t>
            </a:r>
            <a:r>
              <a:rPr lang="en-US" altLang="zh-TW" sz="2400" dirty="0">
                <a:solidFill>
                  <a:srgbClr val="FF0000"/>
                </a:solidFill>
              </a:rPr>
              <a:t>15</a:t>
            </a:r>
            <a:r>
              <a:rPr lang="zh-TW" altLang="zh-TW" sz="2400" dirty="0">
                <a:solidFill>
                  <a:srgbClr val="FF0000"/>
                </a:solidFill>
              </a:rPr>
              <a:t>天</a:t>
            </a:r>
            <a:r>
              <a:rPr lang="zh-TW" altLang="zh-TW" sz="2400" dirty="0">
                <a:solidFill>
                  <a:schemeClr val="tx1"/>
                </a:solidFill>
              </a:rPr>
              <a:t>前</a:t>
            </a:r>
            <a:r>
              <a:rPr lang="zh-TW" altLang="en-US" sz="2400" dirty="0">
                <a:solidFill>
                  <a:schemeClr val="tx1"/>
                </a:solidFill>
              </a:rPr>
              <a:t>完成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除非遇校外活動主辦單位臨時邀約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起碼活動前</a:t>
            </a: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lang="zh-TW" altLang="zh-TW" sz="2400" dirty="0">
                <a:solidFill>
                  <a:schemeClr val="tx1"/>
                </a:solidFill>
              </a:rPr>
              <a:t>天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，請主辦單位以發公文或以</a:t>
            </a:r>
            <a:r>
              <a:rPr lang="en-US" altLang="zh-TW" sz="2400" dirty="0">
                <a:solidFill>
                  <a:schemeClr val="tx1"/>
                </a:solidFill>
              </a:rPr>
              <a:t>e-mail</a:t>
            </a:r>
            <a:r>
              <a:rPr lang="zh-TW" altLang="zh-TW" sz="2400" dirty="0">
                <a:solidFill>
                  <a:schemeClr val="tx1"/>
                </a:solidFill>
              </a:rPr>
              <a:t>至課外組正式邀約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須含企畫書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，否則不受理逾期之活動申請。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活動申請借用場地請上系統借用，預借後</a:t>
            </a:r>
            <a:r>
              <a:rPr lang="en-US" altLang="zh-TW" sz="2400" dirty="0">
                <a:solidFill>
                  <a:schemeClr val="tx1"/>
                </a:solidFill>
              </a:rPr>
              <a:t>7</a:t>
            </a:r>
            <a:r>
              <a:rPr lang="zh-TW" altLang="zh-TW" sz="2400" dirty="0">
                <a:solidFill>
                  <a:schemeClr val="tx1"/>
                </a:solidFill>
              </a:rPr>
              <a:t>天內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含假日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須送企劃書至課外活動指導組，逾期將刪除借用紀錄</a:t>
            </a:r>
            <a:r>
              <a:rPr lang="zh-TW" altLang="en-US" sz="2400" dirty="0">
                <a:solidFill>
                  <a:schemeClr val="tx1"/>
                </a:solidFill>
              </a:rPr>
              <a:t>。</a:t>
            </a:r>
            <a:endParaRPr lang="zh-TW" altLang="zh-TW" sz="2400" dirty="0">
              <a:solidFill>
                <a:schemeClr val="tx1"/>
              </a:solidFill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511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0684" y="1969008"/>
            <a:ext cx="10468420" cy="3777622"/>
          </a:xfrm>
        </p:spPr>
        <p:txBody>
          <a:bodyPr/>
          <a:lstStyle/>
          <a:p>
            <a:pPr marL="342900" lvl="1" indent="-342900"/>
            <a:r>
              <a:rPr lang="zh-TW" altLang="zh-TW" sz="2400" b="1" u="sng" dirty="0">
                <a:solidFill>
                  <a:schemeClr val="tx1"/>
                </a:solidFill>
              </a:rPr>
              <a:t>因應年底主計室關帳核銷期限為</a:t>
            </a:r>
            <a:r>
              <a:rPr lang="en-US" altLang="zh-TW" sz="2400" b="1" u="sng" dirty="0">
                <a:solidFill>
                  <a:srgbClr val="FF0000"/>
                </a:solidFill>
              </a:rPr>
              <a:t>11/30</a:t>
            </a:r>
            <a:r>
              <a:rPr lang="zh-TW" altLang="zh-TW" sz="2400" b="1" u="sng" dirty="0">
                <a:solidFill>
                  <a:schemeClr val="tx1"/>
                </a:solidFill>
              </a:rPr>
              <a:t>，逾期不予補助</a:t>
            </a:r>
            <a:r>
              <a:rPr lang="en-US" altLang="zh-TW" sz="2400" b="1" u="sng" dirty="0">
                <a:solidFill>
                  <a:schemeClr val="tx1"/>
                </a:solidFill>
              </a:rPr>
              <a:t>(</a:t>
            </a:r>
            <a:r>
              <a:rPr lang="zh-TW" altLang="zh-TW" sz="2400" b="1" u="sng" dirty="0">
                <a:solidFill>
                  <a:schemeClr val="tx1"/>
                </a:solidFill>
              </a:rPr>
              <a:t>如有極大的困難，請於會後攜帶核定之活動申請含企畫書洽社團業務承辦人討論</a:t>
            </a:r>
            <a:r>
              <a:rPr lang="en-US" altLang="zh-TW" sz="2400" b="1" u="sng" dirty="0">
                <a:solidFill>
                  <a:schemeClr val="tx1"/>
                </a:solidFill>
              </a:rPr>
              <a:t>)</a:t>
            </a:r>
            <a:r>
              <a:rPr lang="zh-TW" altLang="zh-TW" sz="2400" b="1" u="sng" dirty="0" smtClean="0">
                <a:solidFill>
                  <a:schemeClr val="tx1"/>
                </a:solidFill>
              </a:rPr>
              <a:t>；</a:t>
            </a:r>
            <a:endParaRPr lang="en-US" altLang="zh-TW" sz="2400" b="1" u="sng" dirty="0" smtClean="0">
              <a:solidFill>
                <a:schemeClr val="tx1"/>
              </a:solidFill>
            </a:endParaRPr>
          </a:p>
          <a:p>
            <a:pPr marL="342900" lvl="1" indent="-342900"/>
            <a:endParaRPr lang="en-US" altLang="zh-TW" sz="2400" b="1" u="sng" dirty="0">
              <a:solidFill>
                <a:schemeClr val="tx1"/>
              </a:solidFill>
            </a:endParaRPr>
          </a:p>
          <a:p>
            <a:pPr marL="342900" lvl="1" indent="-342900"/>
            <a:r>
              <a:rPr lang="zh-TW" altLang="zh-TW" sz="2400" dirty="0" smtClean="0">
                <a:solidFill>
                  <a:schemeClr val="tx1"/>
                </a:solidFill>
              </a:rPr>
              <a:t>活動</a:t>
            </a:r>
            <a:r>
              <a:rPr lang="zh-TW" altLang="zh-TW" sz="2400" dirty="0">
                <a:solidFill>
                  <a:schemeClr val="tx1"/>
                </a:solidFill>
              </a:rPr>
              <a:t>於</a:t>
            </a:r>
            <a:r>
              <a:rPr lang="en-US" altLang="zh-TW" sz="2400" dirty="0">
                <a:solidFill>
                  <a:schemeClr val="tx1"/>
                </a:solidFill>
              </a:rPr>
              <a:t>11</a:t>
            </a:r>
            <a:r>
              <a:rPr lang="zh-TW" altLang="zh-TW" sz="2400" dirty="0">
                <a:solidFill>
                  <a:schemeClr val="tx1"/>
                </a:solidFill>
              </a:rPr>
              <a:t>月中至</a:t>
            </a:r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r>
              <a:rPr lang="zh-TW" altLang="zh-TW" sz="2400" dirty="0">
                <a:solidFill>
                  <a:schemeClr val="tx1"/>
                </a:solidFill>
              </a:rPr>
              <a:t>月辦理者，請依活動申請表上加註之日期完成核銷</a:t>
            </a:r>
            <a:r>
              <a:rPr lang="zh-TW" altLang="zh-TW" sz="2400" dirty="0"/>
              <a:t>。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664208" y="685800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補助核銷期限</a:t>
            </a:r>
            <a:r>
              <a:rPr lang="en-US" altLang="zh-TW" sz="4000" dirty="0" smtClean="0"/>
              <a:t>:</a:t>
            </a:r>
            <a:r>
              <a:rPr lang="en-US" altLang="zh-TW" sz="4000" dirty="0" smtClean="0">
                <a:solidFill>
                  <a:srgbClr val="FF0000"/>
                </a:solidFill>
              </a:rPr>
              <a:t>11/30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349790"/>
            <a:ext cx="9367427" cy="1280890"/>
          </a:xfrm>
        </p:spPr>
        <p:txBody>
          <a:bodyPr/>
          <a:lstStyle/>
          <a:p>
            <a:r>
              <a:rPr lang="en-US" altLang="zh-TW" dirty="0" smtClean="0"/>
              <a:t>112-1</a:t>
            </a:r>
            <a:br>
              <a:rPr lang="en-US" altLang="zh-TW" dirty="0" smtClean="0"/>
            </a:br>
            <a:r>
              <a:rPr lang="zh-TW" altLang="zh-TW" dirty="0" smtClean="0"/>
              <a:t>社團</a:t>
            </a:r>
            <a:r>
              <a:rPr lang="zh-TW" altLang="zh-TW" dirty="0"/>
              <a:t>指導老師授課及指導資料應完成繳交期限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6636" y="1987296"/>
            <a:ext cx="11602276" cy="4660392"/>
          </a:xfrm>
        </p:spPr>
        <p:txBody>
          <a:bodyPr>
            <a:normAutofit/>
          </a:bodyPr>
          <a:lstStyle/>
          <a:p>
            <a:pPr lvl="1"/>
            <a:r>
              <a:rPr lang="zh-TW" altLang="zh-TW" sz="2400" dirty="0">
                <a:solidFill>
                  <a:schemeClr val="tx1"/>
                </a:solidFill>
              </a:rPr>
              <a:t>即日起至</a:t>
            </a:r>
            <a:r>
              <a:rPr lang="en-US" altLang="zh-TW" sz="2400" dirty="0">
                <a:solidFill>
                  <a:srgbClr val="FF0000"/>
                </a:solidFill>
              </a:rPr>
              <a:t>112</a:t>
            </a:r>
            <a:r>
              <a:rPr lang="zh-TW" altLang="zh-TW" sz="2400" dirty="0">
                <a:solidFill>
                  <a:srgbClr val="FF0000"/>
                </a:solidFill>
              </a:rPr>
              <a:t>年</a:t>
            </a:r>
            <a:r>
              <a:rPr lang="en-US" altLang="zh-TW" sz="2400" dirty="0">
                <a:solidFill>
                  <a:srgbClr val="FF0000"/>
                </a:solidFill>
              </a:rPr>
              <a:t>11</a:t>
            </a:r>
            <a:r>
              <a:rPr lang="zh-TW" altLang="zh-TW" sz="2400" dirty="0">
                <a:solidFill>
                  <a:srgbClr val="FF0000"/>
                </a:solidFill>
              </a:rPr>
              <a:t>月</a:t>
            </a:r>
            <a:r>
              <a:rPr lang="en-US" altLang="zh-TW" sz="2400" dirty="0">
                <a:solidFill>
                  <a:srgbClr val="FF0000"/>
                </a:solidFill>
              </a:rPr>
              <a:t>30</a:t>
            </a:r>
            <a:r>
              <a:rPr lang="zh-TW" altLang="zh-TW" sz="2400" dirty="0">
                <a:solidFill>
                  <a:srgbClr val="FF0000"/>
                </a:solidFill>
              </a:rPr>
              <a:t>日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zh-TW" sz="2400" dirty="0">
                <a:solidFill>
                  <a:srgbClr val="FF0000"/>
                </a:solidFill>
              </a:rPr>
              <a:t>四</a:t>
            </a:r>
            <a:r>
              <a:rPr lang="en-US" altLang="zh-TW" sz="2400" dirty="0">
                <a:solidFill>
                  <a:srgbClr val="FF0000"/>
                </a:solidFill>
              </a:rPr>
              <a:t>)17:00</a:t>
            </a:r>
            <a:r>
              <a:rPr lang="zh-TW" altLang="zh-TW" sz="2400" dirty="0">
                <a:solidFill>
                  <a:srgbClr val="FF0000"/>
                </a:solidFill>
              </a:rPr>
              <a:t>止</a:t>
            </a:r>
            <a:r>
              <a:rPr lang="en-US" altLang="zh-TW" sz="2400" dirty="0">
                <a:solidFill>
                  <a:schemeClr val="tx1"/>
                </a:solidFill>
              </a:rPr>
              <a:t>&lt;11/23</a:t>
            </a:r>
            <a:r>
              <a:rPr lang="zh-TW" altLang="zh-TW" sz="2400" dirty="0">
                <a:solidFill>
                  <a:schemeClr val="tx1"/>
                </a:solidFill>
              </a:rPr>
              <a:t>前完成者鼓勵加五分</a:t>
            </a:r>
            <a:r>
              <a:rPr lang="en-US" altLang="zh-TW" sz="2400" dirty="0">
                <a:solidFill>
                  <a:schemeClr val="tx1"/>
                </a:solidFill>
              </a:rPr>
              <a:t>&gt;</a:t>
            </a:r>
            <a:r>
              <a:rPr lang="zh-TW" altLang="zh-TW" sz="2400" dirty="0" smtClean="0">
                <a:solidFill>
                  <a:schemeClr val="tx1"/>
                </a:solidFill>
              </a:rPr>
              <a:t>，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altLang="zh-TW" sz="2400" dirty="0" smtClean="0">
                <a:solidFill>
                  <a:schemeClr val="tx1"/>
                </a:solidFill>
              </a:rPr>
              <a:t>   </a:t>
            </a:r>
            <a:r>
              <a:rPr lang="zh-TW" altLang="zh-TW" sz="2400" dirty="0" smtClean="0">
                <a:solidFill>
                  <a:schemeClr val="tx1"/>
                </a:solidFill>
              </a:rPr>
              <a:t>注意事項</a:t>
            </a:r>
            <a:r>
              <a:rPr lang="zh-TW" altLang="zh-TW" sz="2400" dirty="0">
                <a:solidFill>
                  <a:schemeClr val="tx1"/>
                </a:solidFill>
              </a:rPr>
              <a:t>如下：</a:t>
            </a:r>
          </a:p>
          <a:p>
            <a:pPr lvl="2"/>
            <a:r>
              <a:rPr lang="zh-TW" altLang="zh-TW" sz="2400" dirty="0">
                <a:solidFill>
                  <a:schemeClr val="tx1"/>
                </a:solidFill>
              </a:rPr>
              <a:t>請檢附</a:t>
            </a:r>
            <a:r>
              <a:rPr lang="zh-TW" altLang="zh-TW" sz="2400" dirty="0">
                <a:solidFill>
                  <a:srgbClr val="FF0000"/>
                </a:solidFill>
              </a:rPr>
              <a:t>指導老師討論會議會議紀錄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zh-TW" sz="2400" dirty="0">
                <a:solidFill>
                  <a:srgbClr val="FF0000"/>
                </a:solidFill>
              </a:rPr>
              <a:t>含簽到表</a:t>
            </a:r>
            <a:r>
              <a:rPr lang="en-US" altLang="zh-TW" sz="2400" dirty="0">
                <a:solidFill>
                  <a:srgbClr val="FF0000"/>
                </a:solidFill>
              </a:rPr>
              <a:t>) </a:t>
            </a:r>
            <a:r>
              <a:rPr lang="zh-TW" altLang="zh-TW" sz="2400" dirty="0">
                <a:solidFill>
                  <a:schemeClr val="tx1"/>
                </a:solidFill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指導老師指導評量表</a:t>
            </a:r>
            <a:r>
              <a:rPr lang="zh-TW" altLang="zh-TW" sz="2400" dirty="0">
                <a:solidFill>
                  <a:schemeClr val="tx1"/>
                </a:solidFill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活動紀錄表</a:t>
            </a:r>
            <a:r>
              <a:rPr lang="zh-TW" altLang="zh-TW" sz="2400" dirty="0">
                <a:solidFill>
                  <a:schemeClr val="tx1"/>
                </a:solidFill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指導老師指導照片</a:t>
            </a:r>
            <a:r>
              <a:rPr lang="zh-TW" altLang="zh-TW" sz="2400" dirty="0">
                <a:solidFill>
                  <a:schemeClr val="tx1"/>
                </a:solidFill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獎懲建議表</a:t>
            </a:r>
            <a:r>
              <a:rPr lang="zh-TW" altLang="zh-TW" sz="2400" dirty="0">
                <a:solidFill>
                  <a:schemeClr val="tx1"/>
                </a:solidFill>
              </a:rPr>
              <a:t>等相關資料紙本用長尾夾或迴紋針繳交至課外組。相關表單皆已更新於課外組－文件下載－社團指導老師－社團指導老師授課及指導資料繳交。請務必使用新版表單。</a:t>
            </a:r>
          </a:p>
          <a:p>
            <a:pPr lvl="2"/>
            <a:r>
              <a:rPr lang="zh-TW" altLang="zh-TW" sz="2400" dirty="0">
                <a:solidFill>
                  <a:schemeClr val="tx1"/>
                </a:solidFill>
              </a:rPr>
              <a:t>獎懲建議表電子檔亦請同步</a:t>
            </a:r>
            <a:r>
              <a:rPr lang="en-US" altLang="zh-TW" sz="2400" dirty="0">
                <a:solidFill>
                  <a:schemeClr val="tx1"/>
                </a:solidFill>
              </a:rPr>
              <a:t>mail</a:t>
            </a:r>
            <a:r>
              <a:rPr lang="zh-TW" altLang="zh-TW" sz="2400" dirty="0">
                <a:solidFill>
                  <a:schemeClr val="tx1"/>
                </a:solidFill>
              </a:rPr>
              <a:t>至課指組信箱</a:t>
            </a:r>
            <a:r>
              <a:rPr lang="en-US" altLang="zh-TW" sz="2400" dirty="0">
                <a:solidFill>
                  <a:schemeClr val="tx1"/>
                </a:solidFill>
              </a:rPr>
              <a:t>activity@nfu.edu.tw</a:t>
            </a:r>
            <a:r>
              <a:rPr lang="zh-TW" altLang="zh-TW" sz="2400" dirty="0">
                <a:solidFill>
                  <a:schemeClr val="tx1"/>
                </a:solidFill>
              </a:rPr>
              <a:t>，逾期未</a:t>
            </a:r>
            <a:r>
              <a:rPr lang="en-US" altLang="zh-TW" sz="2400" dirty="0">
                <a:solidFill>
                  <a:schemeClr val="tx1"/>
                </a:solidFill>
              </a:rPr>
              <a:t>mail</a:t>
            </a:r>
            <a:r>
              <a:rPr lang="zh-TW" altLang="zh-TW" sz="2400" dirty="0">
                <a:solidFill>
                  <a:schemeClr val="tx1"/>
                </a:solidFill>
              </a:rPr>
              <a:t>者則取消獎懲申請，主旨：</a:t>
            </a:r>
            <a:r>
              <a:rPr lang="en-US" altLang="zh-TW" sz="2400" dirty="0">
                <a:solidFill>
                  <a:schemeClr val="tx1"/>
                </a:solidFill>
              </a:rPr>
              <a:t>112-1</a:t>
            </a:r>
            <a:r>
              <a:rPr lang="zh-TW" altLang="zh-TW" sz="2400" dirty="0">
                <a:solidFill>
                  <a:schemeClr val="tx1"/>
                </a:solidFill>
              </a:rPr>
              <a:t>獎懲建議表</a:t>
            </a:r>
            <a:r>
              <a:rPr lang="en-US" altLang="zh-TW" sz="2400" dirty="0">
                <a:solidFill>
                  <a:schemeClr val="tx1"/>
                </a:solidFill>
              </a:rPr>
              <a:t>-</a:t>
            </a:r>
            <a:r>
              <a:rPr lang="zh-TW" altLang="zh-TW" sz="2400" dirty="0">
                <a:solidFill>
                  <a:schemeClr val="tx1"/>
                </a:solidFill>
              </a:rPr>
              <a:t>社團編號</a:t>
            </a:r>
            <a:r>
              <a:rPr lang="en-US" altLang="zh-TW" sz="2400" dirty="0">
                <a:solidFill>
                  <a:schemeClr val="tx1"/>
                </a:solidFill>
              </a:rPr>
              <a:t>+</a:t>
            </a:r>
            <a:r>
              <a:rPr lang="zh-TW" altLang="zh-TW" sz="2400" dirty="0">
                <a:solidFill>
                  <a:schemeClr val="tx1"/>
                </a:solidFill>
              </a:rPr>
              <a:t>名字，例如</a:t>
            </a:r>
            <a:r>
              <a:rPr lang="en-US" altLang="zh-TW" sz="2400" dirty="0">
                <a:solidFill>
                  <a:schemeClr val="tx1"/>
                </a:solidFill>
              </a:rPr>
              <a:t>112-1</a:t>
            </a:r>
            <a:r>
              <a:rPr lang="zh-TW" altLang="zh-TW" sz="2400" dirty="0">
                <a:solidFill>
                  <a:schemeClr val="tx1"/>
                </a:solidFill>
              </a:rPr>
              <a:t>獎懲建議表</a:t>
            </a:r>
            <a:r>
              <a:rPr lang="en-US" altLang="zh-TW" sz="2400" dirty="0">
                <a:solidFill>
                  <a:schemeClr val="tx1"/>
                </a:solidFill>
              </a:rPr>
              <a:t>-F01</a:t>
            </a:r>
            <a:r>
              <a:rPr lang="zh-TW" altLang="zh-TW" sz="2400" dirty="0">
                <a:solidFill>
                  <a:schemeClr val="tx1"/>
                </a:solidFill>
              </a:rPr>
              <a:t>光鹽。</a:t>
            </a:r>
          </a:p>
          <a:p>
            <a:pPr lvl="2"/>
            <a:r>
              <a:rPr lang="zh-TW" altLang="zh-TW" sz="2400" dirty="0">
                <a:solidFill>
                  <a:srgbClr val="FF0000"/>
                </a:solidFill>
              </a:rPr>
              <a:t>請務必準時完成繳交</a:t>
            </a:r>
            <a:r>
              <a:rPr lang="zh-TW" altLang="zh-TW" sz="2400" dirty="0">
                <a:solidFill>
                  <a:schemeClr val="tx1"/>
                </a:solidFill>
              </a:rPr>
              <a:t>，否則將影響全體社團指導老師費用發放期</a:t>
            </a:r>
            <a:r>
              <a:rPr lang="zh-TW" altLang="zh-TW" sz="2400" dirty="0" smtClean="0">
                <a:solidFill>
                  <a:schemeClr val="tx1"/>
                </a:solidFill>
              </a:rPr>
              <a:t>程。</a:t>
            </a:r>
            <a:endParaRPr lang="zh-TW" altLang="zh-TW" sz="2400" dirty="0">
              <a:solidFill>
                <a:schemeClr val="tx1"/>
              </a:solidFill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208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389799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8780" y="667512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社團</a:t>
            </a:r>
            <a:r>
              <a:rPr lang="zh-TW" altLang="en-US" sz="4000" dirty="0"/>
              <a:t>校外競賽獎金申請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0312" y="1911096"/>
            <a:ext cx="11667744" cy="4846320"/>
          </a:xfr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112-1</a:t>
            </a:r>
            <a:r>
              <a:rPr lang="zh-TW" altLang="zh-TW" sz="2400" dirty="0">
                <a:solidFill>
                  <a:schemeClr val="tx1"/>
                </a:solidFill>
              </a:rPr>
              <a:t>社團校外競賽獎金申請，因</a:t>
            </a:r>
            <a:r>
              <a:rPr lang="en-US" altLang="zh-TW" sz="2400" dirty="0">
                <a:solidFill>
                  <a:schemeClr val="tx1"/>
                </a:solidFill>
              </a:rPr>
              <a:t>12</a:t>
            </a:r>
            <a:r>
              <a:rPr lang="zh-TW" altLang="zh-TW" sz="2400" dirty="0">
                <a:solidFill>
                  <a:schemeClr val="tx1"/>
                </a:solidFill>
              </a:rPr>
              <a:t>月配合主計系統關帳，</a:t>
            </a:r>
            <a:r>
              <a:rPr lang="zh-TW" altLang="zh-TW" sz="2400" dirty="0">
                <a:solidFill>
                  <a:srgbClr val="FF0000"/>
                </a:solidFill>
              </a:rPr>
              <a:t>最遲須於</a:t>
            </a:r>
            <a:r>
              <a:rPr lang="en-US" altLang="zh-TW" sz="2400" dirty="0">
                <a:solidFill>
                  <a:srgbClr val="FF0000"/>
                </a:solidFill>
              </a:rPr>
              <a:t>11/30(</a:t>
            </a:r>
            <a:r>
              <a:rPr lang="zh-TW" altLang="zh-TW" sz="2400" dirty="0">
                <a:solidFill>
                  <a:srgbClr val="FF0000"/>
                </a:solidFill>
              </a:rPr>
              <a:t>四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前完成社團校外競賽獎金申請</a:t>
            </a:r>
            <a:r>
              <a:rPr lang="zh-TW" altLang="zh-TW" sz="2400" dirty="0">
                <a:solidFill>
                  <a:schemeClr val="tx1"/>
                </a:solidFill>
              </a:rPr>
              <a:t>，如有相關問題請洽各社團行政業務承辦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sz="2400" dirty="0" smtClean="0">
                <a:solidFill>
                  <a:schemeClr val="tx1"/>
                </a:solidFill>
              </a:rPr>
              <a:t>社團</a:t>
            </a:r>
            <a:r>
              <a:rPr lang="zh-TW" altLang="zh-TW" sz="2400" dirty="0">
                <a:solidFill>
                  <a:schemeClr val="tx1"/>
                </a:solidFill>
              </a:rPr>
              <a:t>校外競賽如欲申請本校學生領袖、社團暨服務績效獎學金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社團獎金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，例如：航太盃、總統盃等，前三名均可申請</a:t>
            </a:r>
            <a:r>
              <a:rPr lang="en-US" altLang="zh-TW" sz="2400" dirty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需主辦方無發放獎金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，請於</a:t>
            </a:r>
            <a:r>
              <a:rPr lang="zh-TW" altLang="zh-TW" sz="2400" dirty="0">
                <a:solidFill>
                  <a:srgbClr val="FF0000"/>
                </a:solidFill>
              </a:rPr>
              <a:t>活動後</a:t>
            </a:r>
            <a:r>
              <a:rPr lang="en-US" altLang="zh-TW" sz="2400" dirty="0">
                <a:solidFill>
                  <a:srgbClr val="FF0000"/>
                </a:solidFill>
              </a:rPr>
              <a:t>7</a:t>
            </a:r>
            <a:r>
              <a:rPr lang="zh-TW" altLang="zh-TW" sz="2400" dirty="0">
                <a:solidFill>
                  <a:srgbClr val="FF0000"/>
                </a:solidFill>
              </a:rPr>
              <a:t>天</a:t>
            </a:r>
            <a:r>
              <a:rPr lang="zh-TW" altLang="zh-TW" sz="2400" dirty="0">
                <a:solidFill>
                  <a:schemeClr val="tx1"/>
                </a:solidFill>
              </a:rPr>
              <a:t>內檢附</a:t>
            </a:r>
            <a:r>
              <a:rPr lang="zh-TW" altLang="zh-TW" sz="2400" dirty="0">
                <a:solidFill>
                  <a:srgbClr val="FF0000"/>
                </a:solidFill>
              </a:rPr>
              <a:t>賽程表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zh-TW" sz="2400" dirty="0">
                <a:solidFill>
                  <a:srgbClr val="FF0000"/>
                </a:solidFill>
              </a:rPr>
              <a:t>秩序冊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zh-TW" altLang="zh-TW" sz="2400" dirty="0"/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印領清冊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zh-TW" sz="2400" dirty="0">
                <a:solidFill>
                  <a:srgbClr val="FF0000"/>
                </a:solidFill>
              </a:rPr>
              <a:t>紙本</a:t>
            </a:r>
            <a:r>
              <a:rPr lang="en-US" altLang="zh-TW" sz="2400" dirty="0">
                <a:solidFill>
                  <a:srgbClr val="FF0000"/>
                </a:solidFill>
              </a:rPr>
              <a:t>+</a:t>
            </a:r>
            <a:r>
              <a:rPr lang="zh-TW" altLang="zh-TW" sz="2400" dirty="0">
                <a:solidFill>
                  <a:srgbClr val="FF0000"/>
                </a:solidFill>
              </a:rPr>
              <a:t>電子檔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zh-TW" altLang="zh-TW" sz="2400" dirty="0"/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獎盃</a:t>
            </a:r>
            <a:r>
              <a:rPr lang="en-US" altLang="zh-TW" sz="2400" dirty="0">
                <a:solidFill>
                  <a:srgbClr val="FF0000"/>
                </a:solidFill>
              </a:rPr>
              <a:t>/</a:t>
            </a:r>
            <a:r>
              <a:rPr lang="zh-TW" altLang="zh-TW" sz="2400" dirty="0">
                <a:solidFill>
                  <a:srgbClr val="FF0000"/>
                </a:solidFill>
              </a:rPr>
              <a:t>獎狀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zh-TW" sz="2400" dirty="0">
                <a:solidFill>
                  <a:srgbClr val="FF0000"/>
                </a:solidFill>
              </a:rPr>
              <a:t>正影本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  <a:r>
              <a:rPr lang="zh-TW" altLang="zh-TW" sz="2400" dirty="0"/>
              <a:t>、</a:t>
            </a:r>
            <a:r>
              <a:rPr lang="zh-TW" altLang="zh-TW" sz="2400" dirty="0">
                <a:solidFill>
                  <a:srgbClr val="FF0000"/>
                </a:solidFill>
              </a:rPr>
              <a:t>活動申請表影本</a:t>
            </a:r>
            <a:r>
              <a:rPr lang="zh-TW" altLang="zh-TW" sz="2400" dirty="0">
                <a:solidFill>
                  <a:schemeClr val="tx1"/>
                </a:solidFill>
              </a:rPr>
              <a:t>至本組完成社團獎金申請</a:t>
            </a:r>
            <a:r>
              <a:rPr lang="zh-TW" altLang="zh-TW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/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zh-TW" sz="2400" dirty="0">
                <a:solidFill>
                  <a:schemeClr val="tx1"/>
                </a:solidFill>
              </a:rPr>
              <a:t>獎金皆逕匯個人，請務必填寫自己的匯款局帳號資料，建議以郵局為佳</a:t>
            </a:r>
            <a:r>
              <a:rPr lang="en-US" altLang="zh-TW" sz="2400" dirty="0">
                <a:solidFill>
                  <a:schemeClr val="tx1"/>
                </a:solidFill>
              </a:rPr>
              <a:t>)</a:t>
            </a:r>
            <a:r>
              <a:rPr lang="zh-TW" altLang="zh-TW" sz="2400" dirty="0">
                <a:solidFill>
                  <a:schemeClr val="tx1"/>
                </a:solidFill>
              </a:rPr>
              <a:t>。相關資訊：</a:t>
            </a:r>
            <a:r>
              <a:rPr lang="en-US" altLang="zh-TW" sz="2400" dirty="0">
                <a:hlinkClick r:id="rId2"/>
              </a:rPr>
              <a:t>https://reurl.cc/58o6Rn</a:t>
            </a:r>
            <a:r>
              <a:rPr lang="zh-TW" altLang="zh-TW" sz="2400" dirty="0">
                <a:solidFill>
                  <a:schemeClr val="tx1"/>
                </a:solidFill>
              </a:rPr>
              <a:t>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823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TM02900720[[fn=要素]]</Template>
  <TotalTime>749</TotalTime>
  <Words>1883</Words>
  <Application>Microsoft Office PowerPoint</Application>
  <PresentationFormat>寬螢幕</PresentationFormat>
  <Paragraphs>94</Paragraphs>
  <Slides>30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9" baseType="lpstr">
      <vt:lpstr>微軟正黑體</vt:lpstr>
      <vt:lpstr>新細明體</vt:lpstr>
      <vt:lpstr>Arial</vt:lpstr>
      <vt:lpstr>Calibri</vt:lpstr>
      <vt:lpstr>Century Gothic</vt:lpstr>
      <vt:lpstr>Franklin Gothic Book</vt:lpstr>
      <vt:lpstr>Times New Roman</vt:lpstr>
      <vt:lpstr>Wingdings 3</vt:lpstr>
      <vt:lpstr>絲縷</vt:lpstr>
      <vt:lpstr>112-1 十一月社長大會</vt:lpstr>
      <vt:lpstr>社團業務告知</vt:lpstr>
      <vt:lpstr>各社團成果報電子檔請mail至課外活動指導組信箱activity@nfu.edu.tw。  112-1活動申請列表查詢：https://reurl.cc/94geQO。</vt:lpstr>
      <vt:lpstr>注意事項</vt:lpstr>
      <vt:lpstr>社團活動申請程序</vt:lpstr>
      <vt:lpstr>補助核銷期限:11/30</vt:lpstr>
      <vt:lpstr>112-1 社團指導老師授課及指導資料應完成繳交期限</vt:lpstr>
      <vt:lpstr>PowerPoint 簡報</vt:lpstr>
      <vt:lpstr>社團校外競賽獎金申請</vt:lpstr>
      <vt:lpstr>PowerPoint 簡報</vt:lpstr>
      <vt:lpstr>改選注意事項</vt:lpstr>
      <vt:lpstr>社團校內評鑑於113/01/26(五)辦理， 請各社團提早準備(限112年1-12月資料)。  </vt:lpstr>
      <vt:lpstr>專案活動執行及結案</vt:lpstr>
      <vt:lpstr>教育優先區(10號櫃檯) </vt:lpstr>
      <vt:lpstr>帶動中小學(十號櫃台)</vt:lpstr>
      <vt:lpstr>113年藝文季系列活動(十號櫃台)</vt:lpstr>
      <vt:lpstr>43週年校慶專案(5號櫃檯)</vt:lpstr>
      <vt:lpstr>【43週年校慶園遊會攤位社群】 </vt:lpstr>
      <vt:lpstr>社團業務提醒</vt:lpstr>
      <vt:lpstr>社團業務提醒 </vt:lpstr>
      <vt:lpstr>社群追蹤 </vt:lpstr>
      <vt:lpstr>注意事項</vt:lpstr>
      <vt:lpstr>PowerPoint 簡報</vt:lpstr>
      <vt:lpstr>注意事項-冷氣</vt:lpstr>
      <vt:lpstr>注意事項-校外租車</vt:lpstr>
      <vt:lpstr>場館公告 </vt:lpstr>
      <vt:lpstr>PowerPoint 簡報</vt:lpstr>
      <vt:lpstr>場館公告-連假閉館日程</vt:lpstr>
      <vt:lpstr>場館公告-故障通報</vt:lpstr>
      <vt:lpstr>場館公告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80</cp:revision>
  <dcterms:created xsi:type="dcterms:W3CDTF">2023-09-05T00:23:59Z</dcterms:created>
  <dcterms:modified xsi:type="dcterms:W3CDTF">2023-10-24T08:38:25Z</dcterms:modified>
</cp:coreProperties>
</file>