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720" r:id="rId1"/>
  </p:sldMasterIdLst>
  <p:notesMasterIdLst>
    <p:notesMasterId r:id="rId25"/>
  </p:notes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8" r:id="rId14"/>
    <p:sldId id="273" r:id="rId15"/>
    <p:sldId id="269" r:id="rId16"/>
    <p:sldId id="274" r:id="rId17"/>
    <p:sldId id="270" r:id="rId18"/>
    <p:sldId id="275" r:id="rId19"/>
    <p:sldId id="271" r:id="rId20"/>
    <p:sldId id="276" r:id="rId21"/>
    <p:sldId id="272" r:id="rId22"/>
    <p:sldId id="277" r:id="rId23"/>
    <p:sldId id="278" r:id="rId24"/>
  </p:sldIdLst>
  <p:sldSz cx="9144000" cy="6858000" type="screen4x3"/>
  <p:notesSz cx="6858000" cy="9144000"/>
  <p:embeddedFontLst>
    <p:embeddedFont>
      <p:font typeface="Calibri" panose="020F0502020204030204" pitchFamily="34" charset="0"/>
      <p:regular r:id="rId26"/>
      <p:bold r:id="rId27"/>
      <p:italic r:id="rId28"/>
      <p:boldItalic r:id="rId29"/>
    </p:embeddedFont>
    <p:embeddedFont>
      <p:font typeface="華康新特明體" panose="02020909000000000000" pitchFamily="49" charset="-120"/>
      <p:regular r:id="rId30"/>
    </p:embeddedFont>
    <p:embeddedFont>
      <p:font typeface="微軟正黑體" panose="020B0604030504040204" pitchFamily="34" charset="-120"/>
      <p:regular r:id="rId31"/>
      <p:bold r:id="rId32"/>
    </p:embeddedFont>
  </p:embeddedFontLst>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9" d="100"/>
          <a:sy n="89" d="100"/>
        </p:scale>
        <p:origin x="1258" y="5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6C587F-6BCA-49DF-A25E-DAE69CE333E1}" type="datetimeFigureOut">
              <a:rPr lang="zh-TW" altLang="en-US" smtClean="0"/>
              <a:pPr/>
              <a:t>2018/2/22</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A65C26-C476-4F38-8790-78706E3F5971}" type="slidenum">
              <a:rPr lang="zh-TW" altLang="en-US" smtClean="0"/>
              <a:pPr/>
              <a:t>‹#›</a:t>
            </a:fld>
            <a:endParaRPr lang="zh-TW" altLang="en-US"/>
          </a:p>
        </p:txBody>
      </p:sp>
    </p:spTree>
    <p:extLst>
      <p:ext uri="{BB962C8B-B14F-4D97-AF65-F5344CB8AC3E}">
        <p14:creationId xmlns:p14="http://schemas.microsoft.com/office/powerpoint/2010/main" val="9816637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CAA65C26-C476-4F38-8790-78706E3F5971}" type="slidenum">
              <a:rPr lang="zh-TW" altLang="en-US" smtClean="0"/>
              <a:pPr/>
              <a:t>1</a:t>
            </a:fld>
            <a:endParaRPr lang="zh-TW" altLang="en-US"/>
          </a:p>
        </p:txBody>
      </p:sp>
    </p:spTree>
    <p:extLst>
      <p:ext uri="{BB962C8B-B14F-4D97-AF65-F5344CB8AC3E}">
        <p14:creationId xmlns:p14="http://schemas.microsoft.com/office/powerpoint/2010/main" val="2545700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zh-TW" altLang="en-US" smtClean="0"/>
              <a:t>按一下以編輯母片標題樣式</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en-US" dirty="0"/>
          </a:p>
        </p:txBody>
      </p:sp>
      <p:sp>
        <p:nvSpPr>
          <p:cNvPr id="4" name="Date Placeholder 3"/>
          <p:cNvSpPr>
            <a:spLocks noGrp="1"/>
          </p:cNvSpPr>
          <p:nvPr>
            <p:ph type="dt" sz="half" idx="10"/>
          </p:nvPr>
        </p:nvSpPr>
        <p:spPr/>
        <p:txBody>
          <a:bodyPr/>
          <a:lstStyle/>
          <a:p>
            <a:fld id="{F1F6FC13-273F-4D2D-B53A-3F5EEC556983}" type="datetimeFigureOut">
              <a:rPr lang="zh-TW" altLang="en-US" smtClean="0"/>
              <a:pPr/>
              <a:t>2018/2/22</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87956CB2-C743-4660-BE8A-E1582A6E77FC}" type="slidenum">
              <a:rPr lang="zh-TW" altLang="en-US" smtClean="0"/>
              <a:pPr/>
              <a:t>‹#›</a:t>
            </a:fld>
            <a:endParaRPr lang="zh-TW" alt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3" name="Vertical Text Placeholder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Date Placeholder 3"/>
          <p:cNvSpPr>
            <a:spLocks noGrp="1"/>
          </p:cNvSpPr>
          <p:nvPr>
            <p:ph type="dt" sz="half" idx="10"/>
          </p:nvPr>
        </p:nvSpPr>
        <p:spPr/>
        <p:txBody>
          <a:bodyPr/>
          <a:lstStyle/>
          <a:p>
            <a:fld id="{F1F6FC13-273F-4D2D-B53A-3F5EEC556983}" type="datetimeFigureOut">
              <a:rPr lang="zh-TW" altLang="en-US" smtClean="0"/>
              <a:pPr/>
              <a:t>2018/2/22</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87956CB2-C743-4660-BE8A-E1582A6E77FC}" type="slidenum">
              <a:rPr lang="zh-TW" altLang="en-US" smtClean="0"/>
              <a:pPr/>
              <a:t>‹#›</a:t>
            </a:fld>
            <a:endParaRPr lang="zh-TW"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F1F6FC13-273F-4D2D-B53A-3F5EEC556983}" type="datetimeFigureOut">
              <a:rPr lang="zh-TW" altLang="en-US" smtClean="0"/>
              <a:pPr/>
              <a:t>2018/2/22</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87956CB2-C743-4660-BE8A-E1582A6E77FC}" type="slidenum">
              <a:rPr lang="zh-TW" altLang="en-US" smtClean="0"/>
              <a:pPr/>
              <a:t>‹#›</a:t>
            </a:fld>
            <a:endParaRPr lang="zh-TW"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3" name="Content Placeholder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Date Placeholder 3"/>
          <p:cNvSpPr>
            <a:spLocks noGrp="1"/>
          </p:cNvSpPr>
          <p:nvPr>
            <p:ph type="dt" sz="half" idx="10"/>
          </p:nvPr>
        </p:nvSpPr>
        <p:spPr/>
        <p:txBody>
          <a:bodyPr/>
          <a:lstStyle/>
          <a:p>
            <a:fld id="{F1F6FC13-273F-4D2D-B53A-3F5EEC556983}" type="datetimeFigureOut">
              <a:rPr lang="zh-TW" altLang="en-US" smtClean="0"/>
              <a:pPr/>
              <a:t>2018/2/22</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87956CB2-C743-4660-BE8A-E1582A6E77FC}" type="slidenum">
              <a:rPr lang="zh-TW" altLang="en-US" smtClean="0"/>
              <a:pPr/>
              <a:t>‹#›</a:t>
            </a:fld>
            <a:endParaRPr lang="zh-TW"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Date Placeholder 3"/>
          <p:cNvSpPr>
            <a:spLocks noGrp="1"/>
          </p:cNvSpPr>
          <p:nvPr>
            <p:ph type="dt" sz="half" idx="10"/>
          </p:nvPr>
        </p:nvSpPr>
        <p:spPr/>
        <p:txBody>
          <a:bodyPr/>
          <a:lstStyle/>
          <a:p>
            <a:fld id="{F1F6FC13-273F-4D2D-B53A-3F5EEC556983}" type="datetimeFigureOut">
              <a:rPr lang="zh-TW" altLang="en-US" smtClean="0"/>
              <a:pPr/>
              <a:t>2018/2/22</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87956CB2-C743-4660-BE8A-E1582A6E77FC}" type="slidenum">
              <a:rPr lang="zh-TW" altLang="en-US" smtClean="0"/>
              <a:pPr/>
              <a:t>‹#›</a:t>
            </a:fld>
            <a:endParaRPr lang="zh-TW" alt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Date Placeholder 4"/>
          <p:cNvSpPr>
            <a:spLocks noGrp="1"/>
          </p:cNvSpPr>
          <p:nvPr>
            <p:ph type="dt" sz="half" idx="10"/>
          </p:nvPr>
        </p:nvSpPr>
        <p:spPr/>
        <p:txBody>
          <a:bodyPr/>
          <a:lstStyle/>
          <a:p>
            <a:fld id="{F1F6FC13-273F-4D2D-B53A-3F5EEC556983}" type="datetimeFigureOut">
              <a:rPr lang="zh-TW" altLang="en-US" smtClean="0"/>
              <a:pPr/>
              <a:t>2018/2/22</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87956CB2-C743-4660-BE8A-E1582A6E77FC}" type="slidenum">
              <a:rPr lang="zh-TW" altLang="en-US" smtClean="0"/>
              <a:pPr/>
              <a:t>‹#›</a:t>
            </a:fld>
            <a:endParaRPr lang="zh-TW"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7" name="Date Placeholder 6"/>
          <p:cNvSpPr>
            <a:spLocks noGrp="1"/>
          </p:cNvSpPr>
          <p:nvPr>
            <p:ph type="dt" sz="half" idx="10"/>
          </p:nvPr>
        </p:nvSpPr>
        <p:spPr/>
        <p:txBody>
          <a:bodyPr/>
          <a:lstStyle/>
          <a:p>
            <a:fld id="{F1F6FC13-273F-4D2D-B53A-3F5EEC556983}" type="datetimeFigureOut">
              <a:rPr lang="zh-TW" altLang="en-US" smtClean="0"/>
              <a:pPr/>
              <a:t>2018/2/22</a:t>
            </a:fld>
            <a:endParaRPr lang="zh-TW" altLang="en-US"/>
          </a:p>
        </p:txBody>
      </p:sp>
      <p:sp>
        <p:nvSpPr>
          <p:cNvPr id="8" name="Footer Placeholder 7"/>
          <p:cNvSpPr>
            <a:spLocks noGrp="1"/>
          </p:cNvSpPr>
          <p:nvPr>
            <p:ph type="ftr" sz="quarter" idx="11"/>
          </p:nvPr>
        </p:nvSpPr>
        <p:spPr/>
        <p:txBody>
          <a:bodyPr/>
          <a:lstStyle/>
          <a:p>
            <a:endParaRPr lang="zh-TW" altLang="en-US"/>
          </a:p>
        </p:txBody>
      </p:sp>
      <p:sp>
        <p:nvSpPr>
          <p:cNvPr id="9" name="Slide Number Placeholder 8"/>
          <p:cNvSpPr>
            <a:spLocks noGrp="1"/>
          </p:cNvSpPr>
          <p:nvPr>
            <p:ph type="sldNum" sz="quarter" idx="12"/>
          </p:nvPr>
        </p:nvSpPr>
        <p:spPr/>
        <p:txBody>
          <a:bodyPr/>
          <a:lstStyle/>
          <a:p>
            <a:fld id="{87956CB2-C743-4660-BE8A-E1582A6E77FC}" type="slidenum">
              <a:rPr lang="zh-TW" altLang="en-US" smtClean="0"/>
              <a:pPr/>
              <a:t>‹#›</a:t>
            </a:fld>
            <a:endParaRPr lang="zh-TW" alt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3" name="Date Placeholder 2"/>
          <p:cNvSpPr>
            <a:spLocks noGrp="1"/>
          </p:cNvSpPr>
          <p:nvPr>
            <p:ph type="dt" sz="half" idx="10"/>
          </p:nvPr>
        </p:nvSpPr>
        <p:spPr/>
        <p:txBody>
          <a:bodyPr/>
          <a:lstStyle/>
          <a:p>
            <a:fld id="{F1F6FC13-273F-4D2D-B53A-3F5EEC556983}" type="datetimeFigureOut">
              <a:rPr lang="zh-TW" altLang="en-US" smtClean="0"/>
              <a:pPr/>
              <a:t>2018/2/22</a:t>
            </a:fld>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5" name="Slide Number Placeholder 4"/>
          <p:cNvSpPr>
            <a:spLocks noGrp="1"/>
          </p:cNvSpPr>
          <p:nvPr>
            <p:ph type="sldNum" sz="quarter" idx="12"/>
          </p:nvPr>
        </p:nvSpPr>
        <p:spPr/>
        <p:txBody>
          <a:bodyPr/>
          <a:lstStyle/>
          <a:p>
            <a:fld id="{87956CB2-C743-4660-BE8A-E1582A6E77FC}" type="slidenum">
              <a:rPr lang="zh-TW" altLang="en-US" smtClean="0"/>
              <a:pPr/>
              <a:t>‹#›</a:t>
            </a:fld>
            <a:endParaRPr lang="zh-TW"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F6FC13-273F-4D2D-B53A-3F5EEC556983}" type="datetimeFigureOut">
              <a:rPr lang="zh-TW" altLang="en-US" smtClean="0"/>
              <a:pPr/>
              <a:t>2018/2/22</a:t>
            </a:fld>
            <a:endParaRPr lang="zh-TW" altLang="en-US"/>
          </a:p>
        </p:txBody>
      </p:sp>
      <p:sp>
        <p:nvSpPr>
          <p:cNvPr id="3" name="Footer Placeholder 2"/>
          <p:cNvSpPr>
            <a:spLocks noGrp="1"/>
          </p:cNvSpPr>
          <p:nvPr>
            <p:ph type="ftr" sz="quarter" idx="11"/>
          </p:nvPr>
        </p:nvSpPr>
        <p:spPr/>
        <p:txBody>
          <a:bodyPr/>
          <a:lstStyle/>
          <a:p>
            <a:endParaRPr lang="zh-TW" altLang="en-US"/>
          </a:p>
        </p:txBody>
      </p:sp>
      <p:sp>
        <p:nvSpPr>
          <p:cNvPr id="4" name="Slide Number Placeholder 3"/>
          <p:cNvSpPr>
            <a:spLocks noGrp="1"/>
          </p:cNvSpPr>
          <p:nvPr>
            <p:ph type="sldNum" sz="quarter" idx="12"/>
          </p:nvPr>
        </p:nvSpPr>
        <p:spPr/>
        <p:txBody>
          <a:bodyPr/>
          <a:lstStyle/>
          <a:p>
            <a:fld id="{87956CB2-C743-4660-BE8A-E1582A6E77FC}" type="slidenum">
              <a:rPr lang="zh-TW" altLang="en-US" smtClean="0"/>
              <a:pPr/>
              <a:t>‹#›</a:t>
            </a:fld>
            <a:endParaRPr lang="zh-TW"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zh-TW" altLang="en-US" smtClean="0"/>
              <a:t>按一下以編輯母片標題樣式</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F1F6FC13-273F-4D2D-B53A-3F5EEC556983}" type="datetimeFigureOut">
              <a:rPr lang="zh-TW" altLang="en-US" smtClean="0"/>
              <a:pPr/>
              <a:t>2018/2/22</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87956CB2-C743-4660-BE8A-E1582A6E77FC}" type="slidenum">
              <a:rPr lang="zh-TW" altLang="en-US" smtClean="0"/>
              <a:pPr/>
              <a:t>‹#›</a:t>
            </a:fld>
            <a:endParaRPr lang="zh-TW" alt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zh-TW" altLang="en-US" smtClean="0"/>
              <a:t>按一下以編輯母片標題樣式</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smtClean="0"/>
              <a:t>按一下圖示以新增圖片</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F1F6FC13-273F-4D2D-B53A-3F5EEC556983}" type="datetimeFigureOut">
              <a:rPr lang="zh-TW" altLang="en-US" smtClean="0"/>
              <a:pPr/>
              <a:t>2018/2/22</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87956CB2-C743-4660-BE8A-E1582A6E77FC}" type="slidenum">
              <a:rPr lang="zh-TW" altLang="en-US" smtClean="0"/>
              <a:pPr/>
              <a:t>‹#›</a:t>
            </a:fld>
            <a:endParaRPr lang="zh-TW"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zh-TW" altLang="en-US" smtClean="0"/>
              <a:t>按一下以編輯母片標題樣式</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F1F6FC13-273F-4D2D-B53A-3F5EEC556983}" type="datetimeFigureOut">
              <a:rPr lang="zh-TW" altLang="en-US" smtClean="0"/>
              <a:pPr/>
              <a:t>2018/2/22</a:t>
            </a:fld>
            <a:endParaRPr lang="zh-TW" alt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zh-TW" alt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87956CB2-C743-4660-BE8A-E1582A6E77FC}" type="slidenum">
              <a:rPr lang="zh-TW" altLang="en-US" smtClean="0"/>
              <a:pPr/>
              <a:t>‹#›</a:t>
            </a:fld>
            <a:endParaRPr lang="zh-TW" alt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3500" y="548681"/>
            <a:ext cx="8972996" cy="1368151"/>
          </a:xfrm>
        </p:spPr>
        <p:txBody>
          <a:bodyPr>
            <a:noAutofit/>
          </a:bodyPr>
          <a:lstStyle/>
          <a:p>
            <a:pPr algn="ctr"/>
            <a:r>
              <a:rPr lang="en-US" altLang="zh-TW" sz="5000" b="1" dirty="0" smtClean="0">
                <a:solidFill>
                  <a:srgbClr val="002060"/>
                </a:solidFill>
                <a:effectLst>
                  <a:outerShdw blurRad="38100" dist="38100" dir="2700000" algn="tl">
                    <a:srgbClr val="000000">
                      <a:alpha val="43137"/>
                    </a:srgbClr>
                  </a:outerShdw>
                </a:effectLst>
                <a:latin typeface="華康新特明體" panose="02020909000000000000" pitchFamily="49" charset="-120"/>
                <a:ea typeface="華康新特明體" panose="02020909000000000000" pitchFamily="49" charset="-120"/>
              </a:rPr>
              <a:t>107</a:t>
            </a:r>
            <a:r>
              <a:rPr lang="zh-TW" altLang="en-US" sz="5000" b="1" dirty="0" smtClean="0">
                <a:solidFill>
                  <a:srgbClr val="002060"/>
                </a:solidFill>
                <a:effectLst>
                  <a:outerShdw blurRad="38100" dist="38100" dir="2700000" algn="tl">
                    <a:srgbClr val="000000">
                      <a:alpha val="43137"/>
                    </a:srgbClr>
                  </a:outerShdw>
                </a:effectLst>
                <a:latin typeface="華康新特明體" panose="02020909000000000000" pitchFamily="49" charset="-120"/>
                <a:ea typeface="華康新特明體" panose="02020909000000000000" pitchFamily="49" charset="-120"/>
              </a:rPr>
              <a:t>年度</a:t>
            </a:r>
            <a:r>
              <a:rPr lang="zh-TW" altLang="en-US" sz="5000" b="1" dirty="0">
                <a:solidFill>
                  <a:srgbClr val="002060"/>
                </a:solidFill>
                <a:effectLst>
                  <a:outerShdw blurRad="38100" dist="38100" dir="2700000" algn="tl">
                    <a:srgbClr val="000000">
                      <a:alpha val="43137"/>
                    </a:srgbClr>
                  </a:outerShdw>
                </a:effectLst>
                <a:latin typeface="華康新特明體" panose="02020909000000000000" pitchFamily="49" charset="-120"/>
                <a:ea typeface="華康新特明體" panose="02020909000000000000" pitchFamily="49" charset="-120"/>
              </a:rPr>
              <a:t>虎尾鎮強迫入學委員會</a:t>
            </a:r>
            <a:r>
              <a:rPr lang="en-US" altLang="zh-TW" sz="5000" b="1" dirty="0">
                <a:solidFill>
                  <a:srgbClr val="002060"/>
                </a:solidFill>
                <a:effectLst>
                  <a:outerShdw blurRad="38100" dist="38100" dir="2700000" algn="tl">
                    <a:srgbClr val="000000">
                      <a:alpha val="43137"/>
                    </a:srgbClr>
                  </a:outerShdw>
                </a:effectLst>
                <a:latin typeface="華康新特明體" panose="02020909000000000000" pitchFamily="49" charset="-120"/>
                <a:ea typeface="華康新特明體" panose="02020909000000000000" pitchFamily="49" charset="-120"/>
              </a:rPr>
              <a:t/>
            </a:r>
            <a:br>
              <a:rPr lang="en-US" altLang="zh-TW" sz="5000" b="1" dirty="0">
                <a:solidFill>
                  <a:srgbClr val="002060"/>
                </a:solidFill>
                <a:effectLst>
                  <a:outerShdw blurRad="38100" dist="38100" dir="2700000" algn="tl">
                    <a:srgbClr val="000000">
                      <a:alpha val="43137"/>
                    </a:srgbClr>
                  </a:outerShdw>
                </a:effectLst>
                <a:latin typeface="華康新特明體" panose="02020909000000000000" pitchFamily="49" charset="-120"/>
                <a:ea typeface="華康新特明體" panose="02020909000000000000" pitchFamily="49" charset="-120"/>
              </a:rPr>
            </a:br>
            <a:r>
              <a:rPr lang="zh-TW" altLang="en-US" sz="5000" b="1" dirty="0">
                <a:solidFill>
                  <a:srgbClr val="002060"/>
                </a:solidFill>
                <a:effectLst>
                  <a:outerShdw blurRad="38100" dist="38100" dir="2700000" algn="tl">
                    <a:srgbClr val="000000">
                      <a:alpha val="43137"/>
                    </a:srgbClr>
                  </a:outerShdw>
                </a:effectLst>
                <a:latin typeface="華康新特明體" panose="02020909000000000000" pitchFamily="49" charset="-120"/>
                <a:ea typeface="華康新特明體" panose="02020909000000000000" pitchFamily="49" charset="-120"/>
              </a:rPr>
              <a:t>法令宣導</a:t>
            </a:r>
          </a:p>
        </p:txBody>
      </p:sp>
      <p:sp>
        <p:nvSpPr>
          <p:cNvPr id="3" name="副標題 2"/>
          <p:cNvSpPr>
            <a:spLocks noGrp="1"/>
          </p:cNvSpPr>
          <p:nvPr>
            <p:ph type="subTitle" idx="1"/>
          </p:nvPr>
        </p:nvSpPr>
        <p:spPr>
          <a:xfrm>
            <a:off x="152918" y="6453336"/>
            <a:ext cx="9027594" cy="1752600"/>
          </a:xfrm>
        </p:spPr>
        <p:txBody>
          <a:bodyPr>
            <a:normAutofit/>
          </a:bodyPr>
          <a:lstStyle/>
          <a:p>
            <a:pPr algn="ctr"/>
            <a:r>
              <a:rPr lang="zh-TW" altLang="en-US" sz="1800" b="1" dirty="0" smtClean="0">
                <a:solidFill>
                  <a:schemeClr val="tx1">
                    <a:lumMod val="65000"/>
                    <a:lumOff val="35000"/>
                  </a:schemeClr>
                </a:solidFill>
              </a:rPr>
              <a:t>主辦單位：虎尾鎮公所</a:t>
            </a:r>
            <a:r>
              <a:rPr lang="zh-TW" altLang="en-US" sz="1800" b="1" dirty="0">
                <a:solidFill>
                  <a:schemeClr val="tx1">
                    <a:lumMod val="65000"/>
                    <a:lumOff val="35000"/>
                  </a:schemeClr>
                </a:solidFill>
              </a:rPr>
              <a:t>　</a:t>
            </a:r>
            <a:r>
              <a:rPr lang="zh-TW" altLang="en-US" sz="1800" b="1" dirty="0" smtClean="0">
                <a:solidFill>
                  <a:schemeClr val="tx1">
                    <a:lumMod val="65000"/>
                    <a:lumOff val="35000"/>
                  </a:schemeClr>
                </a:solidFill>
              </a:rPr>
              <a:t>　協辦單位：國立虎尾科技大學</a:t>
            </a:r>
            <a:endParaRPr lang="zh-TW" altLang="en-US" sz="1800" b="1" dirty="0">
              <a:solidFill>
                <a:schemeClr val="tx1">
                  <a:lumMod val="65000"/>
                  <a:lumOff val="35000"/>
                </a:schemeClr>
              </a:solidFill>
            </a:endParaRPr>
          </a:p>
        </p:txBody>
      </p:sp>
      <p:sp>
        <p:nvSpPr>
          <p:cNvPr id="4" name="AutoShape 2" descr="http://pic.pimg.tw/hellokcbs/1373191328-2265480068.jpg?v=1373191329"/>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sp>
        <p:nvSpPr>
          <p:cNvPr id="5" name="文字方塊 4"/>
          <p:cNvSpPr txBox="1"/>
          <p:nvPr/>
        </p:nvSpPr>
        <p:spPr>
          <a:xfrm>
            <a:off x="631641" y="3176711"/>
            <a:ext cx="7920880" cy="369332"/>
          </a:xfrm>
          <a:prstGeom prst="rect">
            <a:avLst/>
          </a:prstGeom>
          <a:solidFill>
            <a:schemeClr val="bg1"/>
          </a:solidFill>
          <a:ln>
            <a:solidFill>
              <a:schemeClr val="bg1"/>
            </a:solidFill>
          </a:ln>
        </p:spPr>
        <p:txBody>
          <a:bodyPr wrap="square" rtlCol="0">
            <a:spAutoFit/>
          </a:bodyPr>
          <a:lstStyle/>
          <a:p>
            <a:endParaRPr lang="zh-TW" altLang="en-US" dirty="0"/>
          </a:p>
        </p:txBody>
      </p:sp>
      <p:pic>
        <p:nvPicPr>
          <p:cNvPr id="7" name="Picture 2" descr="「monster university」的圖片搜尋結果"/>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19672" y="1916832"/>
            <a:ext cx="6192688" cy="451550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2794384"/>
      </p:ext>
    </p:extLst>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404664"/>
            <a:ext cx="8229600" cy="1527448"/>
          </a:xfrm>
        </p:spPr>
        <p:txBody>
          <a:bodyPr>
            <a:noAutofit/>
          </a:bodyPr>
          <a:lstStyle/>
          <a:p>
            <a:r>
              <a:rPr lang="zh-TW" altLang="en-US" b="1" dirty="0" smtClean="0">
                <a:latin typeface="華康新特明體" panose="02020909000000000000" pitchFamily="49" charset="-120"/>
                <a:ea typeface="華康新特明體" panose="02020909000000000000" pitchFamily="49" charset="-120"/>
              </a:rPr>
              <a:t>九、如何申請暫緩入學？</a:t>
            </a:r>
            <a:endParaRPr lang="zh-TW" altLang="en-US" b="1" dirty="0">
              <a:latin typeface="華康新特明體" panose="02020909000000000000" pitchFamily="49" charset="-120"/>
              <a:ea typeface="華康新特明體" panose="02020909000000000000" pitchFamily="49" charset="-120"/>
            </a:endParaRPr>
          </a:p>
        </p:txBody>
      </p:sp>
      <p:sp>
        <p:nvSpPr>
          <p:cNvPr id="3" name="內容版面配置區 2"/>
          <p:cNvSpPr>
            <a:spLocks noGrp="1"/>
          </p:cNvSpPr>
          <p:nvPr>
            <p:ph idx="1"/>
          </p:nvPr>
        </p:nvSpPr>
        <p:spPr>
          <a:xfrm>
            <a:off x="457200" y="1893168"/>
            <a:ext cx="8229600" cy="4128120"/>
          </a:xfrm>
        </p:spPr>
        <p:txBody>
          <a:bodyPr>
            <a:normAutofit/>
          </a:bodyPr>
          <a:lstStyle/>
          <a:p>
            <a:pPr marL="514350" indent="-514350">
              <a:buFont typeface="Wingdings" pitchFamily="2" charset="2"/>
              <a:buChar char="p"/>
            </a:pPr>
            <a:r>
              <a:rPr lang="zh-TW" altLang="en-US" sz="3200" dirty="0" smtClean="0">
                <a:latin typeface="華康新特明體" panose="02020909000000000000" pitchFamily="49" charset="-120"/>
                <a:ea typeface="華康新特明體" panose="02020909000000000000" pitchFamily="49" charset="-120"/>
              </a:rPr>
              <a:t>檢附</a:t>
            </a:r>
            <a:r>
              <a:rPr lang="zh-TW" altLang="en-US" sz="3200" dirty="0" smtClean="0">
                <a:solidFill>
                  <a:srgbClr val="FF0000"/>
                </a:solidFill>
                <a:latin typeface="華康新特明體" panose="02020909000000000000" pitchFamily="49" charset="-120"/>
                <a:ea typeface="華康新特明體" panose="02020909000000000000" pitchFamily="49" charset="-120"/>
              </a:rPr>
              <a:t>公立醫療機構證明</a:t>
            </a:r>
            <a:r>
              <a:rPr lang="zh-TW" altLang="en-US" sz="3200" dirty="0" smtClean="0">
                <a:latin typeface="華康新特明體" panose="02020909000000000000" pitchFamily="49" charset="-120"/>
                <a:ea typeface="華康新特明體" panose="02020909000000000000" pitchFamily="49" charset="-120"/>
              </a:rPr>
              <a:t>向</a:t>
            </a:r>
            <a:r>
              <a:rPr lang="zh-TW" altLang="en-US" sz="3200" dirty="0" smtClean="0">
                <a:solidFill>
                  <a:srgbClr val="FF0000"/>
                </a:solidFill>
                <a:latin typeface="華康新特明體" panose="02020909000000000000" pitchFamily="49" charset="-120"/>
                <a:ea typeface="華康新特明體" panose="02020909000000000000" pitchFamily="49" charset="-120"/>
              </a:rPr>
              <a:t>轄區學校申請</a:t>
            </a:r>
            <a:r>
              <a:rPr lang="zh-TW" altLang="en-US" sz="3200" dirty="0" smtClean="0">
                <a:latin typeface="華康新特明體" panose="02020909000000000000" pitchFamily="49" charset="-120"/>
                <a:ea typeface="華康新特明體" panose="02020909000000000000" pitchFamily="49" charset="-120"/>
              </a:rPr>
              <a:t>並經</a:t>
            </a:r>
            <a:r>
              <a:rPr lang="zh-TW" altLang="en-US" sz="3200" dirty="0" smtClean="0">
                <a:solidFill>
                  <a:srgbClr val="FF0000"/>
                </a:solidFill>
                <a:latin typeface="華康新特明體" panose="02020909000000000000" pitchFamily="49" charset="-120"/>
                <a:ea typeface="華康新特明體" panose="02020909000000000000" pitchFamily="49" charset="-120"/>
              </a:rPr>
              <a:t>雲林縣政府核准</a:t>
            </a:r>
            <a:r>
              <a:rPr lang="zh-TW" altLang="en-US" sz="3200" dirty="0" smtClean="0">
                <a:latin typeface="華康新特明體" panose="02020909000000000000" pitchFamily="49" charset="-120"/>
                <a:ea typeface="華康新特明體" panose="02020909000000000000" pitchFamily="49" charset="-120"/>
              </a:rPr>
              <a:t>。</a:t>
            </a:r>
            <a:endParaRPr lang="zh-TW" altLang="en-US" sz="3200" dirty="0">
              <a:latin typeface="華康新特明體" panose="02020909000000000000" pitchFamily="49" charset="-120"/>
              <a:ea typeface="華康新特明體" panose="02020909000000000000" pitchFamily="49" charset="-120"/>
            </a:endParaRPr>
          </a:p>
        </p:txBody>
      </p:sp>
      <p:pic>
        <p:nvPicPr>
          <p:cNvPr id="22530" name="Picture 2" descr="http://lessonsfrommovies.net/wp-content/uploads/2014/08/Monsters-University-6.jpg"/>
          <p:cNvPicPr>
            <a:picLocks noChangeAspect="1" noChangeArrowheads="1"/>
          </p:cNvPicPr>
          <p:nvPr/>
        </p:nvPicPr>
        <p:blipFill>
          <a:blip r:embed="rId2" cstate="print"/>
          <a:srcRect/>
          <a:stretch>
            <a:fillRect/>
          </a:stretch>
        </p:blipFill>
        <p:spPr bwMode="auto">
          <a:xfrm>
            <a:off x="2123728" y="3068960"/>
            <a:ext cx="6303347" cy="3545633"/>
          </a:xfrm>
          <a:prstGeom prst="rect">
            <a:avLst/>
          </a:prstGeom>
          <a:ln>
            <a:noFill/>
          </a:ln>
          <a:effectLst>
            <a:softEdge rad="112500"/>
          </a:effectLst>
        </p:spPr>
      </p:pic>
    </p:spTree>
    <p:extLst>
      <p:ext uri="{BB962C8B-B14F-4D97-AF65-F5344CB8AC3E}">
        <p14:creationId xmlns:p14="http://schemas.microsoft.com/office/powerpoint/2010/main" val="364911405"/>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404664"/>
            <a:ext cx="8229600" cy="1527448"/>
          </a:xfrm>
        </p:spPr>
        <p:txBody>
          <a:bodyPr>
            <a:noAutofit/>
          </a:bodyPr>
          <a:lstStyle/>
          <a:p>
            <a:r>
              <a:rPr lang="zh-TW" altLang="en-US" b="1" dirty="0" smtClean="0">
                <a:latin typeface="華康新特明體" panose="02020909000000000000" pitchFamily="49" charset="-120"/>
                <a:ea typeface="華康新特明體" panose="02020909000000000000" pitchFamily="49" charset="-120"/>
              </a:rPr>
              <a:t>十、依強迫入學條例規定應向何單位</a:t>
            </a:r>
            <a:r>
              <a:rPr lang="en-US" altLang="zh-TW" b="1" dirty="0" smtClean="0">
                <a:latin typeface="華康新特明體" panose="02020909000000000000" pitchFamily="49" charset="-120"/>
                <a:ea typeface="華康新特明體" panose="02020909000000000000" pitchFamily="49" charset="-120"/>
              </a:rPr>
              <a:t/>
            </a:r>
            <a:br>
              <a:rPr lang="en-US" altLang="zh-TW" b="1" dirty="0" smtClean="0">
                <a:latin typeface="華康新特明體" panose="02020909000000000000" pitchFamily="49" charset="-120"/>
                <a:ea typeface="華康新特明體" panose="02020909000000000000" pitchFamily="49" charset="-120"/>
              </a:rPr>
            </a:br>
            <a:r>
              <a:rPr lang="zh-TW" altLang="en-US" b="1" dirty="0" smtClean="0">
                <a:latin typeface="華康新特明體" panose="02020909000000000000" pitchFamily="49" charset="-120"/>
                <a:ea typeface="華康新特明體" panose="02020909000000000000" pitchFamily="49" charset="-120"/>
              </a:rPr>
              <a:t>　　通知入學？</a:t>
            </a:r>
            <a:endParaRPr lang="zh-TW" altLang="en-US" b="1" dirty="0">
              <a:latin typeface="華康新特明體" panose="02020909000000000000" pitchFamily="49" charset="-120"/>
              <a:ea typeface="華康新特明體" panose="02020909000000000000" pitchFamily="49" charset="-120"/>
            </a:endParaRPr>
          </a:p>
        </p:txBody>
      </p:sp>
      <p:sp>
        <p:nvSpPr>
          <p:cNvPr id="3" name="內容版面配置區 2"/>
          <p:cNvSpPr>
            <a:spLocks noGrp="1"/>
          </p:cNvSpPr>
          <p:nvPr>
            <p:ph idx="1"/>
          </p:nvPr>
        </p:nvSpPr>
        <p:spPr>
          <a:xfrm>
            <a:off x="457200" y="1893168"/>
            <a:ext cx="8229600" cy="4128120"/>
          </a:xfrm>
        </p:spPr>
        <p:txBody>
          <a:bodyPr>
            <a:normAutofit/>
          </a:bodyPr>
          <a:lstStyle/>
          <a:p>
            <a:pPr marL="514350" indent="-514350">
              <a:buFont typeface="Wingdings" pitchFamily="2" charset="2"/>
              <a:buChar char="p"/>
            </a:pPr>
            <a:r>
              <a:rPr lang="zh-TW" altLang="en-US" sz="3200" dirty="0" smtClean="0">
                <a:latin typeface="華康新特明體" panose="02020909000000000000" pitchFamily="49" charset="-120"/>
                <a:ea typeface="華康新特明體" panose="02020909000000000000" pitchFamily="49" charset="-120"/>
              </a:rPr>
              <a:t>依據強迫入學條例</a:t>
            </a:r>
            <a:r>
              <a:rPr lang="zh-TW" altLang="en-US" sz="3200" dirty="0" smtClean="0">
                <a:solidFill>
                  <a:srgbClr val="FF0000"/>
                </a:solidFill>
                <a:latin typeface="華康新特明體" panose="02020909000000000000" pitchFamily="49" charset="-120"/>
                <a:ea typeface="華康新特明體" panose="02020909000000000000" pitchFamily="49" charset="-120"/>
              </a:rPr>
              <a:t>第七條</a:t>
            </a:r>
            <a:r>
              <a:rPr lang="zh-TW" altLang="en-US" sz="3200" dirty="0" smtClean="0">
                <a:latin typeface="華康新特明體" panose="02020909000000000000" pitchFamily="49" charset="-120"/>
                <a:ea typeface="華康新特明體" panose="02020909000000000000" pitchFamily="49" charset="-120"/>
              </a:rPr>
              <a:t>規定：需由</a:t>
            </a:r>
            <a:r>
              <a:rPr lang="zh-TW" altLang="en-US" sz="3200" dirty="0" smtClean="0">
                <a:solidFill>
                  <a:srgbClr val="FF0000"/>
                </a:solidFill>
                <a:latin typeface="華康新特明體" panose="02020909000000000000" pitchFamily="49" charset="-120"/>
                <a:ea typeface="華康新特明體" panose="02020909000000000000" pitchFamily="49" charset="-120"/>
              </a:rPr>
              <a:t>虎尾鎮公所按學區通知入學</a:t>
            </a:r>
            <a:r>
              <a:rPr lang="zh-TW" altLang="en-US" sz="3200" dirty="0" smtClean="0">
                <a:latin typeface="華康新特明體" panose="02020909000000000000" pitchFamily="49" charset="-120"/>
                <a:ea typeface="華康新特明體" panose="02020909000000000000" pitchFamily="49" charset="-120"/>
              </a:rPr>
              <a:t>。</a:t>
            </a:r>
            <a:endParaRPr lang="zh-TW" altLang="en-US" sz="3200" dirty="0">
              <a:latin typeface="華康新特明體" panose="02020909000000000000" pitchFamily="49" charset="-120"/>
              <a:ea typeface="華康新特明體" panose="02020909000000000000" pitchFamily="49" charset="-120"/>
            </a:endParaRPr>
          </a:p>
        </p:txBody>
      </p:sp>
      <p:pic>
        <p:nvPicPr>
          <p:cNvPr id="23554" name="Picture 2" descr="http://allaboutwindowsphone.com/images/appicons/268823.png"/>
          <p:cNvPicPr>
            <a:picLocks noChangeAspect="1" noChangeArrowheads="1"/>
          </p:cNvPicPr>
          <p:nvPr/>
        </p:nvPicPr>
        <p:blipFill>
          <a:blip r:embed="rId2" cstate="print"/>
          <a:srcRect/>
          <a:stretch>
            <a:fillRect/>
          </a:stretch>
        </p:blipFill>
        <p:spPr bwMode="auto">
          <a:xfrm>
            <a:off x="4716016" y="3140968"/>
            <a:ext cx="3528392" cy="3528392"/>
          </a:xfrm>
          <a:prstGeom prst="rect">
            <a:avLst/>
          </a:prstGeom>
          <a:ln>
            <a:noFill/>
          </a:ln>
          <a:effectLst>
            <a:softEdge rad="112500"/>
          </a:effectLst>
        </p:spPr>
      </p:pic>
    </p:spTree>
    <p:extLst>
      <p:ext uri="{BB962C8B-B14F-4D97-AF65-F5344CB8AC3E}">
        <p14:creationId xmlns:p14="http://schemas.microsoft.com/office/powerpoint/2010/main" val="364911405"/>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83568" y="1988840"/>
            <a:ext cx="7848872" cy="1368151"/>
          </a:xfrm>
        </p:spPr>
        <p:txBody>
          <a:bodyPr>
            <a:noAutofit/>
          </a:bodyPr>
          <a:lstStyle/>
          <a:p>
            <a:pPr algn="r"/>
            <a:r>
              <a:rPr lang="zh-TW" altLang="en-US" sz="8800" b="1" dirty="0" smtClean="0">
                <a:solidFill>
                  <a:srgbClr val="002060"/>
                </a:solidFill>
                <a:effectLst>
                  <a:outerShdw blurRad="38100" dist="38100" dir="2700000" algn="tl">
                    <a:srgbClr val="000000">
                      <a:alpha val="43137"/>
                    </a:srgbClr>
                  </a:outerShdw>
                </a:effectLst>
                <a:latin typeface="華康新特明體" panose="02020909000000000000" pitchFamily="49" charset="-120"/>
                <a:ea typeface="華康新特明體" panose="02020909000000000000" pitchFamily="49" charset="-120"/>
              </a:rPr>
              <a:t>有獎徵答</a:t>
            </a:r>
            <a:endParaRPr lang="zh-TW" altLang="en-US" sz="8800" b="1" dirty="0">
              <a:solidFill>
                <a:srgbClr val="002060"/>
              </a:solidFill>
              <a:effectLst>
                <a:outerShdw blurRad="38100" dist="38100" dir="2700000" algn="tl">
                  <a:srgbClr val="000000">
                    <a:alpha val="43137"/>
                  </a:srgbClr>
                </a:outerShdw>
              </a:effectLst>
              <a:latin typeface="華康新特明體" panose="02020909000000000000" pitchFamily="49" charset="-120"/>
              <a:ea typeface="華康新特明體" panose="02020909000000000000" pitchFamily="49" charset="-120"/>
            </a:endParaRPr>
          </a:p>
        </p:txBody>
      </p:sp>
      <p:sp>
        <p:nvSpPr>
          <p:cNvPr id="3" name="副標題 2"/>
          <p:cNvSpPr>
            <a:spLocks noGrp="1"/>
          </p:cNvSpPr>
          <p:nvPr>
            <p:ph type="subTitle" idx="1"/>
          </p:nvPr>
        </p:nvSpPr>
        <p:spPr>
          <a:xfrm>
            <a:off x="63500" y="6428928"/>
            <a:ext cx="9027594" cy="1752600"/>
          </a:xfrm>
        </p:spPr>
        <p:txBody>
          <a:bodyPr>
            <a:normAutofit/>
          </a:bodyPr>
          <a:lstStyle/>
          <a:p>
            <a:pPr algn="ctr"/>
            <a:r>
              <a:rPr lang="zh-TW" altLang="en-US" sz="1800" b="1" dirty="0" smtClean="0">
                <a:solidFill>
                  <a:schemeClr val="tx1">
                    <a:lumMod val="65000"/>
                    <a:lumOff val="35000"/>
                  </a:schemeClr>
                </a:solidFill>
              </a:rPr>
              <a:t>主辦單位：虎尾鎮公所</a:t>
            </a:r>
            <a:r>
              <a:rPr lang="zh-TW" altLang="en-US" sz="1800" b="1" dirty="0">
                <a:solidFill>
                  <a:schemeClr val="tx1">
                    <a:lumMod val="65000"/>
                    <a:lumOff val="35000"/>
                  </a:schemeClr>
                </a:solidFill>
              </a:rPr>
              <a:t>　</a:t>
            </a:r>
            <a:r>
              <a:rPr lang="zh-TW" altLang="en-US" sz="1800" b="1" dirty="0" smtClean="0">
                <a:solidFill>
                  <a:schemeClr val="tx1">
                    <a:lumMod val="65000"/>
                    <a:lumOff val="35000"/>
                  </a:schemeClr>
                </a:solidFill>
              </a:rPr>
              <a:t>　協辦單位：國立虎尾科技大學</a:t>
            </a:r>
            <a:endParaRPr lang="zh-TW" altLang="en-US" sz="1800" b="1" dirty="0">
              <a:solidFill>
                <a:schemeClr val="tx1">
                  <a:lumMod val="65000"/>
                  <a:lumOff val="35000"/>
                </a:schemeClr>
              </a:solidFill>
            </a:endParaRPr>
          </a:p>
        </p:txBody>
      </p:sp>
      <p:sp>
        <p:nvSpPr>
          <p:cNvPr id="4" name="AutoShape 2" descr="http://pic.pimg.tw/hellokcbs/1373191328-2265480068.jpg?v=1373191329"/>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sp>
        <p:nvSpPr>
          <p:cNvPr id="7" name="標題 1"/>
          <p:cNvSpPr txBox="1">
            <a:spLocks/>
          </p:cNvSpPr>
          <p:nvPr/>
        </p:nvSpPr>
        <p:spPr>
          <a:xfrm>
            <a:off x="611560" y="2924944"/>
            <a:ext cx="7920880" cy="1368151"/>
          </a:xfrm>
          <a:prstGeom prst="rect">
            <a:avLst/>
          </a:prstGeom>
        </p:spPr>
        <p:txBody>
          <a:bodyPr vert="horz" lIns="91440" tIns="45720" rIns="91440" bIns="45720" rtlCol="0" anchor="b">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zh-TW" altLang="en-US" sz="4000" b="1" i="0" u="none" strike="noStrike" kern="1200" cap="all" spc="-100" normalizeH="0" baseline="0" noProof="0" dirty="0" smtClean="0">
                <a:ln>
                  <a:noFill/>
                </a:ln>
                <a:solidFill>
                  <a:schemeClr val="accent3">
                    <a:lumMod val="75000"/>
                  </a:schemeClr>
                </a:solidFill>
                <a:effectLst>
                  <a:outerShdw blurRad="38100" dist="38100" dir="2700000" algn="tl">
                    <a:srgbClr val="000000">
                      <a:alpha val="43137"/>
                    </a:srgbClr>
                  </a:outerShdw>
                </a:effectLst>
                <a:uLnTx/>
                <a:uFillTx/>
                <a:latin typeface="華康新特明體" panose="02020909000000000000" pitchFamily="49" charset="-120"/>
                <a:ea typeface="華康新特明體" panose="02020909000000000000" pitchFamily="49" charset="-120"/>
                <a:cs typeface="+mj-cs"/>
              </a:rPr>
              <a:t>我來問　你來答</a:t>
            </a:r>
            <a:endParaRPr kumimoji="0" lang="zh-TW" altLang="en-US" sz="4000" b="1" i="0" u="none" strike="noStrike" kern="1200" cap="all" spc="-100" normalizeH="0" baseline="0" noProof="0" dirty="0">
              <a:ln>
                <a:noFill/>
              </a:ln>
              <a:solidFill>
                <a:schemeClr val="accent3">
                  <a:lumMod val="75000"/>
                </a:schemeClr>
              </a:solidFill>
              <a:effectLst>
                <a:outerShdw blurRad="38100" dist="38100" dir="2700000" algn="tl">
                  <a:srgbClr val="000000">
                    <a:alpha val="43137"/>
                  </a:srgbClr>
                </a:outerShdw>
              </a:effectLst>
              <a:uLnTx/>
              <a:uFillTx/>
              <a:latin typeface="華康新特明體" panose="02020909000000000000" pitchFamily="49" charset="-120"/>
              <a:ea typeface="華康新特明體" panose="02020909000000000000" pitchFamily="49" charset="-120"/>
              <a:cs typeface="+mj-cs"/>
            </a:endParaRPr>
          </a:p>
        </p:txBody>
      </p:sp>
      <p:pic>
        <p:nvPicPr>
          <p:cNvPr id="4098" name="Picture 2" descr="「toy story」的圖片搜尋結果"/>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9053" y="908720"/>
            <a:ext cx="3224875" cy="241865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toy story」的圖片搜尋結果"/>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3429000"/>
            <a:ext cx="2857500" cy="28575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2794384"/>
      </p:ext>
    </p:extLst>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83568" y="1988840"/>
            <a:ext cx="8289428" cy="1368151"/>
          </a:xfrm>
        </p:spPr>
        <p:txBody>
          <a:bodyPr>
            <a:noAutofit/>
          </a:bodyPr>
          <a:lstStyle/>
          <a:p>
            <a:r>
              <a:rPr lang="zh-TW" altLang="en-US" sz="8800" b="1" dirty="0" smtClean="0">
                <a:solidFill>
                  <a:srgbClr val="002060"/>
                </a:solidFill>
                <a:effectLst>
                  <a:outerShdw blurRad="38100" dist="38100" dir="2700000" algn="tl">
                    <a:srgbClr val="000000">
                      <a:alpha val="43137"/>
                    </a:srgbClr>
                  </a:outerShdw>
                </a:effectLst>
                <a:latin typeface="華康新特明體" panose="02020909000000000000" pitchFamily="49" charset="-120"/>
                <a:ea typeface="華康新特明體" panose="02020909000000000000" pitchFamily="49" charset="-120"/>
              </a:rPr>
              <a:t>Ｑ１</a:t>
            </a:r>
            <a:endParaRPr lang="zh-TW" altLang="en-US" sz="8800" b="1" dirty="0">
              <a:solidFill>
                <a:srgbClr val="002060"/>
              </a:solidFill>
              <a:effectLst>
                <a:outerShdw blurRad="38100" dist="38100" dir="2700000" algn="tl">
                  <a:srgbClr val="000000">
                    <a:alpha val="43137"/>
                  </a:srgbClr>
                </a:outerShdw>
              </a:effectLst>
              <a:latin typeface="華康新特明體" panose="02020909000000000000" pitchFamily="49" charset="-120"/>
              <a:ea typeface="華康新特明體" panose="02020909000000000000" pitchFamily="49" charset="-120"/>
            </a:endParaRPr>
          </a:p>
        </p:txBody>
      </p:sp>
      <p:sp>
        <p:nvSpPr>
          <p:cNvPr id="4" name="AutoShape 2" descr="http://pic.pimg.tw/hellokcbs/1373191328-2265480068.jpg?v=1373191329"/>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sp>
        <p:nvSpPr>
          <p:cNvPr id="8" name="副標題 7"/>
          <p:cNvSpPr>
            <a:spLocks noGrp="1"/>
          </p:cNvSpPr>
          <p:nvPr>
            <p:ph type="subTitle" idx="1"/>
          </p:nvPr>
        </p:nvSpPr>
        <p:spPr>
          <a:xfrm>
            <a:off x="685800" y="3505200"/>
            <a:ext cx="7846640" cy="1752600"/>
          </a:xfrm>
        </p:spPr>
        <p:txBody>
          <a:bodyPr>
            <a:noAutofit/>
          </a:bodyPr>
          <a:lstStyle/>
          <a:p>
            <a:r>
              <a:rPr lang="zh-TW" altLang="en-US" sz="4000" dirty="0" smtClean="0">
                <a:solidFill>
                  <a:schemeClr val="tx1">
                    <a:lumMod val="95000"/>
                    <a:lumOff val="5000"/>
                  </a:schemeClr>
                </a:solidFill>
                <a:latin typeface="華康新特明體" pitchFamily="49" charset="-120"/>
                <a:ea typeface="華康新特明體" pitchFamily="49" charset="-120"/>
              </a:rPr>
              <a:t>六到十五歲的國民都應該要接受國民教育，如果不入學或無故輟學，父母或監護人都要受罰。</a:t>
            </a:r>
            <a:endParaRPr lang="zh-TW" altLang="en-US" sz="4000" dirty="0">
              <a:solidFill>
                <a:schemeClr val="tx1">
                  <a:lumMod val="95000"/>
                  <a:lumOff val="5000"/>
                </a:schemeClr>
              </a:solidFill>
              <a:latin typeface="華康新特明體" pitchFamily="49" charset="-120"/>
              <a:ea typeface="華康新特明體" pitchFamily="49" charset="-120"/>
            </a:endParaRPr>
          </a:p>
        </p:txBody>
      </p:sp>
      <p:pic>
        <p:nvPicPr>
          <p:cNvPr id="5122" name="Picture 2" descr="「toy story」的圖片搜尋結果"/>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1962" y="476672"/>
            <a:ext cx="5098470" cy="286647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2794384"/>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2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內容版面配置區 4"/>
          <p:cNvSpPr>
            <a:spLocks noGrp="1"/>
          </p:cNvSpPr>
          <p:nvPr>
            <p:ph sz="half" idx="1"/>
          </p:nvPr>
        </p:nvSpPr>
        <p:spPr>
          <a:xfrm>
            <a:off x="457200" y="476672"/>
            <a:ext cx="4038600" cy="5914984"/>
          </a:xfrm>
        </p:spPr>
        <p:txBody>
          <a:bodyPr>
            <a:normAutofit/>
          </a:bodyPr>
          <a:lstStyle/>
          <a:p>
            <a:pPr>
              <a:buNone/>
            </a:pPr>
            <a:r>
              <a:rPr lang="zh-TW" altLang="en-US" dirty="0" smtClean="0">
                <a:solidFill>
                  <a:srgbClr val="0070C0"/>
                </a:solidFill>
                <a:latin typeface="華康新特明體" pitchFamily="49" charset="-120"/>
                <a:ea typeface="華康新特明體" pitchFamily="49" charset="-120"/>
              </a:rPr>
              <a:t>正確解答：</a:t>
            </a:r>
            <a:endParaRPr lang="en-US" altLang="zh-TW" dirty="0" smtClean="0">
              <a:solidFill>
                <a:srgbClr val="0070C0"/>
              </a:solidFill>
              <a:latin typeface="華康新特明體" pitchFamily="49" charset="-120"/>
              <a:ea typeface="華康新特明體" pitchFamily="49" charset="-120"/>
            </a:endParaRPr>
          </a:p>
          <a:p>
            <a:pPr>
              <a:buNone/>
            </a:pPr>
            <a:endParaRPr lang="en-US" altLang="zh-TW" dirty="0" smtClean="0">
              <a:solidFill>
                <a:srgbClr val="0070C0"/>
              </a:solidFill>
              <a:latin typeface="華康新特明體" pitchFamily="49" charset="-120"/>
              <a:ea typeface="華康新特明體" pitchFamily="49" charset="-120"/>
            </a:endParaRPr>
          </a:p>
          <a:p>
            <a:pPr algn="ctr">
              <a:buNone/>
            </a:pPr>
            <a:r>
              <a:rPr lang="zh-TW" altLang="en-US" sz="25000" b="1" dirty="0" smtClean="0">
                <a:solidFill>
                  <a:srgbClr val="00B050"/>
                </a:solidFill>
                <a:effectLst>
                  <a:outerShdw blurRad="38100" dist="38100" dir="2700000" algn="tl">
                    <a:srgbClr val="000000">
                      <a:alpha val="43137"/>
                    </a:srgbClr>
                  </a:outerShdw>
                </a:effectLst>
                <a:latin typeface="華康新特明體" pitchFamily="49" charset="-120"/>
                <a:ea typeface="華康新特明體" pitchFamily="49" charset="-120"/>
              </a:rPr>
              <a:t>○</a:t>
            </a:r>
            <a:endParaRPr lang="en-US" altLang="zh-TW" sz="25000" b="1" dirty="0" smtClean="0">
              <a:solidFill>
                <a:srgbClr val="00B050"/>
              </a:solidFill>
              <a:effectLst>
                <a:outerShdw blurRad="38100" dist="38100" dir="2700000" algn="tl">
                  <a:srgbClr val="000000">
                    <a:alpha val="43137"/>
                  </a:srgbClr>
                </a:outerShdw>
              </a:effectLst>
              <a:latin typeface="華康新特明體" pitchFamily="49" charset="-120"/>
              <a:ea typeface="華康新特明體" pitchFamily="49" charset="-120"/>
            </a:endParaRPr>
          </a:p>
          <a:p>
            <a:pPr>
              <a:buNone/>
            </a:pPr>
            <a:endParaRPr lang="zh-TW" altLang="en-US" dirty="0"/>
          </a:p>
        </p:txBody>
      </p:sp>
      <p:sp>
        <p:nvSpPr>
          <p:cNvPr id="6" name="內容版面配置區 5"/>
          <p:cNvSpPr>
            <a:spLocks noGrp="1"/>
          </p:cNvSpPr>
          <p:nvPr>
            <p:ph sz="half" idx="2"/>
          </p:nvPr>
        </p:nvSpPr>
        <p:spPr>
          <a:xfrm>
            <a:off x="4355976" y="476672"/>
            <a:ext cx="4608512" cy="6192688"/>
          </a:xfrm>
        </p:spPr>
        <p:txBody>
          <a:bodyPr>
            <a:normAutofit/>
          </a:bodyPr>
          <a:lstStyle/>
          <a:p>
            <a:pPr>
              <a:buNone/>
            </a:pPr>
            <a:r>
              <a:rPr lang="zh-TW" altLang="en-US" sz="2200" dirty="0" smtClean="0">
                <a:solidFill>
                  <a:srgbClr val="0070C0"/>
                </a:solidFill>
                <a:latin typeface="華康新特明體" pitchFamily="49" charset="-120"/>
                <a:ea typeface="華康新特明體" pitchFamily="49" charset="-120"/>
              </a:rPr>
              <a:t>說明：</a:t>
            </a:r>
            <a:endParaRPr lang="en-US" altLang="zh-TW" sz="2200" dirty="0" smtClean="0">
              <a:solidFill>
                <a:srgbClr val="0070C0"/>
              </a:solidFill>
              <a:latin typeface="華康新特明體" pitchFamily="49" charset="-120"/>
              <a:ea typeface="華康新特明體" pitchFamily="49" charset="-120"/>
            </a:endParaRPr>
          </a:p>
          <a:p>
            <a:pPr>
              <a:buFont typeface="Wingdings" pitchFamily="2" charset="2"/>
              <a:buChar char="l"/>
            </a:pPr>
            <a:r>
              <a:rPr lang="zh-TW" altLang="en-US" sz="2200" dirty="0" smtClean="0">
                <a:solidFill>
                  <a:schemeClr val="accent4">
                    <a:lumMod val="50000"/>
                  </a:schemeClr>
                </a:solidFill>
                <a:latin typeface="華康新特明體" pitchFamily="49" charset="-120"/>
                <a:ea typeface="華康新特明體" pitchFamily="49" charset="-120"/>
              </a:rPr>
              <a:t>強迫入學第九條：未入學之適齡國民</a:t>
            </a:r>
            <a:r>
              <a:rPr lang="en-US" altLang="zh-TW" sz="2200" dirty="0" smtClean="0">
                <a:solidFill>
                  <a:schemeClr val="accent4">
                    <a:lumMod val="50000"/>
                  </a:schemeClr>
                </a:solidFill>
                <a:latin typeface="華康新特明體" pitchFamily="49" charset="-120"/>
                <a:ea typeface="華康新特明體" pitchFamily="49" charset="-120"/>
              </a:rPr>
              <a:t>(</a:t>
            </a:r>
            <a:r>
              <a:rPr lang="zh-TW" altLang="en-US" sz="2200" dirty="0" smtClean="0">
                <a:solidFill>
                  <a:schemeClr val="accent4">
                    <a:lumMod val="50000"/>
                  </a:schemeClr>
                </a:solidFill>
                <a:latin typeface="華康新特明體" pitchFamily="49" charset="-120"/>
                <a:ea typeface="華康新特明體" pitchFamily="49" charset="-120"/>
              </a:rPr>
              <a:t>指</a:t>
            </a:r>
            <a:r>
              <a:rPr lang="en-US" altLang="zh-TW" sz="2200" dirty="0" smtClean="0">
                <a:solidFill>
                  <a:schemeClr val="accent4">
                    <a:lumMod val="50000"/>
                  </a:schemeClr>
                </a:solidFill>
                <a:latin typeface="華康新特明體" pitchFamily="49" charset="-120"/>
                <a:ea typeface="華康新特明體" pitchFamily="49" charset="-120"/>
              </a:rPr>
              <a:t>6</a:t>
            </a:r>
            <a:r>
              <a:rPr lang="zh-TW" altLang="en-US" sz="2200" dirty="0" smtClean="0">
                <a:solidFill>
                  <a:schemeClr val="accent4">
                    <a:lumMod val="50000"/>
                  </a:schemeClr>
                </a:solidFill>
                <a:latin typeface="華康新特明體" pitchFamily="49" charset="-120"/>
                <a:ea typeface="華康新特明體" pitchFamily="49" charset="-120"/>
              </a:rPr>
              <a:t>歲至</a:t>
            </a:r>
            <a:r>
              <a:rPr lang="en-US" altLang="zh-TW" sz="2200" dirty="0" smtClean="0">
                <a:solidFill>
                  <a:schemeClr val="accent4">
                    <a:lumMod val="50000"/>
                  </a:schemeClr>
                </a:solidFill>
                <a:latin typeface="華康新特明體" pitchFamily="49" charset="-120"/>
                <a:ea typeface="華康新特明體" pitchFamily="49" charset="-120"/>
              </a:rPr>
              <a:t>15</a:t>
            </a:r>
            <a:r>
              <a:rPr lang="zh-TW" altLang="en-US" sz="2200" dirty="0" smtClean="0">
                <a:solidFill>
                  <a:schemeClr val="accent4">
                    <a:lumMod val="50000"/>
                  </a:schemeClr>
                </a:solidFill>
                <a:latin typeface="華康新特明體" pitchFamily="49" charset="-120"/>
                <a:ea typeface="華康新特明體" pitchFamily="49" charset="-120"/>
              </a:rPr>
              <a:t>歲應受國民教育的學生</a:t>
            </a:r>
            <a:r>
              <a:rPr lang="en-US" altLang="zh-TW" sz="2200" dirty="0" smtClean="0">
                <a:solidFill>
                  <a:schemeClr val="accent4">
                    <a:lumMod val="50000"/>
                  </a:schemeClr>
                </a:solidFill>
                <a:latin typeface="華康新特明體" pitchFamily="49" charset="-120"/>
                <a:ea typeface="華康新特明體" pitchFamily="49" charset="-120"/>
              </a:rPr>
              <a:t>)</a:t>
            </a:r>
            <a:r>
              <a:rPr lang="zh-TW" altLang="en-US" sz="2200" dirty="0" smtClean="0">
                <a:solidFill>
                  <a:schemeClr val="accent4">
                    <a:lumMod val="50000"/>
                  </a:schemeClr>
                </a:solidFill>
                <a:latin typeface="華康新特明體" pitchFamily="49" charset="-120"/>
                <a:ea typeface="華康新特明體" pitchFamily="49" charset="-120"/>
              </a:rPr>
              <a:t>，除有第十二條、第十三條所定之情形外，其父母或監護人經勸告後仍不送入學者，應由學校報請鄉</a:t>
            </a:r>
            <a:r>
              <a:rPr lang="en-US" altLang="zh-TW" sz="2200" dirty="0" smtClean="0">
                <a:solidFill>
                  <a:schemeClr val="accent4">
                    <a:lumMod val="50000"/>
                  </a:schemeClr>
                </a:solidFill>
                <a:latin typeface="華康新特明體" pitchFamily="49" charset="-120"/>
                <a:ea typeface="華康新特明體" pitchFamily="49" charset="-120"/>
              </a:rPr>
              <a:t>(</a:t>
            </a:r>
            <a:r>
              <a:rPr lang="zh-TW" altLang="en-US" sz="2200" dirty="0" smtClean="0">
                <a:solidFill>
                  <a:schemeClr val="accent4">
                    <a:lumMod val="50000"/>
                  </a:schemeClr>
                </a:solidFill>
                <a:latin typeface="華康新特明體" pitchFamily="49" charset="-120"/>
                <a:ea typeface="華康新特明體" pitchFamily="49" charset="-120"/>
              </a:rPr>
              <a:t>鎮、市、區</a:t>
            </a:r>
            <a:r>
              <a:rPr lang="en-US" altLang="zh-TW" sz="2200" dirty="0" smtClean="0">
                <a:solidFill>
                  <a:schemeClr val="accent4">
                    <a:lumMod val="50000"/>
                  </a:schemeClr>
                </a:solidFill>
                <a:latin typeface="華康新特明體" pitchFamily="49" charset="-120"/>
                <a:ea typeface="華康新特明體" pitchFamily="49" charset="-120"/>
              </a:rPr>
              <a:t>)</a:t>
            </a:r>
            <a:r>
              <a:rPr lang="zh-TW" altLang="en-US" sz="2200" dirty="0" smtClean="0">
                <a:solidFill>
                  <a:schemeClr val="accent4">
                    <a:lumMod val="50000"/>
                  </a:schemeClr>
                </a:solidFill>
                <a:latin typeface="華康新特明體" pitchFamily="49" charset="-120"/>
                <a:ea typeface="華康新特明體" pitchFamily="49" charset="-120"/>
              </a:rPr>
              <a:t>強迫入學委員會予以書面警告，並限期入學。經警告並限期入學，仍不遵守者，由鄉</a:t>
            </a:r>
            <a:r>
              <a:rPr lang="en-US" altLang="zh-TW" sz="2200" dirty="0" smtClean="0">
                <a:solidFill>
                  <a:schemeClr val="accent4">
                    <a:lumMod val="50000"/>
                  </a:schemeClr>
                </a:solidFill>
                <a:latin typeface="華康新特明體" pitchFamily="49" charset="-120"/>
                <a:ea typeface="華康新特明體" pitchFamily="49" charset="-120"/>
              </a:rPr>
              <a:t>(</a:t>
            </a:r>
            <a:r>
              <a:rPr lang="zh-TW" altLang="en-US" sz="2200" dirty="0" smtClean="0">
                <a:solidFill>
                  <a:schemeClr val="accent4">
                    <a:lumMod val="50000"/>
                  </a:schemeClr>
                </a:solidFill>
                <a:latin typeface="華康新特明體" pitchFamily="49" charset="-120"/>
                <a:ea typeface="華康新特明體" pitchFamily="49" charset="-120"/>
              </a:rPr>
              <a:t>鎮、市、區</a:t>
            </a:r>
            <a:r>
              <a:rPr lang="en-US" altLang="zh-TW" sz="2200" dirty="0" smtClean="0">
                <a:solidFill>
                  <a:schemeClr val="accent4">
                    <a:lumMod val="50000"/>
                  </a:schemeClr>
                </a:solidFill>
                <a:latin typeface="華康新特明體" pitchFamily="49" charset="-120"/>
                <a:ea typeface="華康新特明體" pitchFamily="49" charset="-120"/>
              </a:rPr>
              <a:t>)</a:t>
            </a:r>
            <a:r>
              <a:rPr lang="zh-TW" altLang="en-US" sz="2200" dirty="0" smtClean="0">
                <a:solidFill>
                  <a:schemeClr val="accent4">
                    <a:lumMod val="50000"/>
                  </a:schemeClr>
                </a:solidFill>
                <a:latin typeface="華康新特明體" pitchFamily="49" charset="-120"/>
                <a:ea typeface="華康新特明體" pitchFamily="49" charset="-120"/>
              </a:rPr>
              <a:t>強迫入學委員會處一百元以下罰鍰並限期入學；如為遵限入學，得繼續處罰至入學為止。</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fade">
                                      <p:cBhvr>
                                        <p:cTn id="10" dur="2000"/>
                                        <p:tgtEl>
                                          <p:spTgt spid="5">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2000"/>
                                        <p:tgtEl>
                                          <p:spTgt spid="6">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fade">
                                      <p:cBhvr>
                                        <p:cTn id="18" dur="20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6" grpId="0" build="allAtOnce"/>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83568" y="1988840"/>
            <a:ext cx="7848872" cy="1368151"/>
          </a:xfrm>
        </p:spPr>
        <p:txBody>
          <a:bodyPr>
            <a:noAutofit/>
          </a:bodyPr>
          <a:lstStyle/>
          <a:p>
            <a:pPr algn="r"/>
            <a:r>
              <a:rPr lang="zh-TW" altLang="en-US" sz="8800" b="1" dirty="0" smtClean="0">
                <a:solidFill>
                  <a:srgbClr val="002060"/>
                </a:solidFill>
                <a:effectLst>
                  <a:outerShdw blurRad="38100" dist="38100" dir="2700000" algn="tl">
                    <a:srgbClr val="000000">
                      <a:alpha val="43137"/>
                    </a:srgbClr>
                  </a:outerShdw>
                </a:effectLst>
                <a:latin typeface="華康新特明體" panose="02020909000000000000" pitchFamily="49" charset="-120"/>
                <a:ea typeface="華康新特明體" panose="02020909000000000000" pitchFamily="49" charset="-120"/>
              </a:rPr>
              <a:t>Ｑ２</a:t>
            </a:r>
            <a:endParaRPr lang="zh-TW" altLang="en-US" sz="8800" b="1" dirty="0">
              <a:solidFill>
                <a:srgbClr val="002060"/>
              </a:solidFill>
              <a:effectLst>
                <a:outerShdw blurRad="38100" dist="38100" dir="2700000" algn="tl">
                  <a:srgbClr val="000000">
                    <a:alpha val="43137"/>
                  </a:srgbClr>
                </a:outerShdw>
              </a:effectLst>
              <a:latin typeface="華康新特明體" panose="02020909000000000000" pitchFamily="49" charset="-120"/>
              <a:ea typeface="華康新特明體" panose="02020909000000000000" pitchFamily="49" charset="-120"/>
            </a:endParaRPr>
          </a:p>
        </p:txBody>
      </p:sp>
      <p:sp>
        <p:nvSpPr>
          <p:cNvPr id="4" name="AutoShape 2" descr="http://pic.pimg.tw/hellokcbs/1373191328-2265480068.jpg?v=1373191329"/>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sp>
        <p:nvSpPr>
          <p:cNvPr id="8" name="副標題 7"/>
          <p:cNvSpPr>
            <a:spLocks noGrp="1"/>
          </p:cNvSpPr>
          <p:nvPr>
            <p:ph type="subTitle" idx="1"/>
          </p:nvPr>
        </p:nvSpPr>
        <p:spPr>
          <a:xfrm>
            <a:off x="685800" y="3505200"/>
            <a:ext cx="7846640" cy="1752600"/>
          </a:xfrm>
        </p:spPr>
        <p:txBody>
          <a:bodyPr>
            <a:noAutofit/>
          </a:bodyPr>
          <a:lstStyle/>
          <a:p>
            <a:r>
              <a:rPr lang="zh-TW" altLang="en-US" sz="4000" dirty="0" smtClean="0">
                <a:solidFill>
                  <a:schemeClr val="tx1">
                    <a:lumMod val="95000"/>
                    <a:lumOff val="5000"/>
                  </a:schemeClr>
                </a:solidFill>
                <a:latin typeface="華康新特明體" pitchFamily="49" charset="-120"/>
                <a:ea typeface="華康新特明體" pitchFamily="49" charset="-120"/>
              </a:rPr>
              <a:t>所謂長期缺課是指全學期達七日以上，未經請假而無故缺課者。</a:t>
            </a:r>
            <a:endParaRPr lang="zh-TW" altLang="en-US" sz="4000" dirty="0">
              <a:solidFill>
                <a:schemeClr val="tx1">
                  <a:lumMod val="95000"/>
                  <a:lumOff val="5000"/>
                </a:schemeClr>
              </a:solidFill>
              <a:latin typeface="華康新特明體" pitchFamily="49" charset="-120"/>
              <a:ea typeface="華康新特明體" pitchFamily="49" charset="-120"/>
            </a:endParaRPr>
          </a:p>
        </p:txBody>
      </p:sp>
      <p:pic>
        <p:nvPicPr>
          <p:cNvPr id="6146" name="Picture 2" descr="「toy story」的圖片搜尋結果"/>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620688"/>
            <a:ext cx="4850904" cy="273267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2794384"/>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2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內容版面配置區 4"/>
          <p:cNvSpPr>
            <a:spLocks noGrp="1"/>
          </p:cNvSpPr>
          <p:nvPr>
            <p:ph sz="half" idx="1"/>
          </p:nvPr>
        </p:nvSpPr>
        <p:spPr>
          <a:xfrm>
            <a:off x="457200" y="476672"/>
            <a:ext cx="4038600" cy="5914984"/>
          </a:xfrm>
        </p:spPr>
        <p:txBody>
          <a:bodyPr>
            <a:normAutofit/>
          </a:bodyPr>
          <a:lstStyle/>
          <a:p>
            <a:pPr>
              <a:buNone/>
            </a:pPr>
            <a:r>
              <a:rPr lang="zh-TW" altLang="en-US" dirty="0" smtClean="0">
                <a:solidFill>
                  <a:srgbClr val="0070C0"/>
                </a:solidFill>
                <a:latin typeface="華康新特明體" pitchFamily="49" charset="-120"/>
                <a:ea typeface="華康新特明體" pitchFamily="49" charset="-120"/>
              </a:rPr>
              <a:t>正確解答：</a:t>
            </a:r>
            <a:endParaRPr lang="en-US" altLang="zh-TW" dirty="0" smtClean="0">
              <a:solidFill>
                <a:srgbClr val="0070C0"/>
              </a:solidFill>
              <a:latin typeface="華康新特明體" pitchFamily="49" charset="-120"/>
              <a:ea typeface="華康新特明體" pitchFamily="49" charset="-120"/>
            </a:endParaRPr>
          </a:p>
          <a:p>
            <a:pPr>
              <a:buNone/>
            </a:pPr>
            <a:endParaRPr lang="en-US" altLang="zh-TW" dirty="0" smtClean="0">
              <a:solidFill>
                <a:srgbClr val="0070C0"/>
              </a:solidFill>
              <a:latin typeface="華康新特明體" pitchFamily="49" charset="-120"/>
              <a:ea typeface="華康新特明體" pitchFamily="49" charset="-120"/>
            </a:endParaRPr>
          </a:p>
          <a:p>
            <a:pPr algn="ctr">
              <a:buNone/>
            </a:pPr>
            <a:r>
              <a:rPr lang="zh-TW" altLang="en-US" sz="25000" b="1" dirty="0" smtClean="0">
                <a:solidFill>
                  <a:srgbClr val="00B050"/>
                </a:solidFill>
                <a:effectLst>
                  <a:outerShdw blurRad="38100" dist="38100" dir="2700000" algn="tl">
                    <a:srgbClr val="000000">
                      <a:alpha val="43137"/>
                    </a:srgbClr>
                  </a:outerShdw>
                </a:effectLst>
                <a:latin typeface="華康新特明體" pitchFamily="49" charset="-120"/>
                <a:ea typeface="華康新特明體" pitchFamily="49" charset="-120"/>
              </a:rPr>
              <a:t>○</a:t>
            </a:r>
            <a:endParaRPr lang="en-US" altLang="zh-TW" sz="25000" b="1" dirty="0" smtClean="0">
              <a:solidFill>
                <a:srgbClr val="00B050"/>
              </a:solidFill>
              <a:effectLst>
                <a:outerShdw blurRad="38100" dist="38100" dir="2700000" algn="tl">
                  <a:srgbClr val="000000">
                    <a:alpha val="43137"/>
                  </a:srgbClr>
                </a:outerShdw>
              </a:effectLst>
              <a:latin typeface="華康新特明體" pitchFamily="49" charset="-120"/>
              <a:ea typeface="華康新特明體" pitchFamily="49" charset="-120"/>
            </a:endParaRPr>
          </a:p>
          <a:p>
            <a:pPr>
              <a:buNone/>
            </a:pPr>
            <a:endParaRPr lang="zh-TW" altLang="en-US" dirty="0"/>
          </a:p>
        </p:txBody>
      </p:sp>
      <p:sp>
        <p:nvSpPr>
          <p:cNvPr id="6" name="內容版面配置區 5"/>
          <p:cNvSpPr>
            <a:spLocks noGrp="1"/>
          </p:cNvSpPr>
          <p:nvPr>
            <p:ph sz="half" idx="2"/>
          </p:nvPr>
        </p:nvSpPr>
        <p:spPr>
          <a:xfrm>
            <a:off x="4355976" y="476672"/>
            <a:ext cx="4608512" cy="6192688"/>
          </a:xfrm>
        </p:spPr>
        <p:txBody>
          <a:bodyPr>
            <a:normAutofit/>
          </a:bodyPr>
          <a:lstStyle/>
          <a:p>
            <a:pPr>
              <a:buNone/>
            </a:pPr>
            <a:r>
              <a:rPr lang="zh-TW" altLang="en-US" sz="2200" dirty="0" smtClean="0">
                <a:solidFill>
                  <a:srgbClr val="0070C0"/>
                </a:solidFill>
                <a:latin typeface="華康新特明體" pitchFamily="49" charset="-120"/>
                <a:ea typeface="華康新特明體" pitchFamily="49" charset="-120"/>
              </a:rPr>
              <a:t>說明：</a:t>
            </a:r>
            <a:endParaRPr lang="en-US" altLang="zh-TW" sz="2200" dirty="0" smtClean="0">
              <a:solidFill>
                <a:srgbClr val="0070C0"/>
              </a:solidFill>
              <a:latin typeface="華康新特明體" pitchFamily="49" charset="-120"/>
              <a:ea typeface="華康新特明體" pitchFamily="49" charset="-120"/>
            </a:endParaRPr>
          </a:p>
          <a:p>
            <a:pPr>
              <a:buFont typeface="Wingdings" pitchFamily="2" charset="2"/>
              <a:buChar char="l"/>
            </a:pPr>
            <a:r>
              <a:rPr lang="zh-TW" altLang="en-US" sz="2200" dirty="0" smtClean="0">
                <a:solidFill>
                  <a:schemeClr val="accent4">
                    <a:lumMod val="50000"/>
                  </a:schemeClr>
                </a:solidFill>
                <a:latin typeface="華康新特明體" pitchFamily="49" charset="-120"/>
                <a:ea typeface="華康新特明體" pitchFamily="49" charset="-120"/>
              </a:rPr>
              <a:t>強迫入學條例施行細則第八條：長期缺課，指全學期累積達七日以上，未經請假而無故缺課者。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fade">
                                      <p:cBhvr>
                                        <p:cTn id="10" dur="2000"/>
                                        <p:tgtEl>
                                          <p:spTgt spid="5">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2000"/>
                                        <p:tgtEl>
                                          <p:spTgt spid="6">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fade">
                                      <p:cBhvr>
                                        <p:cTn id="18" dur="20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6" grpId="0" build="allAtOnce"/>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83568" y="1988840"/>
            <a:ext cx="8289428" cy="1368151"/>
          </a:xfrm>
        </p:spPr>
        <p:txBody>
          <a:bodyPr>
            <a:noAutofit/>
          </a:bodyPr>
          <a:lstStyle/>
          <a:p>
            <a:r>
              <a:rPr lang="zh-TW" altLang="en-US" sz="8800" b="1" dirty="0" smtClean="0">
                <a:solidFill>
                  <a:srgbClr val="002060"/>
                </a:solidFill>
                <a:effectLst>
                  <a:outerShdw blurRad="38100" dist="38100" dir="2700000" algn="tl">
                    <a:srgbClr val="000000">
                      <a:alpha val="43137"/>
                    </a:srgbClr>
                  </a:outerShdw>
                </a:effectLst>
                <a:latin typeface="華康新特明體" panose="02020909000000000000" pitchFamily="49" charset="-120"/>
                <a:ea typeface="華康新特明體" panose="02020909000000000000" pitchFamily="49" charset="-120"/>
              </a:rPr>
              <a:t>Ｑ３</a:t>
            </a:r>
            <a:endParaRPr lang="zh-TW" altLang="en-US" sz="8800" b="1" dirty="0">
              <a:solidFill>
                <a:srgbClr val="002060"/>
              </a:solidFill>
              <a:effectLst>
                <a:outerShdw blurRad="38100" dist="38100" dir="2700000" algn="tl">
                  <a:srgbClr val="000000">
                    <a:alpha val="43137"/>
                  </a:srgbClr>
                </a:outerShdw>
              </a:effectLst>
              <a:latin typeface="華康新特明體" panose="02020909000000000000" pitchFamily="49" charset="-120"/>
              <a:ea typeface="華康新特明體" panose="02020909000000000000" pitchFamily="49" charset="-120"/>
            </a:endParaRPr>
          </a:p>
        </p:txBody>
      </p:sp>
      <p:sp>
        <p:nvSpPr>
          <p:cNvPr id="4" name="AutoShape 2" descr="http://pic.pimg.tw/hellokcbs/1373191328-2265480068.jpg?v=1373191329"/>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sp>
        <p:nvSpPr>
          <p:cNvPr id="8" name="副標題 7"/>
          <p:cNvSpPr>
            <a:spLocks noGrp="1"/>
          </p:cNvSpPr>
          <p:nvPr>
            <p:ph type="subTitle" idx="1"/>
          </p:nvPr>
        </p:nvSpPr>
        <p:spPr>
          <a:xfrm>
            <a:off x="685800" y="3505200"/>
            <a:ext cx="7846640" cy="1752600"/>
          </a:xfrm>
        </p:spPr>
        <p:txBody>
          <a:bodyPr>
            <a:noAutofit/>
          </a:bodyPr>
          <a:lstStyle/>
          <a:p>
            <a:r>
              <a:rPr lang="zh-TW" altLang="en-US" sz="4000" dirty="0" smtClean="0">
                <a:solidFill>
                  <a:schemeClr val="tx1">
                    <a:lumMod val="95000"/>
                    <a:lumOff val="5000"/>
                  </a:schemeClr>
                </a:solidFill>
                <a:latin typeface="華康新特明體" pitchFamily="49" charset="-120"/>
                <a:ea typeface="華康新特明體" pitchFamily="49" charset="-120"/>
              </a:rPr>
              <a:t>虎尾鎮公所設置強迫入學委員會的功能是為落實義務教育的推行。</a:t>
            </a:r>
            <a:endParaRPr lang="zh-TW" altLang="en-US" sz="4000" dirty="0">
              <a:solidFill>
                <a:schemeClr val="tx1">
                  <a:lumMod val="95000"/>
                  <a:lumOff val="5000"/>
                </a:schemeClr>
              </a:solidFill>
              <a:latin typeface="華康新特明體" pitchFamily="49" charset="-120"/>
              <a:ea typeface="華康新特明體" pitchFamily="49" charset="-120"/>
            </a:endParaRPr>
          </a:p>
        </p:txBody>
      </p:sp>
      <p:pic>
        <p:nvPicPr>
          <p:cNvPr id="7170" name="Picture 2" descr="「toy story」的圖片搜尋結果"/>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620688"/>
            <a:ext cx="4095477" cy="267571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2794384"/>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2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內容版面配置區 4"/>
          <p:cNvSpPr>
            <a:spLocks noGrp="1"/>
          </p:cNvSpPr>
          <p:nvPr>
            <p:ph sz="half" idx="1"/>
          </p:nvPr>
        </p:nvSpPr>
        <p:spPr>
          <a:xfrm>
            <a:off x="457200" y="476672"/>
            <a:ext cx="4038600" cy="5914984"/>
          </a:xfrm>
        </p:spPr>
        <p:txBody>
          <a:bodyPr>
            <a:normAutofit/>
          </a:bodyPr>
          <a:lstStyle/>
          <a:p>
            <a:pPr>
              <a:buNone/>
            </a:pPr>
            <a:r>
              <a:rPr lang="zh-TW" altLang="en-US" dirty="0" smtClean="0">
                <a:solidFill>
                  <a:srgbClr val="0070C0"/>
                </a:solidFill>
                <a:latin typeface="華康新特明體" pitchFamily="49" charset="-120"/>
                <a:ea typeface="華康新特明體" pitchFamily="49" charset="-120"/>
              </a:rPr>
              <a:t>正確解答：</a:t>
            </a:r>
            <a:endParaRPr lang="en-US" altLang="zh-TW" dirty="0" smtClean="0">
              <a:solidFill>
                <a:srgbClr val="0070C0"/>
              </a:solidFill>
              <a:latin typeface="華康新特明體" pitchFamily="49" charset="-120"/>
              <a:ea typeface="華康新特明體" pitchFamily="49" charset="-120"/>
            </a:endParaRPr>
          </a:p>
          <a:p>
            <a:pPr>
              <a:buNone/>
            </a:pPr>
            <a:endParaRPr lang="en-US" altLang="zh-TW" dirty="0" smtClean="0">
              <a:solidFill>
                <a:srgbClr val="0070C0"/>
              </a:solidFill>
              <a:latin typeface="華康新特明體" pitchFamily="49" charset="-120"/>
              <a:ea typeface="華康新特明體" pitchFamily="49" charset="-120"/>
            </a:endParaRPr>
          </a:p>
          <a:p>
            <a:pPr algn="ctr">
              <a:buNone/>
            </a:pPr>
            <a:r>
              <a:rPr lang="zh-TW" altLang="en-US" sz="25000" b="1" dirty="0" smtClean="0">
                <a:solidFill>
                  <a:srgbClr val="00B050"/>
                </a:solidFill>
                <a:effectLst>
                  <a:outerShdw blurRad="38100" dist="38100" dir="2700000" algn="tl">
                    <a:srgbClr val="000000">
                      <a:alpha val="43137"/>
                    </a:srgbClr>
                  </a:outerShdw>
                </a:effectLst>
                <a:latin typeface="華康新特明體" pitchFamily="49" charset="-120"/>
                <a:ea typeface="華康新特明體" pitchFamily="49" charset="-120"/>
              </a:rPr>
              <a:t>○</a:t>
            </a:r>
            <a:endParaRPr lang="en-US" altLang="zh-TW" sz="25000" b="1" dirty="0" smtClean="0">
              <a:solidFill>
                <a:srgbClr val="00B050"/>
              </a:solidFill>
              <a:effectLst>
                <a:outerShdw blurRad="38100" dist="38100" dir="2700000" algn="tl">
                  <a:srgbClr val="000000">
                    <a:alpha val="43137"/>
                  </a:srgbClr>
                </a:outerShdw>
              </a:effectLst>
              <a:latin typeface="華康新特明體" pitchFamily="49" charset="-120"/>
              <a:ea typeface="華康新特明體" pitchFamily="49" charset="-120"/>
            </a:endParaRPr>
          </a:p>
          <a:p>
            <a:pPr>
              <a:buNone/>
            </a:pPr>
            <a:endParaRPr lang="zh-TW" altLang="en-US" dirty="0"/>
          </a:p>
        </p:txBody>
      </p:sp>
      <p:sp>
        <p:nvSpPr>
          <p:cNvPr id="6" name="內容版面配置區 5"/>
          <p:cNvSpPr>
            <a:spLocks noGrp="1"/>
          </p:cNvSpPr>
          <p:nvPr>
            <p:ph sz="half" idx="2"/>
          </p:nvPr>
        </p:nvSpPr>
        <p:spPr>
          <a:xfrm>
            <a:off x="4355976" y="476672"/>
            <a:ext cx="4608512" cy="6192688"/>
          </a:xfrm>
        </p:spPr>
        <p:txBody>
          <a:bodyPr>
            <a:normAutofit/>
          </a:bodyPr>
          <a:lstStyle/>
          <a:p>
            <a:pPr>
              <a:buNone/>
            </a:pPr>
            <a:r>
              <a:rPr lang="zh-TW" altLang="en-US" sz="2200" dirty="0" smtClean="0">
                <a:solidFill>
                  <a:srgbClr val="0070C0"/>
                </a:solidFill>
                <a:latin typeface="華康新特明體" pitchFamily="49" charset="-120"/>
                <a:ea typeface="華康新特明體" pitchFamily="49" charset="-120"/>
              </a:rPr>
              <a:t>說明：</a:t>
            </a:r>
            <a:endParaRPr lang="en-US" altLang="zh-TW" sz="2200" dirty="0" smtClean="0">
              <a:solidFill>
                <a:srgbClr val="0070C0"/>
              </a:solidFill>
              <a:latin typeface="華康新特明體" pitchFamily="49" charset="-120"/>
              <a:ea typeface="華康新特明體" pitchFamily="49" charset="-120"/>
            </a:endParaRPr>
          </a:p>
          <a:p>
            <a:pPr>
              <a:buFont typeface="Wingdings" pitchFamily="2" charset="2"/>
              <a:buChar char="l"/>
            </a:pPr>
            <a:r>
              <a:rPr lang="zh-TW" altLang="en-US" sz="2200" dirty="0" smtClean="0">
                <a:solidFill>
                  <a:schemeClr val="accent4">
                    <a:lumMod val="50000"/>
                  </a:schemeClr>
                </a:solidFill>
                <a:latin typeface="華康新特明體" pitchFamily="49" charset="-120"/>
                <a:ea typeface="華康新特明體" pitchFamily="49" charset="-120"/>
              </a:rPr>
              <a:t>虎尾鎮公所依法設置強迫入學委員會，主要功能為落實義務教育的推行，負責宣導及督促本鄉適齡國民入學。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fade">
                                      <p:cBhvr>
                                        <p:cTn id="10" dur="2000"/>
                                        <p:tgtEl>
                                          <p:spTgt spid="5">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2000"/>
                                        <p:tgtEl>
                                          <p:spTgt spid="6">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fade">
                                      <p:cBhvr>
                                        <p:cTn id="18" dur="20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6" grpId="0" build="allAtOnce"/>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83568" y="1988840"/>
            <a:ext cx="7848872" cy="1368151"/>
          </a:xfrm>
        </p:spPr>
        <p:txBody>
          <a:bodyPr>
            <a:noAutofit/>
          </a:bodyPr>
          <a:lstStyle/>
          <a:p>
            <a:pPr algn="r"/>
            <a:r>
              <a:rPr lang="zh-TW" altLang="en-US" sz="8800" b="1" dirty="0" smtClean="0">
                <a:solidFill>
                  <a:srgbClr val="002060"/>
                </a:solidFill>
                <a:effectLst>
                  <a:outerShdw blurRad="38100" dist="38100" dir="2700000" algn="tl">
                    <a:srgbClr val="000000">
                      <a:alpha val="43137"/>
                    </a:srgbClr>
                  </a:outerShdw>
                </a:effectLst>
                <a:latin typeface="華康新特明體" panose="02020909000000000000" pitchFamily="49" charset="-120"/>
                <a:ea typeface="華康新特明體" panose="02020909000000000000" pitchFamily="49" charset="-120"/>
              </a:rPr>
              <a:t>Ｑ４</a:t>
            </a:r>
            <a:endParaRPr lang="zh-TW" altLang="en-US" sz="8800" b="1" dirty="0">
              <a:solidFill>
                <a:srgbClr val="002060"/>
              </a:solidFill>
              <a:effectLst>
                <a:outerShdw blurRad="38100" dist="38100" dir="2700000" algn="tl">
                  <a:srgbClr val="000000">
                    <a:alpha val="43137"/>
                  </a:srgbClr>
                </a:outerShdw>
              </a:effectLst>
              <a:latin typeface="華康新特明體" panose="02020909000000000000" pitchFamily="49" charset="-120"/>
              <a:ea typeface="華康新特明體" panose="02020909000000000000" pitchFamily="49" charset="-120"/>
            </a:endParaRPr>
          </a:p>
        </p:txBody>
      </p:sp>
      <p:sp>
        <p:nvSpPr>
          <p:cNvPr id="4" name="AutoShape 2" descr="http://pic.pimg.tw/hellokcbs/1373191328-2265480068.jpg?v=1373191329"/>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sp>
        <p:nvSpPr>
          <p:cNvPr id="8" name="副標題 7"/>
          <p:cNvSpPr>
            <a:spLocks noGrp="1"/>
          </p:cNvSpPr>
          <p:nvPr>
            <p:ph type="subTitle" idx="1"/>
          </p:nvPr>
        </p:nvSpPr>
        <p:spPr>
          <a:xfrm>
            <a:off x="685800" y="3505200"/>
            <a:ext cx="7846640" cy="2876128"/>
          </a:xfrm>
        </p:spPr>
        <p:txBody>
          <a:bodyPr>
            <a:noAutofit/>
          </a:bodyPr>
          <a:lstStyle/>
          <a:p>
            <a:r>
              <a:rPr lang="zh-TW" altLang="en-US" sz="4000" dirty="0" smtClean="0">
                <a:solidFill>
                  <a:schemeClr val="tx1">
                    <a:lumMod val="95000"/>
                    <a:lumOff val="5000"/>
                  </a:schemeClr>
                </a:solidFill>
                <a:latin typeface="華康新特明體" pitchFamily="49" charset="-120"/>
                <a:ea typeface="華康新特明體" pitchFamily="49" charset="-120"/>
              </a:rPr>
              <a:t>所謂中輟生只未經請假、不明原因未到校達三日者，或轉學生未向轉入學校報到者、及學期開學未到校註冊之學生。</a:t>
            </a:r>
            <a:endParaRPr lang="zh-TW" altLang="en-US" sz="4000" dirty="0">
              <a:solidFill>
                <a:schemeClr val="tx1">
                  <a:lumMod val="95000"/>
                  <a:lumOff val="5000"/>
                </a:schemeClr>
              </a:solidFill>
              <a:latin typeface="華康新特明體" pitchFamily="49" charset="-120"/>
              <a:ea typeface="華康新特明體" pitchFamily="49" charset="-120"/>
            </a:endParaRPr>
          </a:p>
        </p:txBody>
      </p:sp>
      <p:pic>
        <p:nvPicPr>
          <p:cNvPr id="8194" name="Picture 2" descr="相關圖片"/>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980728"/>
            <a:ext cx="5602228" cy="233426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2794384"/>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2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dirty="0" smtClean="0">
                <a:latin typeface="華康新特明體" panose="02020909000000000000" pitchFamily="49" charset="-120"/>
                <a:ea typeface="華康新特明體" panose="02020909000000000000" pitchFamily="49" charset="-120"/>
              </a:rPr>
              <a:t>一、幾歲應接受國民義務教育？</a:t>
            </a:r>
            <a:endParaRPr lang="zh-TW" altLang="en-US" b="1" dirty="0">
              <a:latin typeface="華康新特明體" panose="02020909000000000000" pitchFamily="49" charset="-120"/>
              <a:ea typeface="華康新特明體" panose="02020909000000000000" pitchFamily="49" charset="-120"/>
            </a:endParaRPr>
          </a:p>
        </p:txBody>
      </p:sp>
      <p:sp>
        <p:nvSpPr>
          <p:cNvPr id="3" name="內容版面配置區 2"/>
          <p:cNvSpPr>
            <a:spLocks noGrp="1"/>
          </p:cNvSpPr>
          <p:nvPr>
            <p:ph idx="1"/>
          </p:nvPr>
        </p:nvSpPr>
        <p:spPr>
          <a:xfrm>
            <a:off x="457200" y="1792560"/>
            <a:ext cx="8229600" cy="4876800"/>
          </a:xfrm>
        </p:spPr>
        <p:txBody>
          <a:bodyPr>
            <a:normAutofit/>
          </a:bodyPr>
          <a:lstStyle/>
          <a:p>
            <a:pPr marL="514350" indent="-514350">
              <a:buFont typeface="Wingdings" pitchFamily="2" charset="2"/>
              <a:buChar char="p"/>
            </a:pPr>
            <a:r>
              <a:rPr lang="zh-TW" altLang="en-US" sz="3200" dirty="0" smtClean="0">
                <a:solidFill>
                  <a:srgbClr val="FF0000"/>
                </a:solidFill>
                <a:latin typeface="華康新特明體" panose="02020909000000000000" pitchFamily="49" charset="-120"/>
                <a:ea typeface="華康新特明體" panose="02020909000000000000" pitchFamily="49" charset="-120"/>
              </a:rPr>
              <a:t>六歲至十五歲</a:t>
            </a:r>
            <a:r>
              <a:rPr lang="zh-TW" altLang="en-US" sz="3200" dirty="0" smtClean="0">
                <a:latin typeface="華康新特明體" panose="02020909000000000000" pitchFamily="49" charset="-120"/>
                <a:ea typeface="華康新特明體" panose="02020909000000000000" pitchFamily="49" charset="-120"/>
              </a:rPr>
              <a:t>適齡應就讀國民中小學。其期間自適齡國民滿六歲該年度九月一日開始至滿十五歲之該年度結束為止。</a:t>
            </a:r>
            <a:endParaRPr lang="en-US" altLang="zh-TW" sz="3200" dirty="0" smtClean="0">
              <a:latin typeface="華康新特明體" panose="02020909000000000000" pitchFamily="49" charset="-120"/>
              <a:ea typeface="華康新特明體" panose="02020909000000000000" pitchFamily="49" charset="-120"/>
            </a:endParaRPr>
          </a:p>
          <a:p>
            <a:pPr marL="514350" indent="-514350">
              <a:buFont typeface="Wingdings" pitchFamily="2" charset="2"/>
              <a:buChar char="p"/>
            </a:pPr>
            <a:endParaRPr lang="en-US" altLang="zh-TW" sz="3200" dirty="0" smtClean="0">
              <a:latin typeface="華康新特明體" panose="02020909000000000000" pitchFamily="49" charset="-120"/>
              <a:ea typeface="華康新特明體" panose="02020909000000000000" pitchFamily="49" charset="-120"/>
            </a:endParaRPr>
          </a:p>
          <a:p>
            <a:pPr marL="514350" indent="-514350">
              <a:buFont typeface="Wingdings" pitchFamily="2" charset="2"/>
              <a:buChar char="p"/>
            </a:pPr>
            <a:r>
              <a:rPr lang="zh-TW" altLang="en-US" sz="3200" dirty="0" smtClean="0">
                <a:latin typeface="華康新特明體" panose="02020909000000000000" pitchFamily="49" charset="-120"/>
                <a:ea typeface="華康新特明體" panose="02020909000000000000" pitchFamily="49" charset="-120"/>
              </a:rPr>
              <a:t>依國民教育法規定</a:t>
            </a:r>
            <a:r>
              <a:rPr lang="zh-TW" altLang="en-US" sz="3200" dirty="0" smtClean="0">
                <a:solidFill>
                  <a:srgbClr val="FF0000"/>
                </a:solidFill>
                <a:latin typeface="華康新特明體" panose="02020909000000000000" pitchFamily="49" charset="-120"/>
                <a:ea typeface="華康新特明體" panose="02020909000000000000" pitchFamily="49" charset="-120"/>
              </a:rPr>
              <a:t>國小一年級新生為滿六足歲兒童</a:t>
            </a:r>
            <a:r>
              <a:rPr lang="en-US" altLang="zh-TW" sz="3200" dirty="0" smtClean="0">
                <a:latin typeface="華康新特明體" panose="02020909000000000000" pitchFamily="49" charset="-120"/>
                <a:ea typeface="華康新特明體" panose="02020909000000000000" pitchFamily="49" charset="-120"/>
              </a:rPr>
              <a:t>(</a:t>
            </a:r>
            <a:r>
              <a:rPr lang="zh-TW" altLang="en-US" sz="3200" dirty="0" smtClean="0">
                <a:latin typeface="華康新特明體" panose="02020909000000000000" pitchFamily="49" charset="-120"/>
                <a:ea typeface="華康新特明體" panose="02020909000000000000" pitchFamily="49" charset="-120"/>
              </a:rPr>
              <a:t>如</a:t>
            </a:r>
            <a:r>
              <a:rPr lang="en-US" altLang="zh-TW" sz="3200" dirty="0" smtClean="0">
                <a:latin typeface="華康新特明體" panose="02020909000000000000" pitchFamily="49" charset="-120"/>
                <a:ea typeface="華康新特明體" panose="02020909000000000000" pitchFamily="49" charset="-120"/>
              </a:rPr>
              <a:t>105</a:t>
            </a:r>
            <a:r>
              <a:rPr lang="zh-TW" altLang="en-US" sz="3200" dirty="0" smtClean="0">
                <a:latin typeface="華康新特明體" panose="02020909000000000000" pitchFamily="49" charset="-120"/>
                <a:ea typeface="華康新特明體" panose="02020909000000000000" pitchFamily="49" charset="-120"/>
              </a:rPr>
              <a:t>學年度新生為</a:t>
            </a:r>
            <a:r>
              <a:rPr lang="en-US" altLang="zh-TW" sz="3200" dirty="0" smtClean="0">
                <a:latin typeface="華康新特明體" panose="02020909000000000000" pitchFamily="49" charset="-120"/>
                <a:ea typeface="華康新特明體" panose="02020909000000000000" pitchFamily="49" charset="-120"/>
              </a:rPr>
              <a:t>98</a:t>
            </a:r>
            <a:r>
              <a:rPr lang="zh-TW" altLang="en-US" sz="3200" dirty="0" smtClean="0">
                <a:latin typeface="華康新特明體" panose="02020909000000000000" pitchFamily="49" charset="-120"/>
                <a:ea typeface="華康新特明體" panose="02020909000000000000" pitchFamily="49" charset="-120"/>
              </a:rPr>
              <a:t>年</a:t>
            </a:r>
            <a:r>
              <a:rPr lang="en-US" altLang="zh-TW" sz="3200" dirty="0" smtClean="0">
                <a:latin typeface="華康新特明體" panose="02020909000000000000" pitchFamily="49" charset="-120"/>
                <a:ea typeface="華康新特明體" panose="02020909000000000000" pitchFamily="49" charset="-120"/>
              </a:rPr>
              <a:t>9</a:t>
            </a:r>
            <a:r>
              <a:rPr lang="zh-TW" altLang="en-US" sz="3200" dirty="0" smtClean="0">
                <a:latin typeface="華康新特明體" panose="02020909000000000000" pitchFamily="49" charset="-120"/>
                <a:ea typeface="華康新特明體" panose="02020909000000000000" pitchFamily="49" charset="-120"/>
              </a:rPr>
              <a:t>月</a:t>
            </a:r>
            <a:r>
              <a:rPr lang="en-US" altLang="zh-TW" sz="3200" dirty="0" smtClean="0">
                <a:latin typeface="華康新特明體" panose="02020909000000000000" pitchFamily="49" charset="-120"/>
                <a:ea typeface="華康新特明體" panose="02020909000000000000" pitchFamily="49" charset="-120"/>
              </a:rPr>
              <a:t>2</a:t>
            </a:r>
            <a:r>
              <a:rPr lang="zh-TW" altLang="en-US" sz="3200" dirty="0" smtClean="0">
                <a:latin typeface="華康新特明體" panose="02020909000000000000" pitchFamily="49" charset="-120"/>
                <a:ea typeface="華康新特明體" panose="02020909000000000000" pitchFamily="49" charset="-120"/>
              </a:rPr>
              <a:t>日至</a:t>
            </a:r>
            <a:r>
              <a:rPr lang="en-US" altLang="zh-TW" sz="3200" dirty="0" smtClean="0">
                <a:latin typeface="華康新特明體" panose="02020909000000000000" pitchFamily="49" charset="-120"/>
                <a:ea typeface="華康新特明體" panose="02020909000000000000" pitchFamily="49" charset="-120"/>
              </a:rPr>
              <a:t>99</a:t>
            </a:r>
            <a:r>
              <a:rPr lang="zh-TW" altLang="en-US" sz="3200" dirty="0" smtClean="0">
                <a:latin typeface="華康新特明體" panose="02020909000000000000" pitchFamily="49" charset="-120"/>
                <a:ea typeface="華康新特明體" panose="02020909000000000000" pitchFamily="49" charset="-120"/>
              </a:rPr>
              <a:t>年</a:t>
            </a:r>
            <a:r>
              <a:rPr lang="en-US" altLang="zh-TW" sz="3200" dirty="0" smtClean="0">
                <a:latin typeface="華康新特明體" panose="02020909000000000000" pitchFamily="49" charset="-120"/>
                <a:ea typeface="華康新特明體" panose="02020909000000000000" pitchFamily="49" charset="-120"/>
              </a:rPr>
              <a:t>9</a:t>
            </a:r>
            <a:r>
              <a:rPr lang="zh-TW" altLang="en-US" sz="3200" dirty="0" smtClean="0">
                <a:latin typeface="華康新特明體" panose="02020909000000000000" pitchFamily="49" charset="-120"/>
                <a:ea typeface="華康新特明體" panose="02020909000000000000" pitchFamily="49" charset="-120"/>
              </a:rPr>
              <a:t>月</a:t>
            </a:r>
            <a:r>
              <a:rPr lang="en-US" altLang="zh-TW" sz="3200" dirty="0" smtClean="0">
                <a:latin typeface="華康新特明體" panose="02020909000000000000" pitchFamily="49" charset="-120"/>
                <a:ea typeface="華康新特明體" panose="02020909000000000000" pitchFamily="49" charset="-120"/>
              </a:rPr>
              <a:t>1</a:t>
            </a:r>
            <a:r>
              <a:rPr lang="zh-TW" altLang="en-US" sz="3200" dirty="0" smtClean="0">
                <a:latin typeface="華康新特明體" panose="02020909000000000000" pitchFamily="49" charset="-120"/>
                <a:ea typeface="華康新特明體" panose="02020909000000000000" pitchFamily="49" charset="-120"/>
              </a:rPr>
              <a:t>日止</a:t>
            </a:r>
            <a:r>
              <a:rPr lang="en-US" altLang="zh-TW" sz="3200" dirty="0" smtClean="0">
                <a:latin typeface="華康新特明體" panose="02020909000000000000" pitchFamily="49" charset="-120"/>
                <a:ea typeface="華康新特明體" panose="02020909000000000000" pitchFamily="49" charset="-120"/>
              </a:rPr>
              <a:t>)</a:t>
            </a:r>
            <a:r>
              <a:rPr lang="zh-TW" altLang="en-US" sz="3200" dirty="0" smtClean="0">
                <a:latin typeface="華康新特明體" panose="02020909000000000000" pitchFamily="49" charset="-120"/>
                <a:ea typeface="華康新特明體" panose="02020909000000000000" pitchFamily="49" charset="-120"/>
              </a:rPr>
              <a:t>。</a:t>
            </a:r>
            <a:endParaRPr lang="zh-TW" altLang="en-US" sz="3200" dirty="0">
              <a:latin typeface="華康新特明體" panose="02020909000000000000" pitchFamily="49" charset="-120"/>
              <a:ea typeface="華康新特明體" panose="02020909000000000000" pitchFamily="49" charset="-120"/>
            </a:endParaRPr>
          </a:p>
        </p:txBody>
      </p:sp>
      <p:pic>
        <p:nvPicPr>
          <p:cNvPr id="4" name="Picture 2" descr="「monster university」的圖片搜尋結果"/>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224" y="4869160"/>
            <a:ext cx="2012826" cy="1987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3449780"/>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內容版面配置區 4"/>
          <p:cNvSpPr>
            <a:spLocks noGrp="1"/>
          </p:cNvSpPr>
          <p:nvPr>
            <p:ph sz="half" idx="1"/>
          </p:nvPr>
        </p:nvSpPr>
        <p:spPr>
          <a:xfrm>
            <a:off x="457200" y="476672"/>
            <a:ext cx="4038600" cy="5914984"/>
          </a:xfrm>
        </p:spPr>
        <p:txBody>
          <a:bodyPr>
            <a:normAutofit/>
          </a:bodyPr>
          <a:lstStyle/>
          <a:p>
            <a:pPr>
              <a:buNone/>
            </a:pPr>
            <a:r>
              <a:rPr lang="zh-TW" altLang="en-US" dirty="0" smtClean="0">
                <a:solidFill>
                  <a:srgbClr val="0070C0"/>
                </a:solidFill>
                <a:latin typeface="華康新特明體" pitchFamily="49" charset="-120"/>
                <a:ea typeface="華康新特明體" pitchFamily="49" charset="-120"/>
              </a:rPr>
              <a:t>正確解答：</a:t>
            </a:r>
            <a:endParaRPr lang="en-US" altLang="zh-TW" dirty="0" smtClean="0">
              <a:solidFill>
                <a:srgbClr val="0070C0"/>
              </a:solidFill>
              <a:latin typeface="華康新特明體" pitchFamily="49" charset="-120"/>
              <a:ea typeface="華康新特明體" pitchFamily="49" charset="-120"/>
            </a:endParaRPr>
          </a:p>
          <a:p>
            <a:pPr>
              <a:buNone/>
            </a:pPr>
            <a:endParaRPr lang="en-US" altLang="zh-TW" dirty="0" smtClean="0">
              <a:solidFill>
                <a:srgbClr val="0070C0"/>
              </a:solidFill>
              <a:latin typeface="華康新特明體" pitchFamily="49" charset="-120"/>
              <a:ea typeface="華康新特明體" pitchFamily="49" charset="-120"/>
            </a:endParaRPr>
          </a:p>
          <a:p>
            <a:pPr algn="ctr">
              <a:buNone/>
            </a:pPr>
            <a:r>
              <a:rPr lang="zh-TW" altLang="en-US" sz="25000" b="1" dirty="0" smtClean="0">
                <a:solidFill>
                  <a:srgbClr val="00B050"/>
                </a:solidFill>
                <a:effectLst>
                  <a:outerShdw blurRad="38100" dist="38100" dir="2700000" algn="tl">
                    <a:srgbClr val="000000">
                      <a:alpha val="43137"/>
                    </a:srgbClr>
                  </a:outerShdw>
                </a:effectLst>
                <a:latin typeface="華康新特明體" pitchFamily="49" charset="-120"/>
                <a:ea typeface="華康新特明體" pitchFamily="49" charset="-120"/>
              </a:rPr>
              <a:t>○</a:t>
            </a:r>
            <a:endParaRPr lang="en-US" altLang="zh-TW" sz="25000" b="1" dirty="0" smtClean="0">
              <a:solidFill>
                <a:srgbClr val="00B050"/>
              </a:solidFill>
              <a:effectLst>
                <a:outerShdw blurRad="38100" dist="38100" dir="2700000" algn="tl">
                  <a:srgbClr val="000000">
                    <a:alpha val="43137"/>
                  </a:srgbClr>
                </a:outerShdw>
              </a:effectLst>
              <a:latin typeface="華康新特明體" pitchFamily="49" charset="-120"/>
              <a:ea typeface="華康新特明體" pitchFamily="49" charset="-120"/>
            </a:endParaRPr>
          </a:p>
          <a:p>
            <a:pPr>
              <a:buNone/>
            </a:pPr>
            <a:endParaRPr lang="zh-TW" altLang="en-US" dirty="0"/>
          </a:p>
        </p:txBody>
      </p:sp>
      <p:sp>
        <p:nvSpPr>
          <p:cNvPr id="6" name="內容版面配置區 5"/>
          <p:cNvSpPr>
            <a:spLocks noGrp="1"/>
          </p:cNvSpPr>
          <p:nvPr>
            <p:ph sz="half" idx="2"/>
          </p:nvPr>
        </p:nvSpPr>
        <p:spPr>
          <a:xfrm>
            <a:off x="4355976" y="476672"/>
            <a:ext cx="4608512" cy="6192688"/>
          </a:xfrm>
        </p:spPr>
        <p:txBody>
          <a:bodyPr>
            <a:normAutofit/>
          </a:bodyPr>
          <a:lstStyle/>
          <a:p>
            <a:pPr>
              <a:buNone/>
            </a:pPr>
            <a:r>
              <a:rPr lang="zh-TW" altLang="en-US" sz="2200" dirty="0" smtClean="0">
                <a:solidFill>
                  <a:srgbClr val="0070C0"/>
                </a:solidFill>
                <a:latin typeface="華康新特明體" pitchFamily="49" charset="-120"/>
                <a:ea typeface="華康新特明體" pitchFamily="49" charset="-120"/>
              </a:rPr>
              <a:t>說明：</a:t>
            </a:r>
            <a:endParaRPr lang="en-US" altLang="zh-TW" sz="2200" dirty="0" smtClean="0">
              <a:solidFill>
                <a:srgbClr val="0070C0"/>
              </a:solidFill>
              <a:latin typeface="華康新特明體" pitchFamily="49" charset="-120"/>
              <a:ea typeface="華康新特明體" pitchFamily="49" charset="-120"/>
            </a:endParaRPr>
          </a:p>
          <a:p>
            <a:pPr>
              <a:buFont typeface="Wingdings" pitchFamily="2" charset="2"/>
              <a:buChar char="l"/>
            </a:pPr>
            <a:r>
              <a:rPr lang="zh-TW" altLang="en-US" sz="2200" dirty="0" smtClean="0">
                <a:solidFill>
                  <a:schemeClr val="accent4">
                    <a:lumMod val="50000"/>
                  </a:schemeClr>
                </a:solidFill>
                <a:latin typeface="華康新特明體" pitchFamily="49" charset="-120"/>
                <a:ea typeface="華康新特明體" pitchFamily="49" charset="-120"/>
              </a:rPr>
              <a:t>國民中小學中途輟學生學生通報及復學輔導辦法第二條：國民小學及國民中學發現學生有未經請假、不明原因未到校上課達三日以上者，或轉學生未向轉入學校報到者，列為中輟生，應立即填具通報單通報直轄市、縣</a:t>
            </a:r>
            <a:r>
              <a:rPr lang="en-US" altLang="zh-TW" sz="2200" dirty="0" smtClean="0">
                <a:solidFill>
                  <a:schemeClr val="accent4">
                    <a:lumMod val="50000"/>
                  </a:schemeClr>
                </a:solidFill>
                <a:latin typeface="華康新特明體" pitchFamily="49" charset="-120"/>
                <a:ea typeface="華康新特明體" pitchFamily="49" charset="-120"/>
              </a:rPr>
              <a:t>(</a:t>
            </a:r>
            <a:r>
              <a:rPr lang="zh-TW" altLang="en-US" sz="2200" dirty="0" smtClean="0">
                <a:solidFill>
                  <a:schemeClr val="accent4">
                    <a:lumMod val="50000"/>
                  </a:schemeClr>
                </a:solidFill>
                <a:latin typeface="華康新特明體" pitchFamily="49" charset="-120"/>
                <a:ea typeface="華康新特明體" pitchFamily="49" charset="-120"/>
              </a:rPr>
              <a:t>市</a:t>
            </a:r>
            <a:r>
              <a:rPr lang="en-US" altLang="zh-TW" sz="2200" dirty="0" smtClean="0">
                <a:solidFill>
                  <a:schemeClr val="accent4">
                    <a:lumMod val="50000"/>
                  </a:schemeClr>
                </a:solidFill>
                <a:latin typeface="華康新特明體" pitchFamily="49" charset="-120"/>
                <a:ea typeface="華康新特明體" pitchFamily="49" charset="-120"/>
              </a:rPr>
              <a:t>)</a:t>
            </a:r>
            <a:r>
              <a:rPr lang="zh-TW" altLang="en-US" sz="2200" dirty="0" smtClean="0">
                <a:solidFill>
                  <a:schemeClr val="accent4">
                    <a:lumMod val="50000"/>
                  </a:schemeClr>
                </a:solidFill>
                <a:latin typeface="華康新特明體" pitchFamily="49" charset="-120"/>
                <a:ea typeface="華康新特明體" pitchFamily="49" charset="-120"/>
              </a:rPr>
              <a:t>政府，並報請鄉</a:t>
            </a:r>
            <a:r>
              <a:rPr lang="en-US" altLang="zh-TW" sz="2200" dirty="0" smtClean="0">
                <a:solidFill>
                  <a:schemeClr val="accent4">
                    <a:lumMod val="50000"/>
                  </a:schemeClr>
                </a:solidFill>
                <a:latin typeface="華康新特明體" pitchFamily="49" charset="-120"/>
                <a:ea typeface="華康新特明體" pitchFamily="49" charset="-120"/>
              </a:rPr>
              <a:t>(</a:t>
            </a:r>
            <a:r>
              <a:rPr lang="zh-TW" altLang="en-US" sz="2200" dirty="0" smtClean="0">
                <a:solidFill>
                  <a:schemeClr val="accent4">
                    <a:lumMod val="50000"/>
                  </a:schemeClr>
                </a:solidFill>
                <a:latin typeface="華康新特明體" pitchFamily="49" charset="-120"/>
                <a:ea typeface="華康新特明體" pitchFamily="49" charset="-120"/>
              </a:rPr>
              <a:t>鎮、市、區</a:t>
            </a:r>
            <a:r>
              <a:rPr lang="en-US" altLang="zh-TW" sz="2200" dirty="0" smtClean="0">
                <a:solidFill>
                  <a:schemeClr val="accent4">
                    <a:lumMod val="50000"/>
                  </a:schemeClr>
                </a:solidFill>
                <a:latin typeface="華康新特明體" pitchFamily="49" charset="-120"/>
                <a:ea typeface="華康新特明體" pitchFamily="49" charset="-120"/>
              </a:rPr>
              <a:t>)</a:t>
            </a:r>
            <a:r>
              <a:rPr lang="zh-TW" altLang="en-US" sz="2200" dirty="0" smtClean="0">
                <a:solidFill>
                  <a:schemeClr val="accent4">
                    <a:lumMod val="50000"/>
                  </a:schemeClr>
                </a:solidFill>
                <a:latin typeface="華康新特明體" pitchFamily="49" charset="-120"/>
                <a:ea typeface="華康新特明體" pitchFamily="49" charset="-120"/>
              </a:rPr>
              <a:t>強迫入學委員會執行強迫入學事宜。前項未請假學生包括學期開學未到校註冊之學生。</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fade">
                                      <p:cBhvr>
                                        <p:cTn id="10" dur="2000"/>
                                        <p:tgtEl>
                                          <p:spTgt spid="5">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2000"/>
                                        <p:tgtEl>
                                          <p:spTgt spid="6">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fade">
                                      <p:cBhvr>
                                        <p:cTn id="18" dur="20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6" grpId="0" build="allAtOnce"/>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83568" y="1988840"/>
            <a:ext cx="8289428" cy="1368151"/>
          </a:xfrm>
        </p:spPr>
        <p:txBody>
          <a:bodyPr>
            <a:noAutofit/>
          </a:bodyPr>
          <a:lstStyle/>
          <a:p>
            <a:r>
              <a:rPr lang="zh-TW" altLang="en-US" sz="8800" b="1" dirty="0" smtClean="0">
                <a:solidFill>
                  <a:srgbClr val="002060"/>
                </a:solidFill>
                <a:effectLst>
                  <a:outerShdw blurRad="38100" dist="38100" dir="2700000" algn="tl">
                    <a:srgbClr val="000000">
                      <a:alpha val="43137"/>
                    </a:srgbClr>
                  </a:outerShdw>
                </a:effectLst>
                <a:latin typeface="華康新特明體" panose="02020909000000000000" pitchFamily="49" charset="-120"/>
                <a:ea typeface="華康新特明體" panose="02020909000000000000" pitchFamily="49" charset="-120"/>
              </a:rPr>
              <a:t>Ｑ５</a:t>
            </a:r>
            <a:endParaRPr lang="zh-TW" altLang="en-US" sz="8800" b="1" dirty="0">
              <a:solidFill>
                <a:srgbClr val="002060"/>
              </a:solidFill>
              <a:effectLst>
                <a:outerShdw blurRad="38100" dist="38100" dir="2700000" algn="tl">
                  <a:srgbClr val="000000">
                    <a:alpha val="43137"/>
                  </a:srgbClr>
                </a:outerShdw>
              </a:effectLst>
              <a:latin typeface="華康新特明體" panose="02020909000000000000" pitchFamily="49" charset="-120"/>
              <a:ea typeface="華康新特明體" panose="02020909000000000000" pitchFamily="49" charset="-120"/>
            </a:endParaRPr>
          </a:p>
        </p:txBody>
      </p:sp>
      <p:sp>
        <p:nvSpPr>
          <p:cNvPr id="4" name="AutoShape 2" descr="http://pic.pimg.tw/hellokcbs/1373191328-2265480068.jpg?v=1373191329"/>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sp>
        <p:nvSpPr>
          <p:cNvPr id="8" name="副標題 7"/>
          <p:cNvSpPr>
            <a:spLocks noGrp="1"/>
          </p:cNvSpPr>
          <p:nvPr>
            <p:ph type="subTitle" idx="1"/>
          </p:nvPr>
        </p:nvSpPr>
        <p:spPr>
          <a:xfrm>
            <a:off x="685800" y="3505200"/>
            <a:ext cx="7846640" cy="1752600"/>
          </a:xfrm>
        </p:spPr>
        <p:txBody>
          <a:bodyPr>
            <a:noAutofit/>
          </a:bodyPr>
          <a:lstStyle/>
          <a:p>
            <a:r>
              <a:rPr lang="zh-TW" altLang="en-US" sz="4000" dirty="0" smtClean="0">
                <a:solidFill>
                  <a:schemeClr val="tx1">
                    <a:lumMod val="95000"/>
                    <a:lumOff val="5000"/>
                  </a:schemeClr>
                </a:solidFill>
                <a:latin typeface="華康新特明體" pitchFamily="49" charset="-120"/>
                <a:ea typeface="華康新特明體" pitchFamily="49" charset="-120"/>
              </a:rPr>
              <a:t>學齡兒童入學年齡之計算，以當年度九月一日滿六歲者。</a:t>
            </a:r>
            <a:endParaRPr lang="zh-TW" altLang="en-US" sz="4000" dirty="0">
              <a:solidFill>
                <a:schemeClr val="tx1">
                  <a:lumMod val="95000"/>
                  <a:lumOff val="5000"/>
                </a:schemeClr>
              </a:solidFill>
              <a:latin typeface="華康新特明體" pitchFamily="49" charset="-120"/>
              <a:ea typeface="華康新特明體" pitchFamily="49" charset="-120"/>
            </a:endParaRPr>
          </a:p>
        </p:txBody>
      </p:sp>
      <p:pic>
        <p:nvPicPr>
          <p:cNvPr id="9218" name="Picture 2" descr="「toy story」的圖片搜尋結果"/>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63888" y="548680"/>
            <a:ext cx="4939769" cy="277244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2794384"/>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2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內容版面配置區 4"/>
          <p:cNvSpPr>
            <a:spLocks noGrp="1"/>
          </p:cNvSpPr>
          <p:nvPr>
            <p:ph sz="half" idx="1"/>
          </p:nvPr>
        </p:nvSpPr>
        <p:spPr>
          <a:xfrm>
            <a:off x="457200" y="476672"/>
            <a:ext cx="4038600" cy="5914984"/>
          </a:xfrm>
        </p:spPr>
        <p:txBody>
          <a:bodyPr>
            <a:normAutofit/>
          </a:bodyPr>
          <a:lstStyle/>
          <a:p>
            <a:pPr>
              <a:buNone/>
            </a:pPr>
            <a:r>
              <a:rPr lang="zh-TW" altLang="en-US" dirty="0" smtClean="0">
                <a:solidFill>
                  <a:srgbClr val="0070C0"/>
                </a:solidFill>
                <a:latin typeface="華康新特明體" pitchFamily="49" charset="-120"/>
                <a:ea typeface="華康新特明體" pitchFamily="49" charset="-120"/>
              </a:rPr>
              <a:t>正確解答：</a:t>
            </a:r>
            <a:endParaRPr lang="en-US" altLang="zh-TW" dirty="0" smtClean="0">
              <a:solidFill>
                <a:srgbClr val="0070C0"/>
              </a:solidFill>
              <a:latin typeface="華康新特明體" pitchFamily="49" charset="-120"/>
              <a:ea typeface="華康新特明體" pitchFamily="49" charset="-120"/>
            </a:endParaRPr>
          </a:p>
          <a:p>
            <a:pPr>
              <a:buNone/>
            </a:pPr>
            <a:endParaRPr lang="en-US" altLang="zh-TW" dirty="0" smtClean="0">
              <a:solidFill>
                <a:srgbClr val="0070C0"/>
              </a:solidFill>
              <a:latin typeface="華康新特明體" pitchFamily="49" charset="-120"/>
              <a:ea typeface="華康新特明體" pitchFamily="49" charset="-120"/>
            </a:endParaRPr>
          </a:p>
          <a:p>
            <a:pPr algn="ctr">
              <a:buNone/>
            </a:pPr>
            <a:r>
              <a:rPr lang="zh-TW" altLang="en-US" sz="25000" b="1" dirty="0" smtClean="0">
                <a:solidFill>
                  <a:srgbClr val="00B050"/>
                </a:solidFill>
                <a:effectLst>
                  <a:outerShdw blurRad="38100" dist="38100" dir="2700000" algn="tl">
                    <a:srgbClr val="000000">
                      <a:alpha val="43137"/>
                    </a:srgbClr>
                  </a:outerShdw>
                </a:effectLst>
                <a:latin typeface="華康新特明體" pitchFamily="49" charset="-120"/>
                <a:ea typeface="華康新特明體" pitchFamily="49" charset="-120"/>
              </a:rPr>
              <a:t>○</a:t>
            </a:r>
            <a:endParaRPr lang="en-US" altLang="zh-TW" sz="25000" b="1" dirty="0" smtClean="0">
              <a:solidFill>
                <a:srgbClr val="00B050"/>
              </a:solidFill>
              <a:effectLst>
                <a:outerShdw blurRad="38100" dist="38100" dir="2700000" algn="tl">
                  <a:srgbClr val="000000">
                    <a:alpha val="43137"/>
                  </a:srgbClr>
                </a:outerShdw>
              </a:effectLst>
              <a:latin typeface="華康新特明體" pitchFamily="49" charset="-120"/>
              <a:ea typeface="華康新特明體" pitchFamily="49" charset="-120"/>
            </a:endParaRPr>
          </a:p>
          <a:p>
            <a:pPr>
              <a:buNone/>
            </a:pPr>
            <a:endParaRPr lang="zh-TW" altLang="en-US" dirty="0"/>
          </a:p>
        </p:txBody>
      </p:sp>
      <p:sp>
        <p:nvSpPr>
          <p:cNvPr id="6" name="內容版面配置區 5"/>
          <p:cNvSpPr>
            <a:spLocks noGrp="1"/>
          </p:cNvSpPr>
          <p:nvPr>
            <p:ph sz="half" idx="2"/>
          </p:nvPr>
        </p:nvSpPr>
        <p:spPr>
          <a:xfrm>
            <a:off x="4355976" y="476672"/>
            <a:ext cx="4608512" cy="6192688"/>
          </a:xfrm>
        </p:spPr>
        <p:txBody>
          <a:bodyPr>
            <a:noAutofit/>
          </a:bodyPr>
          <a:lstStyle/>
          <a:p>
            <a:pPr>
              <a:buNone/>
            </a:pPr>
            <a:r>
              <a:rPr lang="zh-TW" altLang="en-US" sz="2200" dirty="0" smtClean="0">
                <a:solidFill>
                  <a:srgbClr val="0070C0"/>
                </a:solidFill>
                <a:latin typeface="華康新特明體" pitchFamily="49" charset="-120"/>
                <a:ea typeface="華康新特明體" pitchFamily="49" charset="-120"/>
              </a:rPr>
              <a:t>說明：</a:t>
            </a:r>
            <a:endParaRPr lang="en-US" altLang="zh-TW" sz="2200" dirty="0" smtClean="0">
              <a:solidFill>
                <a:srgbClr val="0070C0"/>
              </a:solidFill>
              <a:latin typeface="華康新特明體" pitchFamily="49" charset="-120"/>
              <a:ea typeface="華康新特明體" pitchFamily="49" charset="-120"/>
            </a:endParaRPr>
          </a:p>
          <a:p>
            <a:pPr>
              <a:buFont typeface="Wingdings" pitchFamily="2" charset="2"/>
              <a:buChar char="l"/>
            </a:pPr>
            <a:r>
              <a:rPr lang="zh-TW" altLang="en-US" sz="2200" dirty="0" smtClean="0">
                <a:solidFill>
                  <a:schemeClr val="accent4">
                    <a:lumMod val="50000"/>
                  </a:schemeClr>
                </a:solidFill>
                <a:latin typeface="華康新特明體" pitchFamily="49" charset="-120"/>
                <a:ea typeface="華康新特明體" pitchFamily="49" charset="-120"/>
              </a:rPr>
              <a:t>國民教育法施行細則第八條：國民小學及國民中學學生入學，除依第六條第一項、第二項及強迫入學條例第七條、第八條規定外，並依下列各款辦理：</a:t>
            </a:r>
            <a:endParaRPr lang="en-US" altLang="zh-TW" sz="2200" dirty="0" smtClean="0">
              <a:solidFill>
                <a:schemeClr val="accent4">
                  <a:lumMod val="50000"/>
                </a:schemeClr>
              </a:solidFill>
              <a:latin typeface="華康新特明體" pitchFamily="49" charset="-120"/>
              <a:ea typeface="華康新特明體" pitchFamily="49" charset="-120"/>
            </a:endParaRPr>
          </a:p>
          <a:p>
            <a:pPr marL="514350" indent="-514350">
              <a:buFont typeface="Wingdings" pitchFamily="2" charset="2"/>
              <a:buAutoNum type="circleNumWdWhitePlain"/>
            </a:pPr>
            <a:r>
              <a:rPr lang="zh-TW" altLang="en-US" sz="2200" dirty="0" smtClean="0">
                <a:solidFill>
                  <a:schemeClr val="accent4">
                    <a:lumMod val="50000"/>
                  </a:schemeClr>
                </a:solidFill>
                <a:latin typeface="華康新特明體" pitchFamily="49" charset="-120"/>
                <a:ea typeface="華康新特明體" pitchFamily="49" charset="-120"/>
              </a:rPr>
              <a:t>學齡兒童入學年齡之計算，以入學當年度九月一日滿六歲者。</a:t>
            </a:r>
            <a:endParaRPr lang="en-US" altLang="zh-TW" sz="2200" dirty="0" smtClean="0">
              <a:solidFill>
                <a:schemeClr val="accent4">
                  <a:lumMod val="50000"/>
                </a:schemeClr>
              </a:solidFill>
              <a:latin typeface="華康新特明體" pitchFamily="49" charset="-120"/>
              <a:ea typeface="華康新特明體" pitchFamily="49" charset="-120"/>
            </a:endParaRPr>
          </a:p>
          <a:p>
            <a:pPr marL="514350" indent="-514350">
              <a:buFont typeface="Wingdings" pitchFamily="2" charset="2"/>
              <a:buAutoNum type="circleNumWdWhitePlain"/>
            </a:pPr>
            <a:r>
              <a:rPr lang="zh-TW" altLang="en-US" sz="2200" dirty="0" smtClean="0">
                <a:solidFill>
                  <a:schemeClr val="accent4">
                    <a:lumMod val="50000"/>
                  </a:schemeClr>
                </a:solidFill>
                <a:latin typeface="華康新特明體" pitchFamily="49" charset="-120"/>
                <a:ea typeface="華康新特明體" pitchFamily="49" charset="-120"/>
              </a:rPr>
              <a:t>分發學生入學之通知應記載下列事項</a:t>
            </a:r>
            <a:r>
              <a:rPr lang="zh-TW" altLang="en-US" sz="2200" dirty="0" smtClean="0">
                <a:solidFill>
                  <a:schemeClr val="accent4">
                    <a:lumMod val="50000"/>
                  </a:schemeClr>
                </a:solidFill>
                <a:latin typeface="華康新特明體" pitchFamily="49" charset="-120"/>
                <a:ea typeface="華康新特明體" pitchFamily="49" charset="-120"/>
                <a:sym typeface="Wingdings" pitchFamily="2" charset="2"/>
              </a:rPr>
              <a:t>：</a:t>
            </a:r>
            <a:r>
              <a:rPr lang="en-US" altLang="zh-TW" sz="2200" dirty="0" smtClean="0">
                <a:solidFill>
                  <a:schemeClr val="accent4">
                    <a:lumMod val="50000"/>
                  </a:schemeClr>
                </a:solidFill>
                <a:latin typeface="華康新特明體" pitchFamily="49" charset="-120"/>
                <a:ea typeface="華康新特明體" pitchFamily="49" charset="-120"/>
                <a:sym typeface="Wingdings" pitchFamily="2" charset="2"/>
              </a:rPr>
              <a:t>(</a:t>
            </a:r>
            <a:r>
              <a:rPr lang="zh-TW" altLang="en-US" sz="2200" dirty="0" smtClean="0">
                <a:solidFill>
                  <a:schemeClr val="accent4">
                    <a:lumMod val="50000"/>
                  </a:schemeClr>
                </a:solidFill>
                <a:latin typeface="華康新特明體" pitchFamily="49" charset="-120"/>
                <a:ea typeface="華康新特明體" pitchFamily="49" charset="-120"/>
                <a:sym typeface="Wingdings" pitchFamily="2" charset="2"/>
              </a:rPr>
              <a:t>一</a:t>
            </a:r>
            <a:r>
              <a:rPr lang="en-US" altLang="zh-TW" sz="2200" dirty="0" smtClean="0">
                <a:solidFill>
                  <a:schemeClr val="accent4">
                    <a:lumMod val="50000"/>
                  </a:schemeClr>
                </a:solidFill>
                <a:latin typeface="華康新特明體" pitchFamily="49" charset="-120"/>
                <a:ea typeface="華康新特明體" pitchFamily="49" charset="-120"/>
                <a:sym typeface="Wingdings" pitchFamily="2" charset="2"/>
              </a:rPr>
              <a:t>)</a:t>
            </a:r>
            <a:r>
              <a:rPr lang="zh-TW" altLang="en-US" sz="2200" dirty="0" smtClean="0">
                <a:solidFill>
                  <a:schemeClr val="accent4">
                    <a:lumMod val="50000"/>
                  </a:schemeClr>
                </a:solidFill>
                <a:latin typeface="華康新特明體" pitchFamily="49" charset="-120"/>
                <a:ea typeface="華康新特明體" pitchFamily="49" charset="-120"/>
                <a:sym typeface="Wingdings" pitchFamily="2" charset="2"/>
              </a:rPr>
              <a:t>分發入學之學校名稱及地址。</a:t>
            </a:r>
            <a:r>
              <a:rPr lang="en-US" altLang="zh-TW" sz="2200" dirty="0" smtClean="0">
                <a:solidFill>
                  <a:schemeClr val="accent4">
                    <a:lumMod val="50000"/>
                  </a:schemeClr>
                </a:solidFill>
                <a:latin typeface="華康新特明體" pitchFamily="49" charset="-120"/>
                <a:ea typeface="華康新特明體" pitchFamily="49" charset="-120"/>
                <a:sym typeface="Wingdings" pitchFamily="2" charset="2"/>
              </a:rPr>
              <a:t>(</a:t>
            </a:r>
            <a:r>
              <a:rPr lang="zh-TW" altLang="en-US" sz="2200" dirty="0" smtClean="0">
                <a:solidFill>
                  <a:schemeClr val="accent4">
                    <a:lumMod val="50000"/>
                  </a:schemeClr>
                </a:solidFill>
                <a:latin typeface="華康新特明體" pitchFamily="49" charset="-120"/>
                <a:ea typeface="華康新特明體" pitchFamily="49" charset="-120"/>
                <a:sym typeface="Wingdings" pitchFamily="2" charset="2"/>
              </a:rPr>
              <a:t>二</a:t>
            </a:r>
            <a:r>
              <a:rPr lang="en-US" altLang="zh-TW" sz="2200" dirty="0" smtClean="0">
                <a:solidFill>
                  <a:schemeClr val="accent4">
                    <a:lumMod val="50000"/>
                  </a:schemeClr>
                </a:solidFill>
                <a:latin typeface="華康新特明體" pitchFamily="49" charset="-120"/>
                <a:ea typeface="華康新特明體" pitchFamily="49" charset="-120"/>
                <a:sym typeface="Wingdings" pitchFamily="2" charset="2"/>
              </a:rPr>
              <a:t>)</a:t>
            </a:r>
            <a:r>
              <a:rPr lang="zh-TW" altLang="en-US" sz="2200" dirty="0" smtClean="0">
                <a:solidFill>
                  <a:schemeClr val="accent4">
                    <a:lumMod val="50000"/>
                  </a:schemeClr>
                </a:solidFill>
                <a:latin typeface="華康新特明體" pitchFamily="49" charset="-120"/>
                <a:ea typeface="華康新特明體" pitchFamily="49" charset="-120"/>
                <a:sym typeface="Wingdings" pitchFamily="2" charset="2"/>
              </a:rPr>
              <a:t>新生報到、學校開學、註冊及上課之日期。</a:t>
            </a:r>
            <a:r>
              <a:rPr lang="en-US" altLang="zh-TW" sz="2200" dirty="0" smtClean="0">
                <a:solidFill>
                  <a:schemeClr val="accent4">
                    <a:lumMod val="50000"/>
                  </a:schemeClr>
                </a:solidFill>
                <a:latin typeface="華康新特明體" pitchFamily="49" charset="-120"/>
                <a:ea typeface="華康新特明體" pitchFamily="49" charset="-120"/>
                <a:sym typeface="Wingdings" pitchFamily="2" charset="2"/>
              </a:rPr>
              <a:t>(</a:t>
            </a:r>
            <a:r>
              <a:rPr lang="zh-TW" altLang="en-US" sz="2200" dirty="0" smtClean="0">
                <a:solidFill>
                  <a:schemeClr val="accent4">
                    <a:lumMod val="50000"/>
                  </a:schemeClr>
                </a:solidFill>
                <a:latin typeface="華康新特明體" pitchFamily="49" charset="-120"/>
                <a:ea typeface="華康新特明體" pitchFamily="49" charset="-120"/>
                <a:sym typeface="Wingdings" pitchFamily="2" charset="2"/>
              </a:rPr>
              <a:t>三</a:t>
            </a:r>
            <a:r>
              <a:rPr lang="en-US" altLang="zh-TW" sz="2200" dirty="0" smtClean="0">
                <a:solidFill>
                  <a:schemeClr val="accent4">
                    <a:lumMod val="50000"/>
                  </a:schemeClr>
                </a:solidFill>
                <a:latin typeface="華康新特明體" pitchFamily="49" charset="-120"/>
                <a:ea typeface="華康新特明體" pitchFamily="49" charset="-120"/>
                <a:sym typeface="Wingdings" pitchFamily="2" charset="2"/>
              </a:rPr>
              <a:t>)</a:t>
            </a:r>
            <a:r>
              <a:rPr lang="zh-TW" altLang="en-US" sz="2200" dirty="0" smtClean="0">
                <a:solidFill>
                  <a:schemeClr val="accent4">
                    <a:lumMod val="50000"/>
                  </a:schemeClr>
                </a:solidFill>
                <a:latin typeface="華康新特明體" pitchFamily="49" charset="-120"/>
                <a:ea typeface="華康新特明體" pitchFamily="49" charset="-120"/>
                <a:sym typeface="Wingdings" pitchFamily="2" charset="2"/>
              </a:rPr>
              <a:t>學生註冊須知及其他有關入學注意事項。</a:t>
            </a:r>
            <a:endParaRPr lang="en-US" altLang="zh-TW" sz="2200" dirty="0" smtClean="0">
              <a:solidFill>
                <a:schemeClr val="accent4">
                  <a:lumMod val="50000"/>
                </a:schemeClr>
              </a:solidFill>
              <a:latin typeface="華康新特明體" pitchFamily="49" charset="-120"/>
              <a:ea typeface="華康新特明體" pitchFamily="49" charset="-120"/>
              <a:sym typeface="Wingdings" pitchFamily="2" charset="2"/>
            </a:endParaRPr>
          </a:p>
          <a:p>
            <a:pPr marL="514350" indent="-514350">
              <a:buFont typeface="Wingdings" pitchFamily="2" charset="2"/>
              <a:buAutoNum type="circleNumWdWhitePlain"/>
            </a:pPr>
            <a:r>
              <a:rPr lang="zh-TW" altLang="en-US" sz="2200" dirty="0" smtClean="0">
                <a:solidFill>
                  <a:schemeClr val="accent4">
                    <a:lumMod val="50000"/>
                  </a:schemeClr>
                </a:solidFill>
                <a:latin typeface="華康新特明體" pitchFamily="49" charset="-120"/>
                <a:ea typeface="華康新特明體" pitchFamily="49" charset="-120"/>
                <a:sym typeface="Wingdings" pitchFamily="2" charset="2"/>
              </a:rPr>
              <a:t>因故未入學之學生，其未超過規定年齡者，直轄市、縣</a:t>
            </a:r>
            <a:r>
              <a:rPr lang="en-US" altLang="zh-TW" sz="2200" dirty="0" smtClean="0">
                <a:solidFill>
                  <a:schemeClr val="accent4">
                    <a:lumMod val="50000"/>
                  </a:schemeClr>
                </a:solidFill>
                <a:latin typeface="華康新特明體" pitchFamily="49" charset="-120"/>
                <a:ea typeface="華康新特明體" pitchFamily="49" charset="-120"/>
                <a:sym typeface="Wingdings" pitchFamily="2" charset="2"/>
              </a:rPr>
              <a:t>(</a:t>
            </a:r>
            <a:r>
              <a:rPr lang="zh-TW" altLang="en-US" sz="2200" dirty="0" smtClean="0">
                <a:solidFill>
                  <a:schemeClr val="accent4">
                    <a:lumMod val="50000"/>
                  </a:schemeClr>
                </a:solidFill>
                <a:latin typeface="華康新特明體" pitchFamily="49" charset="-120"/>
                <a:ea typeface="華康新特明體" pitchFamily="49" charset="-120"/>
                <a:sym typeface="Wingdings" pitchFamily="2" charset="2"/>
              </a:rPr>
              <a:t>市</a:t>
            </a:r>
            <a:r>
              <a:rPr lang="en-US" altLang="zh-TW" sz="2200" dirty="0" smtClean="0">
                <a:solidFill>
                  <a:schemeClr val="accent4">
                    <a:lumMod val="50000"/>
                  </a:schemeClr>
                </a:solidFill>
                <a:latin typeface="華康新特明體" pitchFamily="49" charset="-120"/>
                <a:ea typeface="華康新特明體" pitchFamily="49" charset="-120"/>
                <a:sym typeface="Wingdings" pitchFamily="2" charset="2"/>
              </a:rPr>
              <a:t>)</a:t>
            </a:r>
            <a:r>
              <a:rPr lang="zh-TW" altLang="en-US" sz="2200" dirty="0" smtClean="0">
                <a:solidFill>
                  <a:schemeClr val="accent4">
                    <a:lumMod val="50000"/>
                  </a:schemeClr>
                </a:solidFill>
                <a:latin typeface="華康新特明體" pitchFamily="49" charset="-120"/>
                <a:ea typeface="華康新特明體" pitchFamily="49" charset="-120"/>
                <a:sym typeface="Wingdings" pitchFamily="2" charset="2"/>
              </a:rPr>
              <a:t>政府應輔導其入學。</a:t>
            </a:r>
            <a:endParaRPr lang="en-US" altLang="zh-TW" sz="2200" dirty="0" smtClean="0">
              <a:solidFill>
                <a:schemeClr val="accent4">
                  <a:lumMod val="50000"/>
                </a:schemeClr>
              </a:solidFill>
              <a:latin typeface="華康新特明體" pitchFamily="49" charset="-120"/>
              <a:ea typeface="華康新特明體" pitchFamily="49" charset="-120"/>
              <a:sym typeface="Wingdings" pitchFamily="2" charset="2"/>
            </a:endParaRPr>
          </a:p>
          <a:p>
            <a:pPr marL="514350" indent="-514350">
              <a:buFont typeface="Wingdings" pitchFamily="2" charset="2"/>
              <a:buAutoNum type="circleNumWdWhitePlain"/>
            </a:pPr>
            <a:endParaRPr lang="zh-TW" altLang="en-US" sz="2200" dirty="0" smtClean="0">
              <a:solidFill>
                <a:schemeClr val="accent4">
                  <a:lumMod val="50000"/>
                </a:schemeClr>
              </a:solidFill>
              <a:latin typeface="華康新特明體" pitchFamily="49" charset="-120"/>
              <a:ea typeface="華康新特明體" pitchFamily="49" charset="-12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fade">
                                      <p:cBhvr>
                                        <p:cTn id="10" dur="2000"/>
                                        <p:tgtEl>
                                          <p:spTgt spid="5">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2000"/>
                                        <p:tgtEl>
                                          <p:spTgt spid="6">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fade">
                                      <p:cBhvr>
                                        <p:cTn id="18" dur="2000"/>
                                        <p:tgtEl>
                                          <p:spTgt spid="6">
                                            <p:txEl>
                                              <p:pRg st="1" end="1"/>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2000"/>
                                        <p:tgtEl>
                                          <p:spTgt spid="6">
                                            <p:txEl>
                                              <p:pRg st="2" end="2"/>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3" end="3"/>
                                            </p:txEl>
                                          </p:spTgt>
                                        </p:tgtEl>
                                        <p:attrNameLst>
                                          <p:attrName>style.visibility</p:attrName>
                                        </p:attrNameLst>
                                      </p:cBhvr>
                                      <p:to>
                                        <p:strVal val="visible"/>
                                      </p:to>
                                    </p:set>
                                    <p:animEffect transition="in" filter="fade">
                                      <p:cBhvr>
                                        <p:cTn id="24" dur="2000"/>
                                        <p:tgtEl>
                                          <p:spTgt spid="6">
                                            <p:txEl>
                                              <p:pRg st="3" end="3"/>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20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6" grpId="0" build="allAtOnce"/>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4"/>
          <p:cNvSpPr>
            <a:spLocks noGrp="1"/>
          </p:cNvSpPr>
          <p:nvPr>
            <p:ph type="ctrTitle"/>
          </p:nvPr>
        </p:nvSpPr>
        <p:spPr/>
        <p:txBody>
          <a:bodyPr/>
          <a:lstStyle/>
          <a:p>
            <a:pPr algn="r"/>
            <a:r>
              <a:rPr lang="zh-TW" altLang="en-US" sz="4400" dirty="0" smtClean="0">
                <a:latin typeface="華康新特明體" pitchFamily="49" charset="-120"/>
                <a:ea typeface="華康新特明體" pitchFamily="49" charset="-120"/>
              </a:rPr>
              <a:t>一起</a:t>
            </a:r>
            <a:r>
              <a:rPr lang="en-US" altLang="zh-TW" dirty="0" smtClean="0">
                <a:solidFill>
                  <a:schemeClr val="accent5">
                    <a:lumMod val="75000"/>
                  </a:schemeClr>
                </a:solidFill>
                <a:latin typeface="華康新特明體" pitchFamily="49" charset="-120"/>
                <a:ea typeface="華康新特明體" pitchFamily="49" charset="-120"/>
              </a:rPr>
              <a:t>『</a:t>
            </a:r>
            <a:r>
              <a:rPr lang="zh-TW" altLang="en-US" dirty="0" smtClean="0">
                <a:solidFill>
                  <a:schemeClr val="accent5">
                    <a:lumMod val="75000"/>
                  </a:schemeClr>
                </a:solidFill>
                <a:latin typeface="華康新特明體" pitchFamily="49" charset="-120"/>
                <a:ea typeface="華康新特明體" pitchFamily="49" charset="-120"/>
              </a:rPr>
              <a:t>趣</a:t>
            </a:r>
            <a:r>
              <a:rPr lang="en-US" altLang="zh-TW" dirty="0" smtClean="0">
                <a:solidFill>
                  <a:schemeClr val="accent5">
                    <a:lumMod val="75000"/>
                  </a:schemeClr>
                </a:solidFill>
                <a:latin typeface="華康新特明體" pitchFamily="49" charset="-120"/>
                <a:ea typeface="華康新特明體" pitchFamily="49" charset="-120"/>
              </a:rPr>
              <a:t>』</a:t>
            </a:r>
            <a:r>
              <a:rPr lang="zh-TW" altLang="en-US" sz="4400" dirty="0" smtClean="0">
                <a:latin typeface="華康新特明體" pitchFamily="49" charset="-120"/>
                <a:ea typeface="華康新特明體" pitchFamily="49" charset="-120"/>
              </a:rPr>
              <a:t>上學吧</a:t>
            </a:r>
            <a:r>
              <a:rPr lang="en-US" altLang="zh-TW" sz="4400" dirty="0" smtClean="0">
                <a:latin typeface="華康新特明體" pitchFamily="49" charset="-120"/>
                <a:ea typeface="華康新特明體" pitchFamily="49" charset="-120"/>
              </a:rPr>
              <a:t>!!</a:t>
            </a:r>
            <a:r>
              <a:rPr lang="zh-TW" altLang="en-US" sz="4400" dirty="0" smtClean="0">
                <a:latin typeface="華康新特明體" pitchFamily="49" charset="-120"/>
                <a:ea typeface="華康新特明體" pitchFamily="49" charset="-120"/>
              </a:rPr>
              <a:t> </a:t>
            </a:r>
            <a:endParaRPr lang="zh-TW" altLang="en-US" sz="4400" dirty="0">
              <a:latin typeface="華康新特明體" pitchFamily="49" charset="-120"/>
              <a:ea typeface="華康新特明體" pitchFamily="49" charset="-120"/>
            </a:endParaRPr>
          </a:p>
        </p:txBody>
      </p:sp>
      <p:pic>
        <p:nvPicPr>
          <p:cNvPr id="34820" name="Picture 4" descr="http://iphoto.ipeen.com.tw/photo/comment/4/3/0/cm20130629_101298_613950_eb034cb886e1a833cc3a5a75d2ee983b815.jpg"/>
          <p:cNvPicPr>
            <a:picLocks noChangeAspect="1" noChangeArrowheads="1"/>
          </p:cNvPicPr>
          <p:nvPr/>
        </p:nvPicPr>
        <p:blipFill>
          <a:blip r:embed="rId2" cstate="print"/>
          <a:srcRect/>
          <a:stretch>
            <a:fillRect/>
          </a:stretch>
        </p:blipFill>
        <p:spPr bwMode="auto">
          <a:xfrm>
            <a:off x="4139952" y="3501008"/>
            <a:ext cx="4439590" cy="2952328"/>
          </a:xfrm>
          <a:prstGeom prst="rect">
            <a:avLst/>
          </a:prstGeom>
          <a:ln>
            <a:noFill/>
          </a:ln>
          <a:effectLst>
            <a:softEdge rad="112500"/>
          </a:effectLst>
        </p:spPr>
      </p:pic>
      <p:pic>
        <p:nvPicPr>
          <p:cNvPr id="34822" name="Picture 6" descr="http://img.gq.com.tw/userfiles/sm/sm1024_images_A1/8749/136150781120879.jpg"/>
          <p:cNvPicPr>
            <a:picLocks noChangeAspect="1" noChangeArrowheads="1"/>
          </p:cNvPicPr>
          <p:nvPr/>
        </p:nvPicPr>
        <p:blipFill>
          <a:blip r:embed="rId3" cstate="print"/>
          <a:srcRect l="23473" t="37235" r="24639" b="20757"/>
          <a:stretch>
            <a:fillRect/>
          </a:stretch>
        </p:blipFill>
        <p:spPr bwMode="auto">
          <a:xfrm>
            <a:off x="755576" y="836712"/>
            <a:ext cx="2336987" cy="2448272"/>
          </a:xfrm>
          <a:prstGeom prst="rect">
            <a:avLst/>
          </a:prstGeom>
          <a:noFill/>
        </p:spPr>
      </p:pic>
      <p:sp>
        <p:nvSpPr>
          <p:cNvPr id="6" name="副標題 2"/>
          <p:cNvSpPr>
            <a:spLocks noGrp="1"/>
          </p:cNvSpPr>
          <p:nvPr>
            <p:ph type="subTitle" idx="1"/>
          </p:nvPr>
        </p:nvSpPr>
        <p:spPr>
          <a:xfrm>
            <a:off x="63500" y="6428928"/>
            <a:ext cx="9027594" cy="1752600"/>
          </a:xfrm>
        </p:spPr>
        <p:txBody>
          <a:bodyPr>
            <a:normAutofit/>
          </a:bodyPr>
          <a:lstStyle/>
          <a:p>
            <a:pPr algn="ctr"/>
            <a:r>
              <a:rPr lang="zh-TW" altLang="en-US" sz="1800" b="1" dirty="0" smtClean="0">
                <a:solidFill>
                  <a:schemeClr val="tx1">
                    <a:lumMod val="65000"/>
                    <a:lumOff val="35000"/>
                  </a:schemeClr>
                </a:solidFill>
              </a:rPr>
              <a:t>主辦單位：虎尾鎮公所</a:t>
            </a:r>
            <a:r>
              <a:rPr lang="zh-TW" altLang="en-US" sz="1800" b="1" dirty="0">
                <a:solidFill>
                  <a:schemeClr val="tx1">
                    <a:lumMod val="65000"/>
                    <a:lumOff val="35000"/>
                  </a:schemeClr>
                </a:solidFill>
              </a:rPr>
              <a:t>　</a:t>
            </a:r>
            <a:r>
              <a:rPr lang="zh-TW" altLang="en-US" sz="1800" b="1" dirty="0" smtClean="0">
                <a:solidFill>
                  <a:schemeClr val="tx1">
                    <a:lumMod val="65000"/>
                    <a:lumOff val="35000"/>
                  </a:schemeClr>
                </a:solidFill>
              </a:rPr>
              <a:t>　協辦單位：國立虎尾科技大學</a:t>
            </a:r>
            <a:endParaRPr lang="zh-TW" altLang="en-US" sz="1800" b="1" dirty="0">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533400"/>
            <a:ext cx="8229600" cy="1527448"/>
          </a:xfrm>
        </p:spPr>
        <p:txBody>
          <a:bodyPr>
            <a:noAutofit/>
          </a:bodyPr>
          <a:lstStyle/>
          <a:p>
            <a:r>
              <a:rPr lang="zh-TW" altLang="en-US" b="1" dirty="0">
                <a:latin typeface="華康新特明體" panose="02020909000000000000" pitchFamily="49" charset="-120"/>
                <a:ea typeface="華康新特明體" panose="02020909000000000000" pitchFamily="49" charset="-120"/>
              </a:rPr>
              <a:t>二</a:t>
            </a:r>
            <a:r>
              <a:rPr lang="zh-TW" altLang="en-US" b="1" dirty="0" smtClean="0">
                <a:latin typeface="華康新特明體" panose="02020909000000000000" pitchFamily="49" charset="-120"/>
                <a:ea typeface="華康新特明體" panose="02020909000000000000" pitchFamily="49" charset="-120"/>
              </a:rPr>
              <a:t>、經學校通報為中輟生</a:t>
            </a:r>
            <a:r>
              <a:rPr lang="zh-TW" altLang="en-US" b="1" dirty="0">
                <a:latin typeface="華康新特明體" panose="02020909000000000000" pitchFamily="49" charset="-120"/>
                <a:ea typeface="華康新特明體" panose="02020909000000000000" pitchFamily="49" charset="-120"/>
              </a:rPr>
              <a:t>，強迫</a:t>
            </a:r>
            <a:r>
              <a:rPr lang="zh-TW" altLang="en-US" b="1" dirty="0" smtClean="0">
                <a:latin typeface="華康新特明體" panose="02020909000000000000" pitchFamily="49" charset="-120"/>
                <a:ea typeface="華康新特明體" panose="02020909000000000000" pitchFamily="49" charset="-120"/>
              </a:rPr>
              <a:t>入學</a:t>
            </a:r>
            <a:r>
              <a:rPr lang="en-US" altLang="zh-TW" b="1" dirty="0" smtClean="0">
                <a:latin typeface="華康新特明體" panose="02020909000000000000" pitchFamily="49" charset="-120"/>
                <a:ea typeface="華康新特明體" panose="02020909000000000000" pitchFamily="49" charset="-120"/>
              </a:rPr>
              <a:t/>
            </a:r>
            <a:br>
              <a:rPr lang="en-US" altLang="zh-TW" b="1" dirty="0" smtClean="0">
                <a:latin typeface="華康新特明體" panose="02020909000000000000" pitchFamily="49" charset="-120"/>
                <a:ea typeface="華康新特明體" panose="02020909000000000000" pitchFamily="49" charset="-120"/>
              </a:rPr>
            </a:br>
            <a:r>
              <a:rPr lang="zh-TW" altLang="en-US" b="1" dirty="0" smtClean="0">
                <a:latin typeface="華康新特明體" panose="02020909000000000000" pitchFamily="49" charset="-120"/>
                <a:ea typeface="華康新特明體" panose="02020909000000000000" pitchFamily="49" charset="-120"/>
              </a:rPr>
              <a:t>　　委員會</a:t>
            </a:r>
            <a:r>
              <a:rPr lang="zh-TW" altLang="en-US" b="1" dirty="0">
                <a:latin typeface="華康新特明體" panose="02020909000000000000" pitchFamily="49" charset="-120"/>
                <a:ea typeface="華康新特明體" panose="02020909000000000000" pitchFamily="49" charset="-120"/>
              </a:rPr>
              <a:t>會如何處置</a:t>
            </a:r>
            <a:r>
              <a:rPr lang="zh-TW" altLang="en-US" b="1" dirty="0" smtClean="0">
                <a:latin typeface="華康新特明體" panose="02020909000000000000" pitchFamily="49" charset="-120"/>
                <a:ea typeface="華康新特明體" panose="02020909000000000000" pitchFamily="49" charset="-120"/>
              </a:rPr>
              <a:t>？</a:t>
            </a:r>
            <a:endParaRPr lang="zh-TW" altLang="en-US" b="1" dirty="0">
              <a:latin typeface="華康新特明體" panose="02020909000000000000" pitchFamily="49" charset="-120"/>
              <a:ea typeface="華康新特明體" panose="02020909000000000000" pitchFamily="49" charset="-120"/>
            </a:endParaRPr>
          </a:p>
        </p:txBody>
      </p:sp>
      <p:sp>
        <p:nvSpPr>
          <p:cNvPr id="3" name="內容版面配置區 2"/>
          <p:cNvSpPr>
            <a:spLocks noGrp="1"/>
          </p:cNvSpPr>
          <p:nvPr>
            <p:ph idx="1"/>
          </p:nvPr>
        </p:nvSpPr>
        <p:spPr>
          <a:xfrm>
            <a:off x="457200" y="2348880"/>
            <a:ext cx="8229600" cy="4128120"/>
          </a:xfrm>
        </p:spPr>
        <p:txBody>
          <a:bodyPr>
            <a:normAutofit/>
          </a:bodyPr>
          <a:lstStyle/>
          <a:p>
            <a:pPr marL="514350" indent="-514350">
              <a:buFont typeface="Wingdings" pitchFamily="2" charset="2"/>
              <a:buChar char="p"/>
            </a:pPr>
            <a:r>
              <a:rPr lang="zh-TW" altLang="en-US" sz="3200" dirty="0" smtClean="0">
                <a:latin typeface="華康新特明體" panose="02020909000000000000" pitchFamily="49" charset="-120"/>
                <a:ea typeface="華康新特明體" panose="02020909000000000000" pitchFamily="49" charset="-120"/>
              </a:rPr>
              <a:t>派員</a:t>
            </a:r>
            <a:r>
              <a:rPr lang="zh-TW" altLang="en-US" sz="3200" dirty="0" smtClean="0">
                <a:solidFill>
                  <a:srgbClr val="FF0000"/>
                </a:solidFill>
                <a:latin typeface="華康新特明體" panose="02020909000000000000" pitchFamily="49" charset="-120"/>
                <a:ea typeface="華康新特明體" panose="02020909000000000000" pitchFamily="49" charset="-120"/>
              </a:rPr>
              <a:t>家庭訪問勸告入學</a:t>
            </a:r>
            <a:r>
              <a:rPr lang="zh-TW" altLang="en-US" sz="3200" dirty="0" smtClean="0">
                <a:latin typeface="華康新特明體" panose="02020909000000000000" pitchFamily="49" charset="-120"/>
                <a:ea typeface="華康新特明體" panose="02020909000000000000" pitchFamily="49" charset="-120"/>
              </a:rPr>
              <a:t>、</a:t>
            </a:r>
            <a:r>
              <a:rPr lang="zh-TW" altLang="en-US" sz="3200" dirty="0" smtClean="0">
                <a:solidFill>
                  <a:srgbClr val="FF0000"/>
                </a:solidFill>
                <a:latin typeface="華康新特明體" panose="02020909000000000000" pitchFamily="49" charset="-120"/>
                <a:ea typeface="華康新特明體" panose="02020909000000000000" pitchFamily="49" charset="-120"/>
              </a:rPr>
              <a:t>書面警告</a:t>
            </a:r>
            <a:r>
              <a:rPr lang="zh-TW" altLang="en-US" sz="3200" dirty="0" smtClean="0">
                <a:latin typeface="華康新特明體" panose="02020909000000000000" pitchFamily="49" charset="-120"/>
                <a:ea typeface="華康新特明體" panose="02020909000000000000" pitchFamily="49" charset="-120"/>
              </a:rPr>
              <a:t>並</a:t>
            </a:r>
            <a:r>
              <a:rPr lang="zh-TW" altLang="en-US" sz="3200" dirty="0" smtClean="0">
                <a:solidFill>
                  <a:srgbClr val="FF0000"/>
                </a:solidFill>
                <a:latin typeface="華康新特明體" panose="02020909000000000000" pitchFamily="49" charset="-120"/>
                <a:ea typeface="華康新特明體" panose="02020909000000000000" pitchFamily="49" charset="-120"/>
              </a:rPr>
              <a:t>限期入學</a:t>
            </a:r>
            <a:r>
              <a:rPr lang="zh-TW" altLang="en-US" sz="3200" dirty="0">
                <a:latin typeface="華康新特明體" panose="02020909000000000000" pitchFamily="49" charset="-120"/>
                <a:ea typeface="華康新特明體" panose="02020909000000000000" pitchFamily="49" charset="-120"/>
              </a:rPr>
              <a:t>。</a:t>
            </a:r>
          </a:p>
        </p:txBody>
      </p:sp>
      <p:pic>
        <p:nvPicPr>
          <p:cNvPr id="3076" name="Picture 4" descr="相關圖片"/>
          <p:cNvPicPr>
            <a:picLocks noChangeAspect="1" noChangeArrowheads="1"/>
          </p:cNvPicPr>
          <p:nvPr/>
        </p:nvPicPr>
        <p:blipFill rotWithShape="1">
          <a:blip r:embed="rId2">
            <a:extLst>
              <a:ext uri="{28A0092B-C50C-407E-A947-70E740481C1C}">
                <a14:useLocalDpi xmlns:a14="http://schemas.microsoft.com/office/drawing/2010/main" val="0"/>
              </a:ext>
            </a:extLst>
          </a:blip>
          <a:srcRect t="8366" b="21234"/>
          <a:stretch/>
        </p:blipFill>
        <p:spPr bwMode="auto">
          <a:xfrm>
            <a:off x="5148064" y="3140968"/>
            <a:ext cx="3171825" cy="335280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911405"/>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533400"/>
            <a:ext cx="8229600" cy="1527448"/>
          </a:xfrm>
        </p:spPr>
        <p:txBody>
          <a:bodyPr>
            <a:noAutofit/>
          </a:bodyPr>
          <a:lstStyle/>
          <a:p>
            <a:r>
              <a:rPr lang="zh-TW" altLang="en-US" b="1" dirty="0">
                <a:latin typeface="華康新特明體" panose="02020909000000000000" pitchFamily="49" charset="-120"/>
                <a:ea typeface="華康新特明體" panose="02020909000000000000" pitchFamily="49" charset="-120"/>
              </a:rPr>
              <a:t>三</a:t>
            </a:r>
            <a:r>
              <a:rPr lang="zh-TW" altLang="en-US" b="1" dirty="0" smtClean="0">
                <a:latin typeface="華康新特明體" panose="02020909000000000000" pitchFamily="49" charset="-120"/>
                <a:ea typeface="華康新特明體" panose="02020909000000000000" pitchFamily="49" charset="-120"/>
              </a:rPr>
              <a:t>、學生何時應向強迫入學委員會通</a:t>
            </a:r>
            <a:r>
              <a:rPr lang="en-US" altLang="zh-TW" b="1" dirty="0" smtClean="0">
                <a:latin typeface="華康新特明體" panose="02020909000000000000" pitchFamily="49" charset="-120"/>
                <a:ea typeface="華康新特明體" panose="02020909000000000000" pitchFamily="49" charset="-120"/>
              </a:rPr>
              <a:t/>
            </a:r>
            <a:br>
              <a:rPr lang="en-US" altLang="zh-TW" b="1" dirty="0" smtClean="0">
                <a:latin typeface="華康新特明體" panose="02020909000000000000" pitchFamily="49" charset="-120"/>
                <a:ea typeface="華康新特明體" panose="02020909000000000000" pitchFamily="49" charset="-120"/>
              </a:rPr>
            </a:br>
            <a:r>
              <a:rPr lang="zh-TW" altLang="en-US" b="1" dirty="0" smtClean="0">
                <a:latin typeface="華康新特明體" panose="02020909000000000000" pitchFamily="49" charset="-120"/>
                <a:ea typeface="華康新特明體" panose="02020909000000000000" pitchFamily="49" charset="-120"/>
              </a:rPr>
              <a:t>    報學生中輟？</a:t>
            </a:r>
            <a:endParaRPr lang="zh-TW" altLang="en-US" b="1" dirty="0">
              <a:latin typeface="華康新特明體" panose="02020909000000000000" pitchFamily="49" charset="-120"/>
              <a:ea typeface="華康新特明體" panose="02020909000000000000" pitchFamily="49" charset="-120"/>
            </a:endParaRPr>
          </a:p>
        </p:txBody>
      </p:sp>
      <p:sp>
        <p:nvSpPr>
          <p:cNvPr id="3" name="內容版面配置區 2"/>
          <p:cNvSpPr>
            <a:spLocks noGrp="1"/>
          </p:cNvSpPr>
          <p:nvPr>
            <p:ph idx="1"/>
          </p:nvPr>
        </p:nvSpPr>
        <p:spPr>
          <a:xfrm>
            <a:off x="457200" y="2348880"/>
            <a:ext cx="8229600" cy="4128120"/>
          </a:xfrm>
        </p:spPr>
        <p:txBody>
          <a:bodyPr>
            <a:normAutofit/>
          </a:bodyPr>
          <a:lstStyle/>
          <a:p>
            <a:pPr marL="514350" indent="-514350">
              <a:buFont typeface="Wingdings" pitchFamily="2" charset="2"/>
              <a:buChar char="p"/>
            </a:pPr>
            <a:r>
              <a:rPr lang="zh-TW" altLang="en-US" sz="3200" dirty="0" smtClean="0">
                <a:solidFill>
                  <a:srgbClr val="FF0000"/>
                </a:solidFill>
                <a:latin typeface="華康新特明體" panose="02020909000000000000" pitchFamily="49" charset="-120"/>
                <a:ea typeface="華康新特明體" panose="02020909000000000000" pitchFamily="49" charset="-120"/>
              </a:rPr>
              <a:t>適齡國民新生未報到者</a:t>
            </a:r>
            <a:r>
              <a:rPr lang="zh-TW" altLang="en-US" sz="3200" dirty="0" smtClean="0">
                <a:latin typeface="華康新特明體" panose="02020909000000000000" pitchFamily="49" charset="-120"/>
                <a:ea typeface="華康新特明體" panose="02020909000000000000" pitchFamily="49" charset="-120"/>
              </a:rPr>
              <a:t>。</a:t>
            </a:r>
            <a:endParaRPr lang="en-US" altLang="zh-TW" sz="3200" dirty="0" smtClean="0">
              <a:latin typeface="華康新特明體" panose="02020909000000000000" pitchFamily="49" charset="-120"/>
              <a:ea typeface="華康新特明體" panose="02020909000000000000" pitchFamily="49" charset="-120"/>
            </a:endParaRPr>
          </a:p>
          <a:p>
            <a:pPr marL="514350" indent="-514350">
              <a:buFont typeface="Wingdings" pitchFamily="2" charset="2"/>
              <a:buChar char="p"/>
            </a:pPr>
            <a:endParaRPr lang="en-US" altLang="zh-TW" sz="3200" dirty="0" smtClean="0">
              <a:latin typeface="華康新特明體" panose="02020909000000000000" pitchFamily="49" charset="-120"/>
              <a:ea typeface="華康新特明體" panose="02020909000000000000" pitchFamily="49" charset="-120"/>
            </a:endParaRPr>
          </a:p>
          <a:p>
            <a:pPr marL="514350" indent="-514350">
              <a:buFont typeface="Wingdings" pitchFamily="2" charset="2"/>
              <a:buChar char="p"/>
            </a:pPr>
            <a:r>
              <a:rPr lang="zh-TW" altLang="en-US" sz="3200" dirty="0" smtClean="0">
                <a:latin typeface="華康新特明體" panose="02020909000000000000" pitchFamily="49" charset="-120"/>
                <a:ea typeface="華康新特明體" panose="02020909000000000000" pitchFamily="49" charset="-120"/>
              </a:rPr>
              <a:t>於</a:t>
            </a:r>
            <a:r>
              <a:rPr lang="zh-TW" altLang="en-US" sz="3200" dirty="0" smtClean="0">
                <a:solidFill>
                  <a:srgbClr val="FF0000"/>
                </a:solidFill>
                <a:latin typeface="華康新特明體" panose="02020909000000000000" pitchFamily="49" charset="-120"/>
                <a:ea typeface="華康新特明體" panose="02020909000000000000" pitchFamily="49" charset="-120"/>
              </a:rPr>
              <a:t>原學校轉出，但未到新學校辦理轉入者</a:t>
            </a:r>
            <a:r>
              <a:rPr lang="zh-TW" altLang="en-US" sz="3200" dirty="0" smtClean="0">
                <a:latin typeface="華康新特明體" panose="02020909000000000000" pitchFamily="49" charset="-120"/>
                <a:ea typeface="華康新特明體" panose="02020909000000000000" pitchFamily="49" charset="-120"/>
              </a:rPr>
              <a:t>，由轉出學校通報。</a:t>
            </a:r>
            <a:endParaRPr lang="en-US" altLang="zh-TW" sz="3200" dirty="0" smtClean="0">
              <a:latin typeface="華康新特明體" panose="02020909000000000000" pitchFamily="49" charset="-120"/>
              <a:ea typeface="華康新特明體" panose="02020909000000000000" pitchFamily="49" charset="-120"/>
            </a:endParaRPr>
          </a:p>
          <a:p>
            <a:pPr marL="514350" indent="-514350">
              <a:buFont typeface="Wingdings" pitchFamily="2" charset="2"/>
              <a:buChar char="p"/>
            </a:pPr>
            <a:endParaRPr lang="en-US" altLang="zh-TW" sz="3200" dirty="0" smtClean="0">
              <a:latin typeface="華康新特明體" panose="02020909000000000000" pitchFamily="49" charset="-120"/>
              <a:ea typeface="華康新特明體" panose="02020909000000000000" pitchFamily="49" charset="-120"/>
            </a:endParaRPr>
          </a:p>
          <a:p>
            <a:pPr marL="514350" indent="-514350">
              <a:buFont typeface="Wingdings" pitchFamily="2" charset="2"/>
              <a:buChar char="p"/>
            </a:pPr>
            <a:r>
              <a:rPr lang="zh-TW" altLang="en-US" sz="3200" dirty="0" smtClean="0">
                <a:latin typeface="華康新特明體" panose="02020909000000000000" pitchFamily="49" charset="-120"/>
                <a:ea typeface="華康新特明體" panose="02020909000000000000" pitchFamily="49" charset="-120"/>
              </a:rPr>
              <a:t>已</a:t>
            </a:r>
            <a:r>
              <a:rPr lang="zh-TW" altLang="en-US" sz="3200" dirty="0" smtClean="0">
                <a:solidFill>
                  <a:srgbClr val="FF0000"/>
                </a:solidFill>
                <a:latin typeface="華康新特明體" panose="02020909000000000000" pitchFamily="49" charset="-120"/>
                <a:ea typeface="華康新特明體" panose="02020909000000000000" pitchFamily="49" charset="-120"/>
              </a:rPr>
              <a:t>入學而無故缺課達三日以上</a:t>
            </a:r>
            <a:r>
              <a:rPr lang="zh-TW" altLang="en-US" sz="3200" dirty="0" smtClean="0">
                <a:latin typeface="華康新特明體" panose="02020909000000000000" pitchFamily="49" charset="-120"/>
                <a:ea typeface="華康新特明體" panose="02020909000000000000" pitchFamily="49" charset="-120"/>
              </a:rPr>
              <a:t>之學生。</a:t>
            </a:r>
            <a:endParaRPr lang="zh-TW" altLang="en-US" sz="3200" dirty="0">
              <a:latin typeface="華康新特明體" panose="02020909000000000000" pitchFamily="49" charset="-120"/>
              <a:ea typeface="華康新特明體" panose="02020909000000000000" pitchFamily="49" charset="-120"/>
            </a:endParaRPr>
          </a:p>
        </p:txBody>
      </p:sp>
      <p:pic>
        <p:nvPicPr>
          <p:cNvPr id="1026" name="Picture 2" descr="http://cdn1-www.comingsoon.net/assets/uploads/1970/01/file_575657_monsters-university-characters-02202013-104752.jpg"/>
          <p:cNvPicPr>
            <a:picLocks noChangeAspect="1" noChangeArrowheads="1"/>
          </p:cNvPicPr>
          <p:nvPr/>
        </p:nvPicPr>
        <p:blipFill>
          <a:blip r:embed="rId2" cstate="print"/>
          <a:srcRect/>
          <a:stretch>
            <a:fillRect/>
          </a:stretch>
        </p:blipFill>
        <p:spPr bwMode="auto">
          <a:xfrm>
            <a:off x="899592" y="5830728"/>
            <a:ext cx="3707904" cy="1027272"/>
          </a:xfrm>
          <a:prstGeom prst="rect">
            <a:avLst/>
          </a:prstGeom>
          <a:noFill/>
        </p:spPr>
      </p:pic>
      <p:pic>
        <p:nvPicPr>
          <p:cNvPr id="6" name="Picture 2" descr="http://cdn1-www.comingsoon.net/assets/uploads/1970/01/file_575657_monsters-university-characters-02202013-104752.jpg"/>
          <p:cNvPicPr>
            <a:picLocks noChangeAspect="1" noChangeArrowheads="1"/>
          </p:cNvPicPr>
          <p:nvPr/>
        </p:nvPicPr>
        <p:blipFill>
          <a:blip r:embed="rId2" cstate="print"/>
          <a:srcRect/>
          <a:stretch>
            <a:fillRect/>
          </a:stretch>
        </p:blipFill>
        <p:spPr bwMode="auto">
          <a:xfrm>
            <a:off x="4788024" y="5830728"/>
            <a:ext cx="3707904" cy="1027272"/>
          </a:xfrm>
          <a:prstGeom prst="rect">
            <a:avLst/>
          </a:prstGeom>
          <a:noFill/>
        </p:spPr>
      </p:pic>
    </p:spTree>
    <p:extLst>
      <p:ext uri="{BB962C8B-B14F-4D97-AF65-F5344CB8AC3E}">
        <p14:creationId xmlns:p14="http://schemas.microsoft.com/office/powerpoint/2010/main" val="364911405"/>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533400"/>
            <a:ext cx="8229600" cy="1527448"/>
          </a:xfrm>
        </p:spPr>
        <p:txBody>
          <a:bodyPr>
            <a:noAutofit/>
          </a:bodyPr>
          <a:lstStyle/>
          <a:p>
            <a:r>
              <a:rPr lang="zh-TW" altLang="en-US" b="1" dirty="0" smtClean="0">
                <a:latin typeface="華康新特明體" panose="02020909000000000000" pitchFamily="49" charset="-120"/>
                <a:ea typeface="華康新特明體" panose="02020909000000000000" pitchFamily="49" charset="-120"/>
              </a:rPr>
              <a:t>四、為辦理新生入學，協助中輟生復</a:t>
            </a:r>
            <a:r>
              <a:rPr lang="en-US" altLang="zh-TW" b="1" dirty="0" smtClean="0">
                <a:latin typeface="華康新特明體" panose="02020909000000000000" pitchFamily="49" charset="-120"/>
                <a:ea typeface="華康新特明體" panose="02020909000000000000" pitchFamily="49" charset="-120"/>
              </a:rPr>
              <a:t/>
            </a:r>
            <a:br>
              <a:rPr lang="en-US" altLang="zh-TW" b="1" dirty="0" smtClean="0">
                <a:latin typeface="華康新特明體" panose="02020909000000000000" pitchFamily="49" charset="-120"/>
                <a:ea typeface="華康新特明體" panose="02020909000000000000" pitchFamily="49" charset="-120"/>
              </a:rPr>
            </a:br>
            <a:r>
              <a:rPr lang="zh-TW" altLang="en-US" b="1" dirty="0" smtClean="0">
                <a:latin typeface="華康新特明體" panose="02020909000000000000" pitchFamily="49" charset="-120"/>
                <a:ea typeface="華康新特明體" panose="02020909000000000000" pitchFamily="49" charset="-120"/>
              </a:rPr>
              <a:t>　　學，虎尾鎮公所應設置什麼單位？</a:t>
            </a:r>
            <a:endParaRPr lang="zh-TW" altLang="en-US" b="1" dirty="0">
              <a:latin typeface="華康新特明體" panose="02020909000000000000" pitchFamily="49" charset="-120"/>
              <a:ea typeface="華康新特明體" panose="02020909000000000000" pitchFamily="49" charset="-120"/>
            </a:endParaRPr>
          </a:p>
        </p:txBody>
      </p:sp>
      <p:sp>
        <p:nvSpPr>
          <p:cNvPr id="3" name="內容版面配置區 2"/>
          <p:cNvSpPr>
            <a:spLocks noGrp="1"/>
          </p:cNvSpPr>
          <p:nvPr>
            <p:ph idx="1"/>
          </p:nvPr>
        </p:nvSpPr>
        <p:spPr>
          <a:xfrm>
            <a:off x="457200" y="2348880"/>
            <a:ext cx="8229600" cy="4128120"/>
          </a:xfrm>
        </p:spPr>
        <p:txBody>
          <a:bodyPr>
            <a:normAutofit/>
          </a:bodyPr>
          <a:lstStyle/>
          <a:p>
            <a:pPr marL="514350" indent="-514350">
              <a:buFont typeface="Wingdings" pitchFamily="2" charset="2"/>
              <a:buChar char="p"/>
            </a:pPr>
            <a:r>
              <a:rPr lang="zh-TW" altLang="en-US" sz="3200" dirty="0" smtClean="0">
                <a:solidFill>
                  <a:srgbClr val="FF0000"/>
                </a:solidFill>
                <a:latin typeface="華康新特明體" panose="02020909000000000000" pitchFamily="49" charset="-120"/>
                <a:ea typeface="華康新特明體" panose="02020909000000000000" pitchFamily="49" charset="-120"/>
              </a:rPr>
              <a:t>虎尾鎮強迫入學委員會</a:t>
            </a:r>
            <a:endParaRPr lang="zh-TW" altLang="en-US" sz="3200" dirty="0">
              <a:solidFill>
                <a:srgbClr val="FF0000"/>
              </a:solidFill>
              <a:latin typeface="華康新特明體" panose="02020909000000000000" pitchFamily="49" charset="-120"/>
              <a:ea typeface="華康新特明體" panose="02020909000000000000" pitchFamily="49" charset="-120"/>
            </a:endParaRPr>
          </a:p>
        </p:txBody>
      </p:sp>
      <p:pic>
        <p:nvPicPr>
          <p:cNvPr id="1030" name="Picture 6" descr="https://49bc0ab521f0e666228402add4b954f6939192d7.googledrive.com/host/0B6_5fM8qK8GCUTNlM2lEYWJrem8/Mike-and-Sulley-Monster-University-Wallpaper.jpg"/>
          <p:cNvPicPr>
            <a:picLocks noChangeAspect="1" noChangeArrowheads="1"/>
          </p:cNvPicPr>
          <p:nvPr/>
        </p:nvPicPr>
        <p:blipFill>
          <a:blip r:embed="rId2" cstate="print"/>
          <a:srcRect/>
          <a:stretch>
            <a:fillRect/>
          </a:stretch>
        </p:blipFill>
        <p:spPr bwMode="auto">
          <a:xfrm>
            <a:off x="2987824" y="3140968"/>
            <a:ext cx="5688632" cy="3555395"/>
          </a:xfrm>
          <a:prstGeom prst="rect">
            <a:avLst/>
          </a:prstGeom>
          <a:ln>
            <a:noFill/>
          </a:ln>
          <a:effectLst>
            <a:softEdge rad="112500"/>
          </a:effectLst>
        </p:spPr>
      </p:pic>
    </p:spTree>
    <p:extLst>
      <p:ext uri="{BB962C8B-B14F-4D97-AF65-F5344CB8AC3E}">
        <p14:creationId xmlns:p14="http://schemas.microsoft.com/office/powerpoint/2010/main" val="364911405"/>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533400"/>
            <a:ext cx="8229600" cy="1527448"/>
          </a:xfrm>
        </p:spPr>
        <p:txBody>
          <a:bodyPr>
            <a:noAutofit/>
          </a:bodyPr>
          <a:lstStyle/>
          <a:p>
            <a:r>
              <a:rPr lang="zh-TW" altLang="en-US" b="1" dirty="0" smtClean="0">
                <a:latin typeface="華康新特明體" panose="02020909000000000000" pitchFamily="49" charset="-120"/>
                <a:ea typeface="華康新特明體" panose="02020909000000000000" pitchFamily="49" charset="-120"/>
              </a:rPr>
              <a:t>五、虎尾鎮強迫入學委員會委員包含</a:t>
            </a:r>
            <a:r>
              <a:rPr lang="en-US" altLang="zh-TW" b="1" dirty="0" smtClean="0">
                <a:latin typeface="華康新特明體" panose="02020909000000000000" pitchFamily="49" charset="-120"/>
                <a:ea typeface="華康新特明體" panose="02020909000000000000" pitchFamily="49" charset="-120"/>
              </a:rPr>
              <a:t/>
            </a:r>
            <a:br>
              <a:rPr lang="en-US" altLang="zh-TW" b="1" dirty="0" smtClean="0">
                <a:latin typeface="華康新特明體" panose="02020909000000000000" pitchFamily="49" charset="-120"/>
                <a:ea typeface="華康新特明體" panose="02020909000000000000" pitchFamily="49" charset="-120"/>
              </a:rPr>
            </a:br>
            <a:r>
              <a:rPr lang="zh-TW" altLang="en-US" b="1" dirty="0" smtClean="0">
                <a:latin typeface="華康新特明體" panose="02020909000000000000" pitchFamily="49" charset="-120"/>
                <a:ea typeface="華康新特明體" panose="02020909000000000000" pitchFamily="49" charset="-120"/>
              </a:rPr>
              <a:t>　　何人？</a:t>
            </a:r>
            <a:endParaRPr lang="zh-TW" altLang="en-US" b="1" dirty="0">
              <a:latin typeface="華康新特明體" panose="02020909000000000000" pitchFamily="49" charset="-120"/>
              <a:ea typeface="華康新特明體" panose="02020909000000000000" pitchFamily="49" charset="-120"/>
            </a:endParaRPr>
          </a:p>
        </p:txBody>
      </p:sp>
      <p:sp>
        <p:nvSpPr>
          <p:cNvPr id="3" name="內容版面配置區 2"/>
          <p:cNvSpPr>
            <a:spLocks noGrp="1"/>
          </p:cNvSpPr>
          <p:nvPr>
            <p:ph idx="1"/>
          </p:nvPr>
        </p:nvSpPr>
        <p:spPr>
          <a:xfrm>
            <a:off x="457200" y="2348880"/>
            <a:ext cx="8229600" cy="4128120"/>
          </a:xfrm>
        </p:spPr>
        <p:txBody>
          <a:bodyPr>
            <a:normAutofit/>
          </a:bodyPr>
          <a:lstStyle/>
          <a:p>
            <a:pPr marL="514350" indent="-514350">
              <a:buFont typeface="Wingdings" pitchFamily="2" charset="2"/>
              <a:buChar char="p"/>
            </a:pPr>
            <a:r>
              <a:rPr lang="zh-TW" altLang="en-US" sz="3200" dirty="0" smtClean="0">
                <a:solidFill>
                  <a:srgbClr val="FF0000"/>
                </a:solidFill>
                <a:latin typeface="華康新特明體" panose="02020909000000000000" pitchFamily="49" charset="-120"/>
                <a:ea typeface="華康新特明體" panose="02020909000000000000" pitchFamily="49" charset="-120"/>
              </a:rPr>
              <a:t>民政</a:t>
            </a:r>
            <a:r>
              <a:rPr lang="zh-TW" altLang="en-US" sz="3200" dirty="0" smtClean="0">
                <a:latin typeface="華康新特明體" panose="02020909000000000000" pitchFamily="49" charset="-120"/>
                <a:ea typeface="華康新特明體" panose="02020909000000000000" pitchFamily="49" charset="-120"/>
              </a:rPr>
              <a:t>、</a:t>
            </a:r>
            <a:r>
              <a:rPr lang="zh-TW" altLang="en-US" sz="3200" dirty="0" smtClean="0">
                <a:solidFill>
                  <a:srgbClr val="FF0000"/>
                </a:solidFill>
                <a:latin typeface="華康新特明體" panose="02020909000000000000" pitchFamily="49" charset="-120"/>
                <a:ea typeface="華康新特明體" panose="02020909000000000000" pitchFamily="49" charset="-120"/>
              </a:rPr>
              <a:t>財政</a:t>
            </a:r>
            <a:r>
              <a:rPr lang="zh-TW" altLang="en-US" sz="3200" dirty="0" smtClean="0">
                <a:latin typeface="華康新特明體" panose="02020909000000000000" pitchFamily="49" charset="-120"/>
                <a:ea typeface="華康新特明體" panose="02020909000000000000" pitchFamily="49" charset="-120"/>
              </a:rPr>
              <a:t>、</a:t>
            </a:r>
            <a:r>
              <a:rPr lang="zh-TW" altLang="en-US" sz="3200" dirty="0" smtClean="0">
                <a:solidFill>
                  <a:srgbClr val="FF0000"/>
                </a:solidFill>
                <a:latin typeface="華康新特明體" panose="02020909000000000000" pitchFamily="49" charset="-120"/>
                <a:ea typeface="華康新特明體" panose="02020909000000000000" pitchFamily="49" charset="-120"/>
              </a:rPr>
              <a:t>戶政</a:t>
            </a:r>
            <a:r>
              <a:rPr lang="zh-TW" altLang="en-US" sz="3200" dirty="0" smtClean="0">
                <a:latin typeface="華康新特明體" panose="02020909000000000000" pitchFamily="49" charset="-120"/>
                <a:ea typeface="華康新特明體" panose="02020909000000000000" pitchFamily="49" charset="-120"/>
              </a:rPr>
              <a:t>、</a:t>
            </a:r>
            <a:r>
              <a:rPr lang="zh-TW" altLang="en-US" sz="3200" dirty="0" smtClean="0">
                <a:solidFill>
                  <a:srgbClr val="FF0000"/>
                </a:solidFill>
                <a:latin typeface="華康新特明體" panose="02020909000000000000" pitchFamily="49" charset="-120"/>
                <a:ea typeface="華康新特明體" panose="02020909000000000000" pitchFamily="49" charset="-120"/>
              </a:rPr>
              <a:t>衛生</a:t>
            </a:r>
            <a:r>
              <a:rPr lang="zh-TW" altLang="en-US" sz="3200" dirty="0" smtClean="0">
                <a:latin typeface="華康新特明體" panose="02020909000000000000" pitchFamily="49" charset="-120"/>
                <a:ea typeface="華康新特明體" panose="02020909000000000000" pitchFamily="49" charset="-120"/>
              </a:rPr>
              <a:t>等單位及</a:t>
            </a:r>
            <a:r>
              <a:rPr lang="zh-TW" altLang="en-US" sz="3200" dirty="0" smtClean="0">
                <a:solidFill>
                  <a:srgbClr val="FF0000"/>
                </a:solidFill>
                <a:latin typeface="華康新特明體" panose="02020909000000000000" pitchFamily="49" charset="-120"/>
                <a:ea typeface="華康新特明體" panose="02020909000000000000" pitchFamily="49" charset="-120"/>
              </a:rPr>
              <a:t>國中小校長</a:t>
            </a:r>
            <a:r>
              <a:rPr lang="zh-TW" altLang="en-US" sz="3200" dirty="0" smtClean="0">
                <a:latin typeface="華康新特明體" panose="02020909000000000000" pitchFamily="49" charset="-120"/>
                <a:ea typeface="華康新特明體" panose="02020909000000000000" pitchFamily="49" charset="-120"/>
              </a:rPr>
              <a:t>組織，</a:t>
            </a:r>
            <a:r>
              <a:rPr lang="zh-TW" altLang="en-US" sz="3200" dirty="0" smtClean="0">
                <a:solidFill>
                  <a:srgbClr val="FF0000"/>
                </a:solidFill>
                <a:latin typeface="華康新特明體" panose="02020909000000000000" pitchFamily="49" charset="-120"/>
                <a:ea typeface="華康新特明體" panose="02020909000000000000" pitchFamily="49" charset="-120"/>
              </a:rPr>
              <a:t>虎尾鎮鎮長林文彬為主任委員</a:t>
            </a:r>
            <a:r>
              <a:rPr lang="zh-TW" altLang="en-US" sz="3200" dirty="0" smtClean="0">
                <a:latin typeface="華康新特明體" panose="02020909000000000000" pitchFamily="49" charset="-120"/>
                <a:ea typeface="華康新特明體" panose="02020909000000000000" pitchFamily="49" charset="-120"/>
              </a:rPr>
              <a:t>。</a:t>
            </a:r>
            <a:endParaRPr lang="zh-TW" altLang="en-US" sz="3200" dirty="0">
              <a:latin typeface="華康新特明體" panose="02020909000000000000" pitchFamily="49" charset="-120"/>
              <a:ea typeface="華康新特明體" panose="02020909000000000000" pitchFamily="49" charset="-120"/>
            </a:endParaRPr>
          </a:p>
        </p:txBody>
      </p:sp>
      <p:pic>
        <p:nvPicPr>
          <p:cNvPr id="18434" name="Picture 2" descr="http://byt.wpengine.netdna-cdn.com/wp-content/uploads/2013/06/Monsters_University_37035.jpg"/>
          <p:cNvPicPr>
            <a:picLocks noChangeAspect="1" noChangeArrowheads="1"/>
          </p:cNvPicPr>
          <p:nvPr/>
        </p:nvPicPr>
        <p:blipFill>
          <a:blip r:embed="rId2" cstate="print"/>
          <a:srcRect/>
          <a:stretch>
            <a:fillRect/>
          </a:stretch>
        </p:blipFill>
        <p:spPr bwMode="auto">
          <a:xfrm>
            <a:off x="2987824" y="3429000"/>
            <a:ext cx="5715000" cy="3219451"/>
          </a:xfrm>
          <a:prstGeom prst="rect">
            <a:avLst/>
          </a:prstGeom>
          <a:ln>
            <a:noFill/>
          </a:ln>
          <a:effectLst>
            <a:softEdge rad="112500"/>
          </a:effectLst>
        </p:spPr>
      </p:pic>
    </p:spTree>
    <p:extLst>
      <p:ext uri="{BB962C8B-B14F-4D97-AF65-F5344CB8AC3E}">
        <p14:creationId xmlns:p14="http://schemas.microsoft.com/office/powerpoint/2010/main" val="364911405"/>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533400"/>
            <a:ext cx="8229600" cy="1527448"/>
          </a:xfrm>
        </p:spPr>
        <p:txBody>
          <a:bodyPr>
            <a:noAutofit/>
          </a:bodyPr>
          <a:lstStyle/>
          <a:p>
            <a:r>
              <a:rPr lang="zh-TW" altLang="en-US" b="1" dirty="0" smtClean="0">
                <a:latin typeface="華康新特明體" panose="02020909000000000000" pitchFamily="49" charset="-120"/>
                <a:ea typeface="華康新特明體" panose="02020909000000000000" pitchFamily="49" charset="-120"/>
              </a:rPr>
              <a:t>六、虎尾鎮強迫入學委員會主要的任</a:t>
            </a:r>
            <a:r>
              <a:rPr lang="en-US" altLang="zh-TW" b="1" dirty="0" smtClean="0">
                <a:latin typeface="華康新特明體" panose="02020909000000000000" pitchFamily="49" charset="-120"/>
                <a:ea typeface="華康新特明體" panose="02020909000000000000" pitchFamily="49" charset="-120"/>
              </a:rPr>
              <a:t/>
            </a:r>
            <a:br>
              <a:rPr lang="en-US" altLang="zh-TW" b="1" dirty="0" smtClean="0">
                <a:latin typeface="華康新特明體" panose="02020909000000000000" pitchFamily="49" charset="-120"/>
                <a:ea typeface="華康新特明體" panose="02020909000000000000" pitchFamily="49" charset="-120"/>
              </a:rPr>
            </a:br>
            <a:r>
              <a:rPr lang="zh-TW" altLang="en-US" b="1" dirty="0" smtClean="0">
                <a:latin typeface="華康新特明體" panose="02020909000000000000" pitchFamily="49" charset="-120"/>
                <a:ea typeface="華康新特明體" panose="02020909000000000000" pitchFamily="49" charset="-120"/>
              </a:rPr>
              <a:t>　　務？</a:t>
            </a:r>
            <a:endParaRPr lang="zh-TW" altLang="en-US" b="1" dirty="0">
              <a:latin typeface="華康新特明體" panose="02020909000000000000" pitchFamily="49" charset="-120"/>
              <a:ea typeface="華康新特明體" panose="02020909000000000000" pitchFamily="49" charset="-120"/>
            </a:endParaRPr>
          </a:p>
        </p:txBody>
      </p:sp>
      <p:sp>
        <p:nvSpPr>
          <p:cNvPr id="3" name="內容版面配置區 2"/>
          <p:cNvSpPr>
            <a:spLocks noGrp="1"/>
          </p:cNvSpPr>
          <p:nvPr>
            <p:ph idx="1"/>
          </p:nvPr>
        </p:nvSpPr>
        <p:spPr>
          <a:xfrm>
            <a:off x="457200" y="2348880"/>
            <a:ext cx="8229600" cy="4128120"/>
          </a:xfrm>
        </p:spPr>
        <p:txBody>
          <a:bodyPr>
            <a:normAutofit/>
          </a:bodyPr>
          <a:lstStyle/>
          <a:p>
            <a:pPr marL="514350" indent="-514350">
              <a:buFont typeface="Wingdings" pitchFamily="2" charset="2"/>
              <a:buChar char="p"/>
            </a:pPr>
            <a:r>
              <a:rPr lang="zh-TW" altLang="en-US" sz="3200" dirty="0" smtClean="0">
                <a:latin typeface="華康新特明體" panose="02020909000000000000" pitchFamily="49" charset="-120"/>
                <a:ea typeface="華康新特明體" panose="02020909000000000000" pitchFamily="49" charset="-120"/>
              </a:rPr>
              <a:t>辦理</a:t>
            </a:r>
            <a:r>
              <a:rPr lang="zh-TW" altLang="en-US" sz="3200" dirty="0" smtClean="0">
                <a:solidFill>
                  <a:srgbClr val="FF0000"/>
                </a:solidFill>
                <a:latin typeface="華康新特明體" panose="02020909000000000000" pitchFamily="49" charset="-120"/>
                <a:ea typeface="華康新特明體" panose="02020909000000000000" pitchFamily="49" charset="-120"/>
              </a:rPr>
              <a:t>強迫入學法令之宣導</a:t>
            </a:r>
            <a:r>
              <a:rPr lang="zh-TW" altLang="en-US" sz="3200" dirty="0" smtClean="0">
                <a:latin typeface="華康新特明體" panose="02020909000000000000" pitchFamily="49" charset="-120"/>
                <a:ea typeface="華康新特明體" panose="02020909000000000000" pitchFamily="49" charset="-120"/>
              </a:rPr>
              <a:t>，協助本鎮</a:t>
            </a:r>
            <a:r>
              <a:rPr lang="zh-TW" altLang="en-US" sz="3200" dirty="0" smtClean="0">
                <a:solidFill>
                  <a:srgbClr val="FF0000"/>
                </a:solidFill>
                <a:latin typeface="華康新特明體" panose="02020909000000000000" pitchFamily="49" charset="-120"/>
                <a:ea typeface="華康新特明體" panose="02020909000000000000" pitchFamily="49" charset="-120"/>
              </a:rPr>
              <a:t>中輟生回歸學校接受義務教育</a:t>
            </a:r>
            <a:r>
              <a:rPr lang="zh-TW" altLang="en-US" sz="3200" dirty="0" smtClean="0">
                <a:latin typeface="華康新特明體" panose="02020909000000000000" pitchFamily="49" charset="-120"/>
                <a:ea typeface="華康新特明體" panose="02020909000000000000" pitchFamily="49" charset="-120"/>
              </a:rPr>
              <a:t>。</a:t>
            </a:r>
            <a:endParaRPr lang="zh-TW" altLang="en-US" sz="3200" dirty="0">
              <a:latin typeface="華康新特明體" panose="02020909000000000000" pitchFamily="49" charset="-120"/>
              <a:ea typeface="華康新特明體" panose="02020909000000000000" pitchFamily="49" charset="-120"/>
            </a:endParaRPr>
          </a:p>
        </p:txBody>
      </p:sp>
      <p:pic>
        <p:nvPicPr>
          <p:cNvPr id="19460" name="Picture 4" descr="http://www.technologytell.com/entertainment/files/2013/05/monstersuniversity1.jpg"/>
          <p:cNvPicPr>
            <a:picLocks noChangeAspect="1" noChangeArrowheads="1"/>
          </p:cNvPicPr>
          <p:nvPr/>
        </p:nvPicPr>
        <p:blipFill>
          <a:blip r:embed="rId2" cstate="print"/>
          <a:srcRect/>
          <a:stretch>
            <a:fillRect/>
          </a:stretch>
        </p:blipFill>
        <p:spPr bwMode="auto">
          <a:xfrm>
            <a:off x="1979712" y="3501008"/>
            <a:ext cx="5184576" cy="2904844"/>
          </a:xfrm>
          <a:prstGeom prst="rect">
            <a:avLst/>
          </a:prstGeom>
          <a:ln>
            <a:noFill/>
          </a:ln>
          <a:effectLst>
            <a:softEdge rad="112500"/>
          </a:effectLst>
        </p:spPr>
      </p:pic>
    </p:spTree>
    <p:extLst>
      <p:ext uri="{BB962C8B-B14F-4D97-AF65-F5344CB8AC3E}">
        <p14:creationId xmlns:p14="http://schemas.microsoft.com/office/powerpoint/2010/main" val="364911405"/>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533400"/>
            <a:ext cx="8363272" cy="1743472"/>
          </a:xfrm>
        </p:spPr>
        <p:txBody>
          <a:bodyPr>
            <a:noAutofit/>
          </a:bodyPr>
          <a:lstStyle/>
          <a:p>
            <a:r>
              <a:rPr lang="zh-TW" altLang="en-US" b="1" dirty="0" smtClean="0">
                <a:latin typeface="華康新特明體" panose="02020909000000000000" pitchFamily="49" charset="-120"/>
                <a:ea typeface="華康新特明體" panose="02020909000000000000" pitchFamily="49" charset="-120"/>
              </a:rPr>
              <a:t>七、適齡國民沒有特殊原因未接受義</a:t>
            </a:r>
            <a:r>
              <a:rPr lang="en-US" altLang="zh-TW" b="1" dirty="0" smtClean="0">
                <a:latin typeface="華康新特明體" panose="02020909000000000000" pitchFamily="49" charset="-120"/>
                <a:ea typeface="華康新特明體" panose="02020909000000000000" pitchFamily="49" charset="-120"/>
              </a:rPr>
              <a:t/>
            </a:r>
            <a:br>
              <a:rPr lang="en-US" altLang="zh-TW" b="1" dirty="0" smtClean="0">
                <a:latin typeface="華康新特明體" panose="02020909000000000000" pitchFamily="49" charset="-120"/>
                <a:ea typeface="華康新特明體" panose="02020909000000000000" pitchFamily="49" charset="-120"/>
              </a:rPr>
            </a:br>
            <a:r>
              <a:rPr lang="zh-TW" altLang="en-US" b="1" dirty="0" smtClean="0">
                <a:latin typeface="華康新特明體" panose="02020909000000000000" pitchFamily="49" charset="-120"/>
                <a:ea typeface="華康新特明體" panose="02020909000000000000" pitchFamily="49" charset="-120"/>
              </a:rPr>
              <a:t>　　務教育，對父母或監護人應如何</a:t>
            </a:r>
            <a:r>
              <a:rPr lang="en-US" altLang="zh-TW" b="1" dirty="0" smtClean="0">
                <a:latin typeface="華康新特明體" panose="02020909000000000000" pitchFamily="49" charset="-120"/>
                <a:ea typeface="華康新特明體" panose="02020909000000000000" pitchFamily="49" charset="-120"/>
              </a:rPr>
              <a:t/>
            </a:r>
            <a:br>
              <a:rPr lang="en-US" altLang="zh-TW" b="1" dirty="0" smtClean="0">
                <a:latin typeface="華康新特明體" panose="02020909000000000000" pitchFamily="49" charset="-120"/>
                <a:ea typeface="華康新特明體" panose="02020909000000000000" pitchFamily="49" charset="-120"/>
              </a:rPr>
            </a:br>
            <a:r>
              <a:rPr lang="zh-TW" altLang="en-US" b="1" dirty="0" smtClean="0">
                <a:latin typeface="華康新特明體" panose="02020909000000000000" pitchFamily="49" charset="-120"/>
                <a:ea typeface="華康新特明體" panose="02020909000000000000" pitchFamily="49" charset="-120"/>
              </a:rPr>
              <a:t>　　處置？</a:t>
            </a:r>
            <a:endParaRPr lang="zh-TW" altLang="en-US" b="1" dirty="0">
              <a:latin typeface="華康新特明體" panose="02020909000000000000" pitchFamily="49" charset="-120"/>
              <a:ea typeface="華康新特明體" panose="02020909000000000000" pitchFamily="49" charset="-120"/>
            </a:endParaRPr>
          </a:p>
        </p:txBody>
      </p:sp>
      <p:sp>
        <p:nvSpPr>
          <p:cNvPr id="3" name="內容版面配置區 2"/>
          <p:cNvSpPr>
            <a:spLocks noGrp="1"/>
          </p:cNvSpPr>
          <p:nvPr>
            <p:ph idx="1"/>
          </p:nvPr>
        </p:nvSpPr>
        <p:spPr>
          <a:xfrm>
            <a:off x="457200" y="2541240"/>
            <a:ext cx="8229600" cy="4128120"/>
          </a:xfrm>
        </p:spPr>
        <p:txBody>
          <a:bodyPr>
            <a:normAutofit/>
          </a:bodyPr>
          <a:lstStyle/>
          <a:p>
            <a:pPr marL="514350" indent="-514350">
              <a:buFont typeface="Wingdings" pitchFamily="2" charset="2"/>
              <a:buChar char="p"/>
            </a:pPr>
            <a:r>
              <a:rPr lang="zh-TW" altLang="en-US" sz="3200" dirty="0" smtClean="0">
                <a:latin typeface="華康新特明體" panose="02020909000000000000" pitchFamily="49" charset="-120"/>
                <a:ea typeface="華康新特明體" panose="02020909000000000000" pitchFamily="49" charset="-120"/>
              </a:rPr>
              <a:t>強迫入學委員會先以</a:t>
            </a:r>
            <a:r>
              <a:rPr lang="zh-TW" altLang="en-US" sz="3200" dirty="0" smtClean="0">
                <a:solidFill>
                  <a:srgbClr val="FF0000"/>
                </a:solidFill>
                <a:latin typeface="華康新特明體" panose="02020909000000000000" pitchFamily="49" charset="-120"/>
                <a:ea typeface="華康新特明體" panose="02020909000000000000" pitchFamily="49" charset="-120"/>
              </a:rPr>
              <a:t>書面警告</a:t>
            </a:r>
            <a:r>
              <a:rPr lang="zh-TW" altLang="en-US" sz="3200" dirty="0" smtClean="0">
                <a:latin typeface="華康新特明體" panose="02020909000000000000" pitchFamily="49" charset="-120"/>
                <a:ea typeface="華康新特明體" panose="02020909000000000000" pitchFamily="49" charset="-120"/>
              </a:rPr>
              <a:t>，並</a:t>
            </a:r>
            <a:r>
              <a:rPr lang="zh-TW" altLang="en-US" sz="3200" dirty="0" smtClean="0">
                <a:solidFill>
                  <a:srgbClr val="FF0000"/>
                </a:solidFill>
                <a:latin typeface="華康新特明體" panose="02020909000000000000" pitchFamily="49" charset="-120"/>
                <a:ea typeface="華康新特明體" panose="02020909000000000000" pitchFamily="49" charset="-120"/>
              </a:rPr>
              <a:t>限期入學</a:t>
            </a:r>
            <a:r>
              <a:rPr lang="zh-TW" altLang="en-US" sz="3200" dirty="0" smtClean="0">
                <a:latin typeface="華康新特明體" panose="02020909000000000000" pitchFamily="49" charset="-120"/>
                <a:ea typeface="華康新特明體" panose="02020909000000000000" pitchFamily="49" charset="-120"/>
              </a:rPr>
              <a:t>後，依強迫入學條例可以</a:t>
            </a:r>
            <a:r>
              <a:rPr lang="zh-TW" altLang="en-US" sz="3200" dirty="0" smtClean="0">
                <a:solidFill>
                  <a:srgbClr val="FF0000"/>
                </a:solidFill>
                <a:latin typeface="華康新特明體" panose="02020909000000000000" pitchFamily="49" charset="-120"/>
                <a:ea typeface="華康新特明體" panose="02020909000000000000" pitchFamily="49" charset="-120"/>
              </a:rPr>
              <a:t>對父母或監護人處以罰鍰直到入學為止</a:t>
            </a:r>
            <a:r>
              <a:rPr lang="zh-TW" altLang="en-US" sz="3200" dirty="0" smtClean="0">
                <a:latin typeface="華康新特明體" panose="02020909000000000000" pitchFamily="49" charset="-120"/>
                <a:ea typeface="華康新特明體" panose="02020909000000000000" pitchFamily="49" charset="-120"/>
              </a:rPr>
              <a:t>。</a:t>
            </a:r>
            <a:endParaRPr lang="zh-TW" altLang="en-US" sz="3200" dirty="0">
              <a:latin typeface="華康新特明體" panose="02020909000000000000" pitchFamily="49" charset="-120"/>
              <a:ea typeface="華康新特明體" panose="02020909000000000000" pitchFamily="49" charset="-120"/>
            </a:endParaRPr>
          </a:p>
        </p:txBody>
      </p:sp>
      <p:pic>
        <p:nvPicPr>
          <p:cNvPr id="19458" name="Picture 2" descr="http://3.bp.blogspot.com/-hOSQqadlQ1o/UR4dkxZwNkI/AAAAAAAA3tI/6UnhYKdxpxU/s1600/wallpaper+monstruos+university+monsters+inc+monstruos+sa+2+mike+wazowsky+james+p+sullyvan+sully+personajes+characters+screencaps+capturas+still+promo+imagenes+pixar+walt+disney+2013+21+june+junio+(2).png"/>
          <p:cNvPicPr>
            <a:picLocks noChangeAspect="1" noChangeArrowheads="1"/>
          </p:cNvPicPr>
          <p:nvPr/>
        </p:nvPicPr>
        <p:blipFill>
          <a:blip r:embed="rId2" cstate="print"/>
          <a:srcRect/>
          <a:stretch>
            <a:fillRect/>
          </a:stretch>
        </p:blipFill>
        <p:spPr bwMode="auto">
          <a:xfrm>
            <a:off x="4572000" y="4221088"/>
            <a:ext cx="4136833" cy="2348880"/>
          </a:xfrm>
          <a:prstGeom prst="rect">
            <a:avLst/>
          </a:prstGeom>
          <a:ln>
            <a:noFill/>
          </a:ln>
          <a:effectLst>
            <a:softEdge rad="112500"/>
          </a:effectLst>
        </p:spPr>
      </p:pic>
    </p:spTree>
    <p:extLst>
      <p:ext uri="{BB962C8B-B14F-4D97-AF65-F5344CB8AC3E}">
        <p14:creationId xmlns:p14="http://schemas.microsoft.com/office/powerpoint/2010/main" val="364911405"/>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404664"/>
            <a:ext cx="8229600" cy="1527448"/>
          </a:xfrm>
        </p:spPr>
        <p:txBody>
          <a:bodyPr>
            <a:noAutofit/>
          </a:bodyPr>
          <a:lstStyle/>
          <a:p>
            <a:r>
              <a:rPr lang="zh-TW" altLang="en-US" b="1" dirty="0" smtClean="0">
                <a:latin typeface="華康新特明體" panose="02020909000000000000" pitchFamily="49" charset="-120"/>
                <a:ea typeface="華康新特明體" panose="02020909000000000000" pitchFamily="49" charset="-120"/>
              </a:rPr>
              <a:t>八、什麼人可以申請暫緩入學？</a:t>
            </a:r>
            <a:endParaRPr lang="zh-TW" altLang="en-US" b="1" dirty="0">
              <a:latin typeface="華康新特明體" panose="02020909000000000000" pitchFamily="49" charset="-120"/>
              <a:ea typeface="華康新特明體" panose="02020909000000000000" pitchFamily="49" charset="-120"/>
            </a:endParaRPr>
          </a:p>
        </p:txBody>
      </p:sp>
      <p:sp>
        <p:nvSpPr>
          <p:cNvPr id="3" name="內容版面配置區 2"/>
          <p:cNvSpPr>
            <a:spLocks noGrp="1"/>
          </p:cNvSpPr>
          <p:nvPr>
            <p:ph idx="1"/>
          </p:nvPr>
        </p:nvSpPr>
        <p:spPr>
          <a:xfrm>
            <a:off x="457200" y="1893168"/>
            <a:ext cx="8229600" cy="4128120"/>
          </a:xfrm>
        </p:spPr>
        <p:txBody>
          <a:bodyPr>
            <a:normAutofit/>
          </a:bodyPr>
          <a:lstStyle/>
          <a:p>
            <a:pPr marL="514350" indent="-514350">
              <a:buFont typeface="Wingdings" pitchFamily="2" charset="2"/>
              <a:buChar char="p"/>
            </a:pPr>
            <a:r>
              <a:rPr lang="zh-TW" altLang="en-US" sz="3200" dirty="0" smtClean="0">
                <a:latin typeface="華康新特明體" panose="02020909000000000000" pitchFamily="49" charset="-120"/>
                <a:ea typeface="華康新特明體" panose="02020909000000000000" pitchFamily="49" charset="-120"/>
              </a:rPr>
              <a:t>適齡國民因</a:t>
            </a:r>
            <a:r>
              <a:rPr lang="zh-TW" altLang="en-US" sz="3200" dirty="0" smtClean="0">
                <a:solidFill>
                  <a:srgbClr val="FF0000"/>
                </a:solidFill>
                <a:latin typeface="華康新特明體" panose="02020909000000000000" pitchFamily="49" charset="-120"/>
                <a:ea typeface="華康新特明體" panose="02020909000000000000" pitchFamily="49" charset="-120"/>
              </a:rPr>
              <a:t>殘障</a:t>
            </a:r>
            <a:r>
              <a:rPr lang="zh-TW" altLang="en-US" sz="3200" dirty="0" smtClean="0">
                <a:latin typeface="華康新特明體" panose="02020909000000000000" pitchFamily="49" charset="-120"/>
                <a:ea typeface="華康新特明體" panose="02020909000000000000" pitchFamily="49" charset="-120"/>
              </a:rPr>
              <a:t>、</a:t>
            </a:r>
            <a:r>
              <a:rPr lang="zh-TW" altLang="en-US" sz="3200" dirty="0" smtClean="0">
                <a:solidFill>
                  <a:srgbClr val="FF0000"/>
                </a:solidFill>
                <a:latin typeface="華康新特明體" panose="02020909000000000000" pitchFamily="49" charset="-120"/>
                <a:ea typeface="華康新特明體" panose="02020909000000000000" pitchFamily="49" charset="-120"/>
              </a:rPr>
              <a:t>疾病</a:t>
            </a:r>
            <a:r>
              <a:rPr lang="zh-TW" altLang="en-US" sz="3200" dirty="0" smtClean="0">
                <a:latin typeface="華康新特明體" panose="02020909000000000000" pitchFamily="49" charset="-120"/>
                <a:ea typeface="華康新特明體" panose="02020909000000000000" pitchFamily="49" charset="-120"/>
              </a:rPr>
              <a:t>、</a:t>
            </a:r>
            <a:r>
              <a:rPr lang="zh-TW" altLang="en-US" sz="3200" dirty="0" smtClean="0">
                <a:solidFill>
                  <a:srgbClr val="FF0000"/>
                </a:solidFill>
                <a:latin typeface="華康新特明體" panose="02020909000000000000" pitchFamily="49" charset="-120"/>
                <a:ea typeface="華康新特明體" panose="02020909000000000000" pitchFamily="49" charset="-120"/>
              </a:rPr>
              <a:t>發育不良</a:t>
            </a:r>
            <a:r>
              <a:rPr lang="zh-TW" altLang="en-US" sz="3200" dirty="0" smtClean="0">
                <a:latin typeface="華康新特明體" panose="02020909000000000000" pitchFamily="49" charset="-120"/>
                <a:ea typeface="華康新特明體" panose="02020909000000000000" pitchFamily="49" charset="-120"/>
              </a:rPr>
              <a:t>、</a:t>
            </a:r>
            <a:r>
              <a:rPr lang="zh-TW" altLang="en-US" sz="3200" dirty="0" smtClean="0">
                <a:solidFill>
                  <a:srgbClr val="FF0000"/>
                </a:solidFill>
                <a:latin typeface="華康新特明體" panose="02020909000000000000" pitchFamily="49" charset="-120"/>
                <a:ea typeface="華康新特明體" panose="02020909000000000000" pitchFamily="49" charset="-120"/>
              </a:rPr>
              <a:t>性格或行為異常</a:t>
            </a:r>
            <a:r>
              <a:rPr lang="zh-TW" altLang="en-US" sz="3200" dirty="0" smtClean="0">
                <a:latin typeface="華康新特明體" panose="02020909000000000000" pitchFamily="49" charset="-120"/>
                <a:ea typeface="華康新特明體" panose="02020909000000000000" pitchFamily="49" charset="-120"/>
              </a:rPr>
              <a:t>，達到不能入學之程度，</a:t>
            </a:r>
            <a:r>
              <a:rPr lang="zh-TW" altLang="en-US" sz="3200" dirty="0" smtClean="0">
                <a:solidFill>
                  <a:srgbClr val="FF0000"/>
                </a:solidFill>
                <a:latin typeface="華康新特明體" panose="02020909000000000000" pitchFamily="49" charset="-120"/>
                <a:ea typeface="華康新特明體" panose="02020909000000000000" pitchFamily="49" charset="-120"/>
              </a:rPr>
              <a:t>經公立醫療機構證明</a:t>
            </a:r>
            <a:r>
              <a:rPr lang="zh-TW" altLang="en-US" sz="3200" dirty="0" smtClean="0">
                <a:latin typeface="華康新特明體" panose="02020909000000000000" pitchFamily="49" charset="-120"/>
                <a:ea typeface="華康新特明體" panose="02020909000000000000" pitchFamily="49" charset="-120"/>
              </a:rPr>
              <a:t>者，得核定暫緩入學。</a:t>
            </a:r>
            <a:endParaRPr lang="zh-TW" altLang="en-US" sz="3200" dirty="0">
              <a:latin typeface="華康新特明體" panose="02020909000000000000" pitchFamily="49" charset="-120"/>
              <a:ea typeface="華康新特明體" panose="02020909000000000000" pitchFamily="49" charset="-120"/>
            </a:endParaRPr>
          </a:p>
        </p:txBody>
      </p:sp>
      <p:pic>
        <p:nvPicPr>
          <p:cNvPr id="20482" name="Picture 2" descr="http://oyster.ignimgs.com/wordpress/stg.ign.com/2013/06/MonstersUniversity_061313_1600.jpg"/>
          <p:cNvPicPr>
            <a:picLocks noChangeAspect="1" noChangeArrowheads="1"/>
          </p:cNvPicPr>
          <p:nvPr/>
        </p:nvPicPr>
        <p:blipFill>
          <a:blip r:embed="rId2" cstate="print"/>
          <a:srcRect/>
          <a:stretch>
            <a:fillRect/>
          </a:stretch>
        </p:blipFill>
        <p:spPr bwMode="auto">
          <a:xfrm>
            <a:off x="611560" y="3645024"/>
            <a:ext cx="7812360" cy="2929635"/>
          </a:xfrm>
          <a:prstGeom prst="rect">
            <a:avLst/>
          </a:prstGeom>
          <a:ln>
            <a:noFill/>
          </a:ln>
          <a:effectLst>
            <a:softEdge rad="112500"/>
          </a:effectLst>
        </p:spPr>
      </p:pic>
    </p:spTree>
    <p:extLst>
      <p:ext uri="{BB962C8B-B14F-4D97-AF65-F5344CB8AC3E}">
        <p14:creationId xmlns:p14="http://schemas.microsoft.com/office/powerpoint/2010/main" val="364911405"/>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清晰度">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Office 古典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公正">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2">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172</TotalTime>
  <Words>923</Words>
  <Application>Microsoft Office PowerPoint</Application>
  <PresentationFormat>如螢幕大小 (4:3)</PresentationFormat>
  <Paragraphs>72</Paragraphs>
  <Slides>23</Slides>
  <Notes>1</Notes>
  <HiddenSlides>0</HiddenSlides>
  <MMClips>0</MMClips>
  <ScaleCrop>false</ScaleCrop>
  <HeadingPairs>
    <vt:vector size="6" baseType="variant">
      <vt:variant>
        <vt:lpstr>使用字型</vt:lpstr>
      </vt:variant>
      <vt:variant>
        <vt:i4>6</vt:i4>
      </vt:variant>
      <vt:variant>
        <vt:lpstr>佈景主題</vt:lpstr>
      </vt:variant>
      <vt:variant>
        <vt:i4>1</vt:i4>
      </vt:variant>
      <vt:variant>
        <vt:lpstr>投影片標題</vt:lpstr>
      </vt:variant>
      <vt:variant>
        <vt:i4>23</vt:i4>
      </vt:variant>
    </vt:vector>
  </HeadingPairs>
  <TitlesOfParts>
    <vt:vector size="30" baseType="lpstr">
      <vt:lpstr>Calibri</vt:lpstr>
      <vt:lpstr>華康新特明體</vt:lpstr>
      <vt:lpstr>Wingdings</vt:lpstr>
      <vt:lpstr>Arial</vt:lpstr>
      <vt:lpstr>新細明體</vt:lpstr>
      <vt:lpstr>微軟正黑體</vt:lpstr>
      <vt:lpstr>清晰度</vt:lpstr>
      <vt:lpstr>107年度虎尾鎮強迫入學委員會 法令宣導</vt:lpstr>
      <vt:lpstr>一、幾歲應接受國民義務教育？</vt:lpstr>
      <vt:lpstr>二、經學校通報為中輟生，強迫入學 　　委員會會如何處置？</vt:lpstr>
      <vt:lpstr>三、學生何時應向強迫入學委員會通     報學生中輟？</vt:lpstr>
      <vt:lpstr>四、為辦理新生入學，協助中輟生復 　　學，虎尾鎮公所應設置什麼單位？</vt:lpstr>
      <vt:lpstr>五、虎尾鎮強迫入學委員會委員包含 　　何人？</vt:lpstr>
      <vt:lpstr>六、虎尾鎮強迫入學委員會主要的任 　　務？</vt:lpstr>
      <vt:lpstr>七、適齡國民沒有特殊原因未接受義 　　務教育，對父母或監護人應如何 　　處置？</vt:lpstr>
      <vt:lpstr>八、什麼人可以申請暫緩入學？</vt:lpstr>
      <vt:lpstr>九、如何申請暫緩入學？</vt:lpstr>
      <vt:lpstr>十、依強迫入學條例規定應向何單位 　　通知入學？</vt:lpstr>
      <vt:lpstr>有獎徵答</vt:lpstr>
      <vt:lpstr>Ｑ１</vt:lpstr>
      <vt:lpstr>PowerPoint 簡報</vt:lpstr>
      <vt:lpstr>Ｑ２</vt:lpstr>
      <vt:lpstr>PowerPoint 簡報</vt:lpstr>
      <vt:lpstr>Ｑ３</vt:lpstr>
      <vt:lpstr>PowerPoint 簡報</vt:lpstr>
      <vt:lpstr>Ｑ４</vt:lpstr>
      <vt:lpstr>PowerPoint 簡報</vt:lpstr>
      <vt:lpstr>Ｑ５</vt:lpstr>
      <vt:lpstr>PowerPoint 簡報</vt:lpstr>
      <vt:lpstr>一起『趣』上學吧!!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104年度虎尾鎮強迫入學委員會 法令宣導</dc:title>
  <dc:creator>RK</dc:creator>
  <cp:lastModifiedBy>admin</cp:lastModifiedBy>
  <cp:revision>22</cp:revision>
  <dcterms:created xsi:type="dcterms:W3CDTF">2015-10-07T09:04:48Z</dcterms:created>
  <dcterms:modified xsi:type="dcterms:W3CDTF">2018-02-22T03:04:31Z</dcterms:modified>
</cp:coreProperties>
</file>