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4" r:id="rId1"/>
  </p:sldMasterIdLst>
  <p:notesMasterIdLst>
    <p:notesMasterId r:id="rId37"/>
  </p:notesMasterIdLst>
  <p:sldIdLst>
    <p:sldId id="256" r:id="rId2"/>
    <p:sldId id="259" r:id="rId3"/>
    <p:sldId id="305" r:id="rId4"/>
    <p:sldId id="281" r:id="rId5"/>
    <p:sldId id="269" r:id="rId6"/>
    <p:sldId id="267" r:id="rId7"/>
    <p:sldId id="306" r:id="rId8"/>
    <p:sldId id="307" r:id="rId9"/>
    <p:sldId id="308" r:id="rId10"/>
    <p:sldId id="300" r:id="rId11"/>
    <p:sldId id="310" r:id="rId12"/>
    <p:sldId id="312" r:id="rId13"/>
    <p:sldId id="313" r:id="rId14"/>
    <p:sldId id="315" r:id="rId15"/>
    <p:sldId id="321" r:id="rId16"/>
    <p:sldId id="274" r:id="rId17"/>
    <p:sldId id="285" r:id="rId18"/>
    <p:sldId id="316" r:id="rId19"/>
    <p:sldId id="317" r:id="rId20"/>
    <p:sldId id="301" r:id="rId21"/>
    <p:sldId id="318" r:id="rId22"/>
    <p:sldId id="302" r:id="rId23"/>
    <p:sldId id="319" r:id="rId24"/>
    <p:sldId id="277" r:id="rId25"/>
    <p:sldId id="278" r:id="rId26"/>
    <p:sldId id="320" r:id="rId27"/>
    <p:sldId id="268" r:id="rId28"/>
    <p:sldId id="304" r:id="rId29"/>
    <p:sldId id="270" r:id="rId30"/>
    <p:sldId id="271" r:id="rId31"/>
    <p:sldId id="291" r:id="rId32"/>
    <p:sldId id="279" r:id="rId33"/>
    <p:sldId id="289" r:id="rId34"/>
    <p:sldId id="292" r:id="rId35"/>
    <p:sldId id="293" r:id="rId3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14380-476E-4E64-8955-75140FA05912}" type="datetimeFigureOut">
              <a:rPr lang="zh-TW" altLang="en-US" smtClean="0"/>
              <a:t>2023/12/4</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ABE70-B8FE-4461-816C-01315EDAF1AB}" type="slidenum">
              <a:rPr lang="zh-TW" altLang="en-US" smtClean="0"/>
              <a:t>‹#›</a:t>
            </a:fld>
            <a:endParaRPr lang="zh-TW" altLang="en-US"/>
          </a:p>
        </p:txBody>
      </p:sp>
    </p:spTree>
    <p:extLst>
      <p:ext uri="{BB962C8B-B14F-4D97-AF65-F5344CB8AC3E}">
        <p14:creationId xmlns:p14="http://schemas.microsoft.com/office/powerpoint/2010/main" val="3958250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5ABE70-B8FE-4461-816C-01315EDAF1AB}" type="slidenum">
              <a:rPr lang="zh-TW" altLang="en-US" smtClean="0"/>
              <a:t>1</a:t>
            </a:fld>
            <a:endParaRPr lang="zh-TW" altLang="en-US"/>
          </a:p>
        </p:txBody>
      </p:sp>
    </p:spTree>
    <p:extLst>
      <p:ext uri="{BB962C8B-B14F-4D97-AF65-F5344CB8AC3E}">
        <p14:creationId xmlns:p14="http://schemas.microsoft.com/office/powerpoint/2010/main" val="354714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4F6B49D-27ED-483C-BDC7-FB6883DFE95E}" type="datetimeFigureOut">
              <a:rPr lang="zh-TW" altLang="en-US" smtClean="0"/>
              <a:t>2023/12/4</a:t>
            </a:fld>
            <a:endParaRPr lang="zh-TW"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TW"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8E39908-F609-4B4F-B548-2FECA7A6BFBF}" type="slidenum">
              <a:rPr lang="zh-TW" altLang="en-US" smtClean="0"/>
              <a:t>‹#›</a:t>
            </a:fld>
            <a:endParaRPr lang="zh-TW"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9158352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4F6B49D-27ED-483C-BDC7-FB6883DFE95E}" type="datetimeFigureOut">
              <a:rPr lang="zh-TW" altLang="en-US" smtClean="0"/>
              <a:t>2023/12/4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535236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4F6B49D-27ED-483C-BDC7-FB6883DFE95E}" type="datetimeFigureOut">
              <a:rPr lang="zh-TW" altLang="en-US" smtClean="0"/>
              <a:t>2023/12/4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81462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4F6B49D-27ED-483C-BDC7-FB6883DFE95E}" type="datetimeFigureOut">
              <a:rPr lang="zh-TW" altLang="en-US" smtClean="0"/>
              <a:t>2023/12/4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388149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4F6B49D-27ED-483C-BDC7-FB6883DFE95E}" type="datetimeFigureOut">
              <a:rPr lang="zh-TW" altLang="en-US" smtClean="0"/>
              <a:t>2023/12/4</a:t>
            </a:fld>
            <a:endParaRPr lang="zh-TW"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TW"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8E39908-F609-4B4F-B548-2FECA7A6BFBF}" type="slidenum">
              <a:rPr lang="zh-TW" altLang="en-US" smtClean="0"/>
              <a:t>‹#›</a:t>
            </a:fld>
            <a:endParaRPr lang="zh-TW"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0099715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64F6B49D-27ED-483C-BDC7-FB6883DFE95E}" type="datetimeFigureOut">
              <a:rPr lang="zh-TW" altLang="en-US" smtClean="0"/>
              <a:t>2023/12/4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24746992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4F6B49D-27ED-483C-BDC7-FB6883DFE95E}" type="datetimeFigureOut">
              <a:rPr lang="zh-TW" altLang="en-US" smtClean="0"/>
              <a:t>2023/12/4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288646733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4F6B49D-27ED-483C-BDC7-FB6883DFE95E}" type="datetimeFigureOut">
              <a:rPr lang="zh-TW" altLang="en-US" smtClean="0"/>
              <a:t>2023/12/4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305662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6B49D-27ED-483C-BDC7-FB6883DFE95E}" type="datetimeFigureOut">
              <a:rPr lang="zh-TW" altLang="en-US" smtClean="0"/>
              <a:t>2023/12/4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8E39908-F609-4B4F-B548-2FECA7A6BFBF}" type="slidenum">
              <a:rPr lang="zh-TW" altLang="en-US" smtClean="0"/>
              <a:t>‹#›</a:t>
            </a:fld>
            <a:endParaRPr lang="zh-TW" altLang="en-US"/>
          </a:p>
        </p:txBody>
      </p:sp>
    </p:spTree>
    <p:extLst>
      <p:ext uri="{BB962C8B-B14F-4D97-AF65-F5344CB8AC3E}">
        <p14:creationId xmlns:p14="http://schemas.microsoft.com/office/powerpoint/2010/main" val="133477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4F6B49D-27ED-483C-BDC7-FB6883DFE95E}" type="datetimeFigureOut">
              <a:rPr lang="zh-TW" altLang="en-US" smtClean="0"/>
              <a:t>2023/12/4</a:t>
            </a:fld>
            <a:endParaRPr lang="zh-TW"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TW"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8E39908-F609-4B4F-B548-2FECA7A6BFBF}" type="slidenum">
              <a:rPr lang="zh-TW" altLang="en-US" smtClean="0"/>
              <a:t>‹#›</a:t>
            </a:fld>
            <a:endParaRPr lang="zh-TW"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339794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4F6B49D-27ED-483C-BDC7-FB6883DFE95E}" type="datetimeFigureOut">
              <a:rPr lang="zh-TW" altLang="en-US" smtClean="0"/>
              <a:t>2023/12/4</a:t>
            </a:fld>
            <a:endParaRPr lang="zh-TW"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8E39908-F609-4B4F-B548-2FECA7A6BFBF}" type="slidenum">
              <a:rPr lang="zh-TW" altLang="en-US" smtClean="0"/>
              <a:t>‹#›</a:t>
            </a:fld>
            <a:endParaRPr lang="zh-TW"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677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4F6B49D-27ED-483C-BDC7-FB6883DFE95E}" type="datetimeFigureOut">
              <a:rPr lang="zh-TW" altLang="en-US" smtClean="0"/>
              <a:t>2023/12/4</a:t>
            </a:fld>
            <a:endParaRPr lang="zh-TW"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TW"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8E39908-F609-4B4F-B548-2FECA7A6BFBF}" type="slidenum">
              <a:rPr lang="zh-TW" altLang="en-US" smtClean="0"/>
              <a:t>‹#›</a:t>
            </a:fld>
            <a:endParaRPr lang="zh-TW"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4389820"/>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reurl.cc/2E92Nn" TargetMode="External"/><Relationship Id="rId2" Type="http://schemas.openxmlformats.org/officeDocument/2006/relationships/hyperlink" Target="https://reurl.cc/NyMknQ"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facebook.com/NFUACTIVIT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reurl.cc/QbKbG9" TargetMode="External"/><Relationship Id="rId2" Type="http://schemas.openxmlformats.org/officeDocument/2006/relationships/hyperlink" Target="https://reurl.cc/aGKGR9"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reurl.cc/94geQ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77824" y="1600200"/>
            <a:ext cx="10477525" cy="1298928"/>
          </a:xfrm>
        </p:spPr>
        <p:txBody>
          <a:bodyPr>
            <a:normAutofit/>
          </a:bodyPr>
          <a:lstStyle/>
          <a:p>
            <a:r>
              <a:rPr lang="en-US" altLang="zh-TW" b="1" dirty="0">
                <a:latin typeface="+mj-ea"/>
              </a:rPr>
              <a:t>112-1</a:t>
            </a:r>
            <a:r>
              <a:rPr lang="zh-TW" altLang="en-US" b="1" dirty="0">
                <a:latin typeface="+mj-ea"/>
              </a:rPr>
              <a:t> </a:t>
            </a:r>
            <a:r>
              <a:rPr lang="zh-TW" altLang="en-US" b="1" dirty="0" smtClean="0">
                <a:latin typeface="+mj-ea"/>
              </a:rPr>
              <a:t>十二月</a:t>
            </a:r>
            <a:r>
              <a:rPr lang="zh-TW" altLang="en-US" b="1" dirty="0">
                <a:latin typeface="+mj-ea"/>
              </a:rPr>
              <a:t>社長大會</a:t>
            </a:r>
          </a:p>
        </p:txBody>
      </p:sp>
      <p:sp>
        <p:nvSpPr>
          <p:cNvPr id="3" name="副標題 2"/>
          <p:cNvSpPr>
            <a:spLocks noGrp="1"/>
          </p:cNvSpPr>
          <p:nvPr>
            <p:ph type="subTitle" idx="1"/>
          </p:nvPr>
        </p:nvSpPr>
        <p:spPr>
          <a:xfrm>
            <a:off x="2170950" y="3581063"/>
            <a:ext cx="7891272" cy="1069848"/>
          </a:xfrm>
        </p:spPr>
        <p:txBody>
          <a:bodyPr>
            <a:normAutofit fontScale="92500" lnSpcReduction="20000"/>
          </a:bodyPr>
          <a:lstStyle/>
          <a:p>
            <a:r>
              <a:rPr lang="en-US" altLang="zh-TW" sz="3600" dirty="0" smtClean="0">
                <a:latin typeface="+mj-ea"/>
                <a:ea typeface="+mj-ea"/>
              </a:rPr>
              <a:t>112/12/06  12:00-13:20</a:t>
            </a:r>
          </a:p>
          <a:p>
            <a:r>
              <a:rPr lang="zh-TW" altLang="en-US" sz="3600" dirty="0" smtClean="0">
                <a:latin typeface="+mj-ea"/>
                <a:ea typeface="+mj-ea"/>
              </a:rPr>
              <a:t>學生活動中心三樓活動室</a:t>
            </a:r>
            <a:endParaRPr lang="en-US" altLang="zh-TW" sz="3600" dirty="0" smtClean="0">
              <a:latin typeface="+mj-ea"/>
              <a:ea typeface="+mj-ea"/>
            </a:endParaRPr>
          </a:p>
          <a:p>
            <a:endParaRPr lang="zh-TW" altLang="en-US" dirty="0">
              <a:latin typeface="+mj-ea"/>
              <a:ea typeface="+mj-ea"/>
            </a:endParaRPr>
          </a:p>
        </p:txBody>
      </p:sp>
    </p:spTree>
    <p:extLst>
      <p:ext uri="{BB962C8B-B14F-4D97-AF65-F5344CB8AC3E}">
        <p14:creationId xmlns:p14="http://schemas.microsoft.com/office/powerpoint/2010/main" val="138415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8408" y="1993392"/>
            <a:ext cx="10881360" cy="4270248"/>
          </a:xfrm>
        </p:spPr>
        <p:txBody>
          <a:bodyPr>
            <a:normAutofit fontScale="90000"/>
          </a:bodyPr>
          <a:lstStyle/>
          <a:p>
            <a:pPr lvl="1" algn="l" defTabSz="457200" rtl="0">
              <a:spcBef>
                <a:spcPct val="0"/>
              </a:spcBef>
            </a:pPr>
            <a:r>
              <a:rPr lang="zh-TW" altLang="zh-TW" sz="3600" kern="1200" dirty="0">
                <a:solidFill>
                  <a:schemeClr val="tx1"/>
                </a:solidFill>
                <a:latin typeface="+mn-lt"/>
                <a:ea typeface="+mn-ea"/>
                <a:cs typeface="+mn-cs"/>
              </a:rPr>
              <a:t>社團校內評鑑於</a:t>
            </a:r>
            <a:r>
              <a:rPr lang="en-US" altLang="zh-TW" sz="3600" kern="1200" dirty="0">
                <a:solidFill>
                  <a:srgbClr val="FF0000"/>
                </a:solidFill>
                <a:latin typeface="+mn-lt"/>
                <a:ea typeface="+mn-ea"/>
                <a:cs typeface="+mn-cs"/>
              </a:rPr>
              <a:t>113/01/26(</a:t>
            </a:r>
            <a:r>
              <a:rPr lang="zh-TW" altLang="zh-TW" sz="3600" kern="1200" dirty="0">
                <a:solidFill>
                  <a:srgbClr val="FF0000"/>
                </a:solidFill>
                <a:latin typeface="+mn-lt"/>
                <a:ea typeface="+mn-ea"/>
                <a:cs typeface="+mn-cs"/>
              </a:rPr>
              <a:t>五</a:t>
            </a:r>
            <a:r>
              <a:rPr lang="en-US" altLang="zh-TW" sz="3600" kern="1200" dirty="0">
                <a:solidFill>
                  <a:srgbClr val="FF0000"/>
                </a:solidFill>
                <a:latin typeface="+mn-lt"/>
                <a:ea typeface="+mn-ea"/>
                <a:cs typeface="+mn-cs"/>
              </a:rPr>
              <a:t>)</a:t>
            </a:r>
            <a:r>
              <a:rPr lang="zh-TW" altLang="zh-TW" sz="3600" kern="1200" dirty="0">
                <a:solidFill>
                  <a:schemeClr val="tx1"/>
                </a:solidFill>
                <a:latin typeface="+mn-lt"/>
                <a:ea typeface="+mn-ea"/>
                <a:cs typeface="+mn-cs"/>
              </a:rPr>
              <a:t>辦理</a:t>
            </a:r>
            <a:r>
              <a:rPr lang="zh-TW" altLang="zh-TW" sz="3600" kern="1200" dirty="0">
                <a:solidFill>
                  <a:schemeClr val="tx1"/>
                </a:solidFill>
                <a:latin typeface="+mn-lt"/>
                <a:ea typeface="+mn-ea"/>
                <a:cs typeface="+mn-cs"/>
              </a:rPr>
              <a:t>，</a:t>
            </a:r>
            <a:r>
              <a:rPr lang="en-US" altLang="zh-TW" sz="3600" kern="1200" dirty="0">
                <a:solidFill>
                  <a:schemeClr val="tx1"/>
                </a:solidFill>
                <a:latin typeface="+mn-lt"/>
                <a:ea typeface="+mn-ea"/>
                <a:cs typeface="+mn-cs"/>
              </a:rPr>
              <a:t/>
            </a:r>
            <a:br>
              <a:rPr lang="en-US" altLang="zh-TW" sz="3600" kern="1200" dirty="0">
                <a:solidFill>
                  <a:schemeClr val="tx1"/>
                </a:solidFill>
                <a:latin typeface="+mn-lt"/>
                <a:ea typeface="+mn-ea"/>
                <a:cs typeface="+mn-cs"/>
              </a:rPr>
            </a:br>
            <a:r>
              <a:rPr lang="zh-TW" altLang="zh-TW" sz="3600" kern="1200" dirty="0">
                <a:solidFill>
                  <a:schemeClr val="tx1"/>
                </a:solidFill>
                <a:latin typeface="+mn-lt"/>
                <a:ea typeface="+mn-ea"/>
                <a:cs typeface="+mn-cs"/>
              </a:rPr>
              <a:t>請</a:t>
            </a:r>
            <a:r>
              <a:rPr lang="zh-TW" altLang="zh-TW" sz="3600" kern="1200" dirty="0">
                <a:solidFill>
                  <a:schemeClr val="tx1"/>
                </a:solidFill>
                <a:latin typeface="+mn-lt"/>
                <a:ea typeface="+mn-ea"/>
                <a:cs typeface="+mn-cs"/>
              </a:rPr>
              <a:t>各社團提早準備</a:t>
            </a:r>
            <a:r>
              <a:rPr lang="en-US" altLang="zh-TW" sz="3600" kern="1200" dirty="0">
                <a:solidFill>
                  <a:schemeClr val="tx1"/>
                </a:solidFill>
                <a:latin typeface="+mn-lt"/>
                <a:ea typeface="+mn-ea"/>
                <a:cs typeface="+mn-cs"/>
              </a:rPr>
              <a:t>(</a:t>
            </a:r>
            <a:r>
              <a:rPr lang="zh-TW" altLang="zh-TW" sz="3600" kern="1200" dirty="0">
                <a:solidFill>
                  <a:srgbClr val="FF0000"/>
                </a:solidFill>
                <a:latin typeface="+mn-lt"/>
                <a:ea typeface="+mn-ea"/>
                <a:cs typeface="+mn-cs"/>
              </a:rPr>
              <a:t>限</a:t>
            </a:r>
            <a:r>
              <a:rPr lang="en-US" altLang="zh-TW" sz="3600" kern="1200" dirty="0">
                <a:solidFill>
                  <a:srgbClr val="FF0000"/>
                </a:solidFill>
                <a:latin typeface="+mn-lt"/>
                <a:ea typeface="+mn-ea"/>
                <a:cs typeface="+mn-cs"/>
              </a:rPr>
              <a:t>112</a:t>
            </a:r>
            <a:r>
              <a:rPr lang="zh-TW" altLang="zh-TW" sz="3600" kern="1200" dirty="0">
                <a:solidFill>
                  <a:srgbClr val="FF0000"/>
                </a:solidFill>
                <a:latin typeface="+mn-lt"/>
                <a:ea typeface="+mn-ea"/>
                <a:cs typeface="+mn-cs"/>
              </a:rPr>
              <a:t>年</a:t>
            </a:r>
            <a:r>
              <a:rPr lang="en-US" altLang="zh-TW" sz="3600" kern="1200" dirty="0">
                <a:solidFill>
                  <a:srgbClr val="FF0000"/>
                </a:solidFill>
                <a:latin typeface="+mn-lt"/>
                <a:ea typeface="+mn-ea"/>
                <a:cs typeface="+mn-cs"/>
              </a:rPr>
              <a:t>1-12</a:t>
            </a:r>
            <a:r>
              <a:rPr lang="zh-TW" altLang="zh-TW" sz="3600" kern="1200" dirty="0">
                <a:solidFill>
                  <a:srgbClr val="FF0000"/>
                </a:solidFill>
                <a:latin typeface="+mn-lt"/>
                <a:ea typeface="+mn-ea"/>
                <a:cs typeface="+mn-cs"/>
              </a:rPr>
              <a:t>月資料</a:t>
            </a:r>
            <a:r>
              <a:rPr lang="en-US" altLang="zh-TW" sz="3600" kern="1200" dirty="0">
                <a:solidFill>
                  <a:schemeClr val="tx1"/>
                </a:solidFill>
                <a:latin typeface="+mn-lt"/>
                <a:ea typeface="+mn-ea"/>
                <a:cs typeface="+mn-cs"/>
              </a:rPr>
              <a:t>)</a:t>
            </a:r>
            <a:r>
              <a:rPr lang="zh-TW" altLang="zh-TW" sz="3600" kern="1200" dirty="0">
                <a:solidFill>
                  <a:schemeClr val="tx1"/>
                </a:solidFill>
                <a:latin typeface="+mn-lt"/>
                <a:ea typeface="+mn-ea"/>
                <a:cs typeface="+mn-cs"/>
              </a:rPr>
              <a:t>。 </a:t>
            </a:r>
            <a:r>
              <a:rPr lang="en-US" altLang="zh-TW" sz="3600" kern="1200" dirty="0">
                <a:solidFill>
                  <a:schemeClr val="tx1"/>
                </a:solidFill>
                <a:latin typeface="+mn-lt"/>
                <a:ea typeface="+mn-ea"/>
                <a:cs typeface="+mn-cs"/>
              </a:rPr>
              <a:t/>
            </a:r>
            <a:br>
              <a:rPr lang="en-US" altLang="zh-TW" sz="3600" kern="1200" dirty="0">
                <a:solidFill>
                  <a:schemeClr val="tx1"/>
                </a:solidFill>
                <a:latin typeface="+mn-lt"/>
                <a:ea typeface="+mn-ea"/>
                <a:cs typeface="+mn-cs"/>
              </a:rPr>
            </a:br>
            <a:r>
              <a:rPr lang="en-US" altLang="zh-TW" sz="3600" kern="1200" dirty="0">
                <a:solidFill>
                  <a:schemeClr val="tx1"/>
                </a:solidFill>
                <a:latin typeface="+mn-lt"/>
                <a:ea typeface="+mn-ea"/>
                <a:cs typeface="+mn-cs"/>
              </a:rPr>
              <a:t/>
            </a:r>
            <a:br>
              <a:rPr lang="en-US" altLang="zh-TW" sz="3600" kern="1200" dirty="0">
                <a:solidFill>
                  <a:schemeClr val="tx1"/>
                </a:solidFill>
                <a:latin typeface="+mn-lt"/>
                <a:ea typeface="+mn-ea"/>
                <a:cs typeface="+mn-cs"/>
              </a:rPr>
            </a:br>
            <a:r>
              <a:rPr lang="zh-TW" altLang="zh-TW" sz="3600" kern="1200" dirty="0">
                <a:solidFill>
                  <a:schemeClr val="tx1"/>
                </a:solidFill>
                <a:latin typeface="+mn-lt"/>
                <a:ea typeface="+mn-ea"/>
                <a:cs typeface="+mn-cs"/>
              </a:rPr>
              <a:t>評分標準與評鑑辦法會另行公布</a:t>
            </a:r>
            <a:r>
              <a:rPr lang="zh-TW" altLang="zh-TW" sz="3600" kern="1200" dirty="0">
                <a:solidFill>
                  <a:schemeClr val="tx1"/>
                </a:solidFill>
                <a:latin typeface="+mn-lt"/>
                <a:ea typeface="+mn-ea"/>
                <a:cs typeface="+mn-cs"/>
              </a:rPr>
              <a:t>。</a:t>
            </a:r>
            <a:r>
              <a:rPr lang="en-US" altLang="zh-TW" sz="3600" kern="1200" dirty="0">
                <a:solidFill>
                  <a:schemeClr val="tx1"/>
                </a:solidFill>
                <a:latin typeface="+mn-lt"/>
                <a:ea typeface="+mn-ea"/>
                <a:cs typeface="+mn-cs"/>
              </a:rPr>
              <a:t/>
            </a:r>
            <a:br>
              <a:rPr lang="en-US" altLang="zh-TW" sz="3600" kern="1200" dirty="0">
                <a:solidFill>
                  <a:schemeClr val="tx1"/>
                </a:solidFill>
                <a:latin typeface="+mn-lt"/>
                <a:ea typeface="+mn-ea"/>
                <a:cs typeface="+mn-cs"/>
              </a:rPr>
            </a:br>
            <a:r>
              <a:rPr lang="zh-TW" altLang="zh-TW" sz="3600" kern="1200" dirty="0">
                <a:solidFill>
                  <a:schemeClr val="tx1"/>
                </a:solidFill>
                <a:latin typeface="+mn-lt"/>
                <a:ea typeface="+mn-ea"/>
                <a:cs typeface="+mn-cs"/>
              </a:rPr>
              <a:t>基本分</a:t>
            </a:r>
            <a:r>
              <a:rPr lang="zh-TW" altLang="en-US" sz="3600" kern="1200" dirty="0">
                <a:solidFill>
                  <a:schemeClr val="tx1"/>
                </a:solidFill>
                <a:latin typeface="+mn-lt"/>
                <a:ea typeface="+mn-ea"/>
                <a:cs typeface="+mn-cs"/>
              </a:rPr>
              <a:t>為</a:t>
            </a:r>
            <a:r>
              <a:rPr lang="en-US" altLang="zh-TW" sz="3600" kern="1200" dirty="0">
                <a:solidFill>
                  <a:schemeClr val="tx1"/>
                </a:solidFill>
                <a:latin typeface="+mn-lt"/>
                <a:ea typeface="+mn-ea"/>
                <a:cs typeface="+mn-cs"/>
              </a:rPr>
              <a:t>5</a:t>
            </a:r>
            <a:r>
              <a:rPr lang="zh-TW" altLang="zh-TW" sz="3600" kern="1200" dirty="0">
                <a:solidFill>
                  <a:schemeClr val="tx1"/>
                </a:solidFill>
                <a:latin typeface="+mn-lt"/>
                <a:ea typeface="+mn-ea"/>
                <a:cs typeface="+mn-cs"/>
              </a:rPr>
              <a:t>大類</a:t>
            </a:r>
            <a:r>
              <a:rPr lang="zh-TW" altLang="zh-TW" sz="3600" kern="1200" dirty="0">
                <a:solidFill>
                  <a:schemeClr val="tx1"/>
                </a:solidFill>
                <a:latin typeface="+mn-lt"/>
                <a:ea typeface="+mn-ea"/>
                <a:cs typeface="+mn-cs"/>
              </a:rPr>
              <a:t>：</a:t>
            </a:r>
            <a:r>
              <a:rPr lang="en-US" altLang="zh-TW" sz="3600" kern="1200" dirty="0">
                <a:solidFill>
                  <a:schemeClr val="tx1"/>
                </a:solidFill>
                <a:latin typeface="+mn-lt"/>
                <a:ea typeface="+mn-ea"/>
                <a:cs typeface="+mn-cs"/>
              </a:rPr>
              <a:t>1.</a:t>
            </a:r>
            <a:r>
              <a:rPr lang="zh-TW" altLang="zh-TW" sz="3600" kern="1200" dirty="0">
                <a:solidFill>
                  <a:schemeClr val="tx1"/>
                </a:solidFill>
                <a:latin typeface="+mn-lt"/>
                <a:ea typeface="+mn-ea"/>
                <a:cs typeface="+mn-cs"/>
              </a:rPr>
              <a:t>組織</a:t>
            </a:r>
            <a:r>
              <a:rPr lang="zh-TW" altLang="zh-TW" sz="3600" kern="1200" dirty="0">
                <a:solidFill>
                  <a:schemeClr val="tx1"/>
                </a:solidFill>
                <a:latin typeface="+mn-lt"/>
                <a:ea typeface="+mn-ea"/>
                <a:cs typeface="+mn-cs"/>
              </a:rPr>
              <a:t>運作</a:t>
            </a:r>
            <a:r>
              <a:rPr lang="zh-TW" altLang="zh-TW" sz="3600" kern="1200" dirty="0">
                <a:solidFill>
                  <a:schemeClr val="tx1"/>
                </a:solidFill>
                <a:latin typeface="+mn-lt"/>
                <a:ea typeface="+mn-ea"/>
                <a:cs typeface="+mn-cs"/>
              </a:rPr>
              <a:t>、</a:t>
            </a:r>
            <a:r>
              <a:rPr lang="en-US" altLang="zh-TW" sz="3600" kern="1200" dirty="0">
                <a:solidFill>
                  <a:schemeClr val="tx1"/>
                </a:solidFill>
                <a:latin typeface="+mn-lt"/>
                <a:ea typeface="+mn-ea"/>
                <a:cs typeface="+mn-cs"/>
              </a:rPr>
              <a:t>2.</a:t>
            </a:r>
            <a:r>
              <a:rPr lang="zh-TW" altLang="zh-TW" sz="3600" kern="1200" dirty="0">
                <a:solidFill>
                  <a:schemeClr val="tx1"/>
                </a:solidFill>
                <a:latin typeface="+mn-lt"/>
                <a:ea typeface="+mn-ea"/>
                <a:cs typeface="+mn-cs"/>
              </a:rPr>
              <a:t>社團</a:t>
            </a:r>
            <a:r>
              <a:rPr lang="zh-TW" altLang="zh-TW" sz="3600" kern="1200" dirty="0">
                <a:solidFill>
                  <a:schemeClr val="tx1"/>
                </a:solidFill>
                <a:latin typeface="+mn-lt"/>
                <a:ea typeface="+mn-ea"/>
                <a:cs typeface="+mn-cs"/>
              </a:rPr>
              <a:t>資料保存與資訊管理</a:t>
            </a:r>
            <a:r>
              <a:rPr lang="zh-TW" altLang="zh-TW" sz="3600" kern="1200" dirty="0">
                <a:solidFill>
                  <a:schemeClr val="tx1"/>
                </a:solidFill>
                <a:latin typeface="+mn-lt"/>
                <a:ea typeface="+mn-ea"/>
                <a:cs typeface="+mn-cs"/>
              </a:rPr>
              <a:t>、</a:t>
            </a:r>
            <a:r>
              <a:rPr lang="en-US" altLang="zh-TW" sz="3600" kern="1200" dirty="0">
                <a:solidFill>
                  <a:schemeClr val="tx1"/>
                </a:solidFill>
                <a:latin typeface="+mn-lt"/>
                <a:ea typeface="+mn-ea"/>
                <a:cs typeface="+mn-cs"/>
              </a:rPr>
              <a:t>3.</a:t>
            </a:r>
            <a:r>
              <a:rPr lang="zh-TW" altLang="zh-TW" sz="3600" kern="1200" dirty="0">
                <a:solidFill>
                  <a:schemeClr val="tx1"/>
                </a:solidFill>
                <a:latin typeface="+mn-lt"/>
                <a:ea typeface="+mn-ea"/>
                <a:cs typeface="+mn-cs"/>
              </a:rPr>
              <a:t>財物</a:t>
            </a:r>
            <a:r>
              <a:rPr lang="zh-TW" altLang="zh-TW" sz="3600" kern="1200" dirty="0">
                <a:solidFill>
                  <a:schemeClr val="tx1"/>
                </a:solidFill>
                <a:latin typeface="+mn-lt"/>
                <a:ea typeface="+mn-ea"/>
                <a:cs typeface="+mn-cs"/>
              </a:rPr>
              <a:t>管理</a:t>
            </a:r>
            <a:r>
              <a:rPr lang="zh-TW" altLang="zh-TW" sz="3600" kern="1200" dirty="0">
                <a:solidFill>
                  <a:schemeClr val="tx1"/>
                </a:solidFill>
                <a:latin typeface="+mn-lt"/>
                <a:ea typeface="+mn-ea"/>
                <a:cs typeface="+mn-cs"/>
              </a:rPr>
              <a:t>、</a:t>
            </a:r>
            <a:r>
              <a:rPr lang="en-US" altLang="zh-TW" sz="3600" kern="1200" dirty="0">
                <a:solidFill>
                  <a:schemeClr val="tx1"/>
                </a:solidFill>
                <a:latin typeface="+mn-lt"/>
                <a:ea typeface="+mn-ea"/>
                <a:cs typeface="+mn-cs"/>
              </a:rPr>
              <a:t>4.</a:t>
            </a:r>
            <a:r>
              <a:rPr lang="zh-TW" altLang="zh-TW" sz="3600" kern="1200" dirty="0">
                <a:solidFill>
                  <a:schemeClr val="tx1"/>
                </a:solidFill>
                <a:latin typeface="+mn-lt"/>
                <a:ea typeface="+mn-ea"/>
                <a:cs typeface="+mn-cs"/>
              </a:rPr>
              <a:t>社團</a:t>
            </a:r>
            <a:r>
              <a:rPr lang="zh-TW" altLang="zh-TW" sz="3600" kern="1200" dirty="0">
                <a:solidFill>
                  <a:schemeClr val="tx1"/>
                </a:solidFill>
                <a:latin typeface="+mn-lt"/>
                <a:ea typeface="+mn-ea"/>
                <a:cs typeface="+mn-cs"/>
              </a:rPr>
              <a:t>活動績效</a:t>
            </a:r>
            <a:r>
              <a:rPr lang="zh-TW" altLang="zh-TW" sz="3600" kern="1200" dirty="0">
                <a:solidFill>
                  <a:schemeClr val="tx1"/>
                </a:solidFill>
                <a:latin typeface="+mn-lt"/>
                <a:ea typeface="+mn-ea"/>
                <a:cs typeface="+mn-cs"/>
              </a:rPr>
              <a:t>、</a:t>
            </a:r>
            <a:r>
              <a:rPr lang="en-US" altLang="zh-TW" sz="3600" kern="1200" dirty="0">
                <a:solidFill>
                  <a:schemeClr val="tx1"/>
                </a:solidFill>
                <a:latin typeface="+mn-lt"/>
                <a:ea typeface="+mn-ea"/>
                <a:cs typeface="+mn-cs"/>
              </a:rPr>
              <a:t>5.</a:t>
            </a:r>
            <a:r>
              <a:rPr lang="zh-TW" altLang="zh-TW" sz="3600" kern="1200" dirty="0">
                <a:solidFill>
                  <a:schemeClr val="tx1"/>
                </a:solidFill>
                <a:latin typeface="+mn-lt"/>
                <a:ea typeface="+mn-ea"/>
                <a:cs typeface="+mn-cs"/>
              </a:rPr>
              <a:t>服務</a:t>
            </a:r>
            <a:r>
              <a:rPr lang="zh-TW" altLang="zh-TW" sz="3600" kern="1200" dirty="0">
                <a:solidFill>
                  <a:schemeClr val="tx1"/>
                </a:solidFill>
                <a:latin typeface="+mn-lt"/>
                <a:ea typeface="+mn-ea"/>
                <a:cs typeface="+mn-cs"/>
              </a:rPr>
              <a:t>學習，總冊數不超過</a:t>
            </a:r>
            <a:r>
              <a:rPr lang="en-US" altLang="zh-TW" sz="3600" kern="1200" dirty="0">
                <a:solidFill>
                  <a:schemeClr val="tx1"/>
                </a:solidFill>
                <a:latin typeface="+mn-lt"/>
                <a:ea typeface="+mn-ea"/>
                <a:cs typeface="+mn-cs"/>
              </a:rPr>
              <a:t>10</a:t>
            </a:r>
            <a:r>
              <a:rPr lang="zh-TW" altLang="zh-TW" sz="3600" kern="1200" dirty="0">
                <a:solidFill>
                  <a:schemeClr val="tx1"/>
                </a:solidFill>
                <a:latin typeface="+mn-lt"/>
                <a:ea typeface="+mn-ea"/>
                <a:cs typeface="+mn-cs"/>
              </a:rPr>
              <a:t>本</a:t>
            </a:r>
            <a:r>
              <a:rPr lang="zh-TW" altLang="zh-TW" sz="3600" kern="1200" dirty="0">
                <a:solidFill>
                  <a:schemeClr val="tx1"/>
                </a:solidFill>
                <a:latin typeface="+mn-lt"/>
                <a:ea typeface="+mn-ea"/>
                <a:cs typeface="+mn-cs"/>
              </a:rPr>
              <a:t>。</a:t>
            </a:r>
            <a:r>
              <a:rPr lang="en-US" altLang="zh-TW" sz="3600" kern="1200" dirty="0">
                <a:solidFill>
                  <a:schemeClr val="tx1"/>
                </a:solidFill>
                <a:latin typeface="+mn-lt"/>
                <a:ea typeface="+mn-ea"/>
                <a:cs typeface="+mn-cs"/>
              </a:rPr>
              <a:t/>
            </a:r>
            <a:br>
              <a:rPr lang="en-US" altLang="zh-TW" sz="3600" kern="1200" dirty="0">
                <a:solidFill>
                  <a:schemeClr val="tx1"/>
                </a:solidFill>
                <a:latin typeface="+mn-lt"/>
                <a:ea typeface="+mn-ea"/>
                <a:cs typeface="+mn-cs"/>
              </a:rPr>
            </a:br>
            <a:r>
              <a:rPr lang="en-US" altLang="zh-TW" sz="3600" kern="1200" dirty="0">
                <a:solidFill>
                  <a:schemeClr val="tx1"/>
                </a:solidFill>
                <a:latin typeface="+mn-lt"/>
                <a:ea typeface="+mn-ea"/>
                <a:cs typeface="+mn-cs"/>
              </a:rPr>
              <a:t/>
            </a:r>
            <a:br>
              <a:rPr lang="en-US" altLang="zh-TW" sz="3600" kern="1200" dirty="0">
                <a:solidFill>
                  <a:schemeClr val="tx1"/>
                </a:solidFill>
                <a:latin typeface="+mn-lt"/>
                <a:ea typeface="+mn-ea"/>
                <a:cs typeface="+mn-cs"/>
              </a:rPr>
            </a:br>
            <a:r>
              <a:rPr lang="zh-TW" altLang="zh-TW" sz="3600" kern="1200" dirty="0">
                <a:solidFill>
                  <a:schemeClr val="tx1"/>
                </a:solidFill>
                <a:latin typeface="+mn-lt"/>
                <a:ea typeface="+mn-ea"/>
                <a:cs typeface="+mn-cs"/>
              </a:rPr>
              <a:t>相關</a:t>
            </a:r>
            <a:r>
              <a:rPr lang="zh-TW" altLang="zh-TW" sz="3600" kern="1200" dirty="0">
                <a:solidFill>
                  <a:schemeClr val="tx1"/>
                </a:solidFill>
                <a:latin typeface="+mn-lt"/>
                <a:ea typeface="+mn-ea"/>
                <a:cs typeface="+mn-cs"/>
              </a:rPr>
              <a:t>注意事項及評分標準依評鑑資料手冊公告為主。</a:t>
            </a:r>
            <a:br>
              <a:rPr lang="zh-TW" altLang="zh-TW" sz="3600" kern="1200" dirty="0">
                <a:solidFill>
                  <a:schemeClr val="tx1"/>
                </a:solidFill>
                <a:latin typeface="+mn-lt"/>
                <a:ea typeface="+mn-ea"/>
                <a:cs typeface="+mn-cs"/>
              </a:rPr>
            </a:br>
            <a:r>
              <a:rPr lang="zh-TW" altLang="zh-TW" sz="3200" dirty="0">
                <a:solidFill>
                  <a:schemeClr val="tx1"/>
                </a:solidFill>
              </a:rPr>
              <a:t/>
            </a:r>
            <a:br>
              <a:rPr lang="zh-TW" altLang="zh-TW" sz="3200" dirty="0">
                <a:solidFill>
                  <a:schemeClr val="tx1"/>
                </a:solidFill>
              </a:rPr>
            </a:br>
            <a:endParaRPr lang="zh-TW" altLang="en-US" sz="3200" dirty="0">
              <a:solidFill>
                <a:schemeClr val="tx1"/>
              </a:solidFill>
            </a:endParaRPr>
          </a:p>
        </p:txBody>
      </p:sp>
      <p:sp>
        <p:nvSpPr>
          <p:cNvPr id="4" name="標題 1"/>
          <p:cNvSpPr txBox="1">
            <a:spLocks/>
          </p:cNvSpPr>
          <p:nvPr/>
        </p:nvSpPr>
        <p:spPr>
          <a:xfrm>
            <a:off x="978408" y="667512"/>
            <a:ext cx="10058400" cy="160934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4000" dirty="0"/>
              <a:t>校內</a:t>
            </a:r>
            <a:r>
              <a:rPr lang="zh-TW" altLang="en-US" sz="4000" dirty="0" smtClean="0"/>
              <a:t>評鑑期程提醒</a:t>
            </a:r>
            <a:endParaRPr lang="zh-TW" altLang="en-US" sz="4000" dirty="0"/>
          </a:p>
        </p:txBody>
      </p:sp>
    </p:spTree>
    <p:extLst>
      <p:ext uri="{BB962C8B-B14F-4D97-AF65-F5344CB8AC3E}">
        <p14:creationId xmlns:p14="http://schemas.microsoft.com/office/powerpoint/2010/main" val="184944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1209" y="1984248"/>
            <a:ext cx="11503152" cy="4270248"/>
          </a:xfrm>
        </p:spPr>
        <p:txBody>
          <a:bodyPr>
            <a:normAutofit/>
          </a:bodyPr>
          <a:lstStyle/>
          <a:p>
            <a:pPr lvl="1" algn="l" defTabSz="457200" rtl="0">
              <a:spcBef>
                <a:spcPct val="0"/>
              </a:spcBef>
            </a:pPr>
            <a:r>
              <a:rPr lang="zh-TW" altLang="en-US" sz="3600" dirty="0">
                <a:solidFill>
                  <a:schemeClr val="tx1"/>
                </a:solidFill>
              </a:rPr>
              <a:t>請</a:t>
            </a:r>
            <a:r>
              <a:rPr lang="zh-TW" altLang="zh-TW" sz="3600" dirty="0">
                <a:solidFill>
                  <a:schemeClr val="tx1"/>
                </a:solidFill>
              </a:rPr>
              <a:t>於</a:t>
            </a:r>
            <a:r>
              <a:rPr lang="en-US" altLang="zh-TW" sz="3600" dirty="0">
                <a:solidFill>
                  <a:srgbClr val="FF0000"/>
                </a:solidFill>
              </a:rPr>
              <a:t>112/11/07(</a:t>
            </a:r>
            <a:r>
              <a:rPr lang="zh-TW" altLang="zh-TW" sz="3600" dirty="0">
                <a:solidFill>
                  <a:srgbClr val="FF0000"/>
                </a:solidFill>
              </a:rPr>
              <a:t>二</a:t>
            </a:r>
            <a:r>
              <a:rPr lang="en-US" altLang="zh-TW" sz="3600" dirty="0">
                <a:solidFill>
                  <a:srgbClr val="FF0000"/>
                </a:solidFill>
              </a:rPr>
              <a:t>)</a:t>
            </a:r>
            <a:r>
              <a:rPr lang="zh-TW" altLang="zh-TW" sz="3600" dirty="0">
                <a:solidFill>
                  <a:srgbClr val="FF0000"/>
                </a:solidFill>
              </a:rPr>
              <a:t>至</a:t>
            </a:r>
            <a:r>
              <a:rPr lang="en-US" altLang="zh-TW" sz="3600" dirty="0">
                <a:solidFill>
                  <a:srgbClr val="FF0000"/>
                </a:solidFill>
              </a:rPr>
              <a:t>12/04(</a:t>
            </a:r>
            <a:r>
              <a:rPr lang="zh-TW" altLang="zh-TW" sz="3600" dirty="0">
                <a:solidFill>
                  <a:srgbClr val="FF0000"/>
                </a:solidFill>
              </a:rPr>
              <a:t>一</a:t>
            </a:r>
            <a:r>
              <a:rPr lang="en-US" altLang="zh-TW" sz="3600" dirty="0">
                <a:solidFill>
                  <a:srgbClr val="FF0000"/>
                </a:solidFill>
              </a:rPr>
              <a:t>)</a:t>
            </a:r>
            <a:r>
              <a:rPr lang="zh-TW" altLang="zh-TW" sz="3600" dirty="0">
                <a:solidFill>
                  <a:schemeClr val="tx1"/>
                </a:solidFill>
              </a:rPr>
              <a:t>前完成申請</a:t>
            </a:r>
            <a:r>
              <a:rPr lang="en-US" altLang="zh-TW" sz="3600" dirty="0" smtClean="0">
                <a:solidFill>
                  <a:schemeClr val="tx1"/>
                </a:solidFill>
              </a:rPr>
              <a:t/>
            </a:r>
            <a:br>
              <a:rPr lang="en-US" altLang="zh-TW" sz="3600" dirty="0" smtClean="0">
                <a:solidFill>
                  <a:schemeClr val="tx1"/>
                </a:solidFill>
              </a:rPr>
            </a:br>
            <a:r>
              <a:rPr lang="en-US" altLang="zh-TW" sz="3600" dirty="0">
                <a:solidFill>
                  <a:schemeClr val="tx1"/>
                </a:solidFill>
              </a:rPr>
              <a:t/>
            </a:r>
            <a:br>
              <a:rPr lang="en-US" altLang="zh-TW" sz="3600" dirty="0">
                <a:solidFill>
                  <a:schemeClr val="tx1"/>
                </a:solidFill>
              </a:rPr>
            </a:br>
            <a:r>
              <a:rPr lang="zh-TW" altLang="zh-TW" sz="3600" dirty="0">
                <a:solidFill>
                  <a:schemeClr val="tx1"/>
                </a:solidFill>
              </a:rPr>
              <a:t>相關資料已公告課外組網頁，請各社團通知學長姐們盡速準備資料提出申請。</a:t>
            </a:r>
            <a:r>
              <a:rPr lang="zh-TW" altLang="zh-TW" dirty="0"/>
              <a:t/>
            </a:r>
            <a:br>
              <a:rPr lang="zh-TW" altLang="zh-TW" dirty="0"/>
            </a:br>
            <a:r>
              <a:rPr lang="zh-TW" altLang="zh-TW" sz="3600" dirty="0">
                <a:solidFill>
                  <a:schemeClr val="tx1"/>
                </a:solidFill>
              </a:rPr>
              <a:t/>
            </a:r>
            <a:br>
              <a:rPr lang="zh-TW" altLang="zh-TW" sz="3600" dirty="0">
                <a:solidFill>
                  <a:schemeClr val="tx1"/>
                </a:solidFill>
              </a:rPr>
            </a:br>
            <a:r>
              <a:rPr lang="zh-TW" altLang="zh-TW" sz="3200" dirty="0">
                <a:solidFill>
                  <a:schemeClr val="tx1"/>
                </a:solidFill>
              </a:rPr>
              <a:t/>
            </a:r>
            <a:br>
              <a:rPr lang="zh-TW" altLang="zh-TW" sz="3200" dirty="0">
                <a:solidFill>
                  <a:schemeClr val="tx1"/>
                </a:solidFill>
              </a:rPr>
            </a:br>
            <a:endParaRPr lang="zh-TW" altLang="en-US" sz="3200" dirty="0">
              <a:solidFill>
                <a:schemeClr val="tx1"/>
              </a:solidFill>
            </a:endParaRPr>
          </a:p>
        </p:txBody>
      </p:sp>
      <p:sp>
        <p:nvSpPr>
          <p:cNvPr id="4" name="標題 1"/>
          <p:cNvSpPr txBox="1">
            <a:spLocks/>
          </p:cNvSpPr>
          <p:nvPr/>
        </p:nvSpPr>
        <p:spPr>
          <a:xfrm>
            <a:off x="1709928" y="658368"/>
            <a:ext cx="10058400" cy="160934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dirty="0"/>
              <a:t>113</a:t>
            </a:r>
            <a:r>
              <a:rPr lang="zh-TW" altLang="zh-TW" dirty="0"/>
              <a:t>年青年節表揚大專優秀青年</a:t>
            </a:r>
            <a:endParaRPr lang="zh-TW" altLang="en-US" sz="4000" dirty="0"/>
          </a:p>
        </p:txBody>
      </p:sp>
      <p:pic>
        <p:nvPicPr>
          <p:cNvPr id="3" name="圖片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57105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7552" y="1975104"/>
            <a:ext cx="10853928" cy="4270248"/>
          </a:xfrm>
        </p:spPr>
        <p:txBody>
          <a:bodyPr>
            <a:noAutofit/>
          </a:bodyPr>
          <a:lstStyle/>
          <a:p>
            <a:pPr lvl="1" algn="l" defTabSz="457200" rtl="0">
              <a:spcBef>
                <a:spcPct val="0"/>
              </a:spcBef>
            </a:pPr>
            <a:r>
              <a:rPr lang="zh-TW" altLang="zh-TW" sz="2800" kern="1200" dirty="0">
                <a:solidFill>
                  <a:schemeClr val="tx1"/>
                </a:solidFill>
                <a:latin typeface="+mn-lt"/>
                <a:ea typeface="+mn-ea"/>
                <a:cs typeface="+mn-cs"/>
              </a:rPr>
              <a:t>請務必於</a:t>
            </a:r>
            <a:r>
              <a:rPr lang="en-US" altLang="zh-TW" sz="2800" kern="1200" dirty="0">
                <a:solidFill>
                  <a:srgbClr val="FF0000"/>
                </a:solidFill>
                <a:latin typeface="+mn-lt"/>
                <a:ea typeface="+mn-ea"/>
                <a:cs typeface="+mn-cs"/>
              </a:rPr>
              <a:t>112/01/11(</a:t>
            </a:r>
            <a:r>
              <a:rPr lang="zh-TW" altLang="zh-TW" sz="2800" kern="1200" dirty="0">
                <a:solidFill>
                  <a:srgbClr val="FF0000"/>
                </a:solidFill>
                <a:latin typeface="+mn-lt"/>
                <a:ea typeface="+mn-ea"/>
                <a:cs typeface="+mn-cs"/>
              </a:rPr>
              <a:t>三</a:t>
            </a:r>
            <a:r>
              <a:rPr lang="en-US" altLang="zh-TW" sz="2800" kern="1200" dirty="0">
                <a:solidFill>
                  <a:srgbClr val="FF0000"/>
                </a:solidFill>
                <a:latin typeface="+mn-lt"/>
                <a:ea typeface="+mn-ea"/>
                <a:cs typeface="+mn-cs"/>
              </a:rPr>
              <a:t>)</a:t>
            </a:r>
            <a:r>
              <a:rPr lang="zh-TW" altLang="zh-TW" sz="2800" kern="1200" dirty="0">
                <a:solidFill>
                  <a:schemeClr val="tx1"/>
                </a:solidFill>
                <a:latin typeface="+mn-lt"/>
                <a:ea typeface="+mn-ea"/>
                <a:cs typeface="+mn-cs"/>
              </a:rPr>
              <a:t>前</a:t>
            </a:r>
            <a:r>
              <a:rPr lang="en-US" altLang="zh-TW" sz="2800" kern="1200" dirty="0">
                <a:solidFill>
                  <a:schemeClr val="tx1"/>
                </a:solidFill>
                <a:latin typeface="+mn-lt"/>
                <a:ea typeface="+mn-ea"/>
                <a:cs typeface="+mn-cs"/>
              </a:rPr>
              <a:t>“</a:t>
            </a:r>
            <a:r>
              <a:rPr lang="zh-TW" altLang="zh-TW" sz="2800" kern="1200" dirty="0">
                <a:solidFill>
                  <a:schemeClr val="tx1"/>
                </a:solidFill>
                <a:latin typeface="+mn-lt"/>
                <a:ea typeface="+mn-ea"/>
                <a:cs typeface="+mn-cs"/>
              </a:rPr>
              <a:t>完成</a:t>
            </a:r>
            <a:r>
              <a:rPr lang="en-US" altLang="zh-TW" sz="2800" kern="1200" dirty="0">
                <a:solidFill>
                  <a:schemeClr val="tx1"/>
                </a:solidFill>
                <a:latin typeface="+mn-lt"/>
                <a:ea typeface="+mn-ea"/>
                <a:cs typeface="+mn-cs"/>
              </a:rPr>
              <a:t>”</a:t>
            </a:r>
            <a:r>
              <a:rPr lang="zh-TW" altLang="zh-TW" sz="2800" kern="1200" dirty="0">
                <a:solidFill>
                  <a:srgbClr val="FF0000"/>
                </a:solidFill>
                <a:latin typeface="+mn-lt"/>
                <a:ea typeface="+mn-ea"/>
                <a:cs typeface="+mn-cs"/>
              </a:rPr>
              <a:t>帳冊繳交</a:t>
            </a:r>
            <a:r>
              <a:rPr lang="en-US" altLang="zh-TW" sz="2800" kern="1200" dirty="0">
                <a:solidFill>
                  <a:srgbClr val="FF0000"/>
                </a:solidFill>
                <a:latin typeface="+mn-lt"/>
                <a:ea typeface="+mn-ea"/>
                <a:cs typeface="+mn-cs"/>
              </a:rPr>
              <a:t>(</a:t>
            </a:r>
            <a:r>
              <a:rPr lang="zh-TW" altLang="zh-TW" sz="2800" kern="1200" dirty="0">
                <a:solidFill>
                  <a:srgbClr val="FF0000"/>
                </a:solidFill>
                <a:latin typeface="+mn-lt"/>
                <a:ea typeface="+mn-ea"/>
                <a:cs typeface="+mn-cs"/>
              </a:rPr>
              <a:t>含存摺、預算、決算</a:t>
            </a:r>
            <a:r>
              <a:rPr lang="en-US" altLang="zh-TW" sz="2800" kern="1200" dirty="0">
                <a:solidFill>
                  <a:srgbClr val="FF0000"/>
                </a:solidFill>
                <a:latin typeface="+mn-lt"/>
                <a:ea typeface="+mn-ea"/>
                <a:cs typeface="+mn-cs"/>
              </a:rPr>
              <a:t>)</a:t>
            </a:r>
            <a:r>
              <a:rPr lang="zh-TW" altLang="zh-TW" sz="2800" kern="1200" dirty="0">
                <a:solidFill>
                  <a:schemeClr val="tx1"/>
                </a:solidFill>
                <a:latin typeface="+mn-lt"/>
                <a:ea typeface="+mn-ea"/>
                <a:cs typeface="+mn-cs"/>
              </a:rPr>
              <a:t>，各</a:t>
            </a:r>
            <a:r>
              <a:rPr lang="zh-TW" altLang="zh-TW" sz="2800" kern="1200" dirty="0">
                <a:solidFill>
                  <a:srgbClr val="FF0000"/>
                </a:solidFill>
                <a:latin typeface="+mn-lt"/>
                <a:ea typeface="+mn-ea"/>
                <a:cs typeface="+mn-cs"/>
              </a:rPr>
              <a:t>系學會另必須檢附「各年度經費收支分配表」</a:t>
            </a:r>
            <a:r>
              <a:rPr lang="zh-TW" altLang="zh-TW" sz="2800" kern="1200" dirty="0">
                <a:solidFill>
                  <a:schemeClr val="tx1"/>
                </a:solidFill>
                <a:latin typeface="+mn-lt"/>
                <a:ea typeface="+mn-ea"/>
                <a:cs typeface="+mn-cs"/>
              </a:rPr>
              <a:t>，查核不得超支及是否依據還款計畫清償債務。帳冊繳交需包含</a:t>
            </a:r>
            <a:r>
              <a:rPr lang="zh-TW" altLang="zh-TW" sz="2800" kern="1200" dirty="0">
                <a:solidFill>
                  <a:srgbClr val="FF0000"/>
                </a:solidFill>
                <a:latin typeface="+mn-lt"/>
                <a:ea typeface="+mn-ea"/>
                <a:cs typeface="+mn-cs"/>
              </a:rPr>
              <a:t>期初大會</a:t>
            </a:r>
            <a:r>
              <a:rPr lang="en-US" altLang="zh-TW" sz="2800" kern="1200" dirty="0">
                <a:solidFill>
                  <a:srgbClr val="FF0000"/>
                </a:solidFill>
                <a:latin typeface="+mn-lt"/>
                <a:ea typeface="+mn-ea"/>
                <a:cs typeface="+mn-cs"/>
              </a:rPr>
              <a:t>(</a:t>
            </a:r>
            <a:r>
              <a:rPr lang="zh-TW" altLang="zh-TW" sz="2800" kern="1200" dirty="0">
                <a:solidFill>
                  <a:srgbClr val="FF0000"/>
                </a:solidFill>
                <a:latin typeface="+mn-lt"/>
                <a:ea typeface="+mn-ea"/>
                <a:cs typeface="+mn-cs"/>
              </a:rPr>
              <a:t>經費預算案</a:t>
            </a:r>
            <a:r>
              <a:rPr lang="en-US" altLang="zh-TW" sz="2800" kern="1200" dirty="0">
                <a:solidFill>
                  <a:srgbClr val="FF0000"/>
                </a:solidFill>
                <a:latin typeface="+mn-lt"/>
                <a:ea typeface="+mn-ea"/>
                <a:cs typeface="+mn-cs"/>
              </a:rPr>
              <a:t>)</a:t>
            </a:r>
            <a:r>
              <a:rPr lang="zh-TW" altLang="zh-TW" sz="2800" kern="1200" dirty="0">
                <a:solidFill>
                  <a:srgbClr val="FF0000"/>
                </a:solidFill>
                <a:latin typeface="+mn-lt"/>
                <a:ea typeface="+mn-ea"/>
                <a:cs typeface="+mn-cs"/>
              </a:rPr>
              <a:t>、期末大會</a:t>
            </a:r>
            <a:r>
              <a:rPr lang="en-US" altLang="zh-TW" sz="2800" kern="1200" dirty="0">
                <a:solidFill>
                  <a:srgbClr val="FF0000"/>
                </a:solidFill>
                <a:latin typeface="+mn-lt"/>
                <a:ea typeface="+mn-ea"/>
                <a:cs typeface="+mn-cs"/>
              </a:rPr>
              <a:t>(</a:t>
            </a:r>
            <a:r>
              <a:rPr lang="zh-TW" altLang="zh-TW" sz="2800" kern="1200" dirty="0">
                <a:solidFill>
                  <a:srgbClr val="FF0000"/>
                </a:solidFill>
                <a:latin typeface="+mn-lt"/>
                <a:ea typeface="+mn-ea"/>
                <a:cs typeface="+mn-cs"/>
              </a:rPr>
              <a:t>經費決算案</a:t>
            </a:r>
            <a:r>
              <a:rPr lang="en-US" altLang="zh-TW" sz="2800" kern="1200" dirty="0">
                <a:solidFill>
                  <a:srgbClr val="FF0000"/>
                </a:solidFill>
                <a:latin typeface="+mn-lt"/>
                <a:ea typeface="+mn-ea"/>
                <a:cs typeface="+mn-cs"/>
              </a:rPr>
              <a:t>)</a:t>
            </a:r>
            <a:r>
              <a:rPr lang="zh-TW" altLang="zh-TW" sz="2800" kern="1200" dirty="0">
                <a:solidFill>
                  <a:srgbClr val="FF0000"/>
                </a:solidFill>
                <a:latin typeface="+mn-lt"/>
                <a:ea typeface="+mn-ea"/>
                <a:cs typeface="+mn-cs"/>
              </a:rPr>
              <a:t>相關之會議記錄</a:t>
            </a:r>
            <a:r>
              <a:rPr lang="zh-TW" altLang="zh-TW" sz="2800" kern="1200" dirty="0">
                <a:solidFill>
                  <a:schemeClr val="tx1"/>
                </a:solidFill>
                <a:latin typeface="+mn-lt"/>
                <a:ea typeface="+mn-ea"/>
                <a:cs typeface="+mn-cs"/>
              </a:rPr>
              <a:t>；每個活動預算不可超支已多次強調，超支由社團自行負責</a:t>
            </a:r>
            <a:r>
              <a:rPr lang="zh-TW" altLang="zh-TW" sz="2800" kern="1200" dirty="0">
                <a:solidFill>
                  <a:schemeClr val="tx1"/>
                </a:solidFill>
                <a:latin typeface="+mn-lt"/>
                <a:ea typeface="+mn-ea"/>
                <a:cs typeface="+mn-cs"/>
              </a:rPr>
              <a:t>。</a:t>
            </a:r>
            <a:r>
              <a:rPr lang="en-US" altLang="zh-TW" sz="2800" kern="1200" dirty="0">
                <a:solidFill>
                  <a:schemeClr val="tx1"/>
                </a:solidFill>
                <a:latin typeface="+mn-lt"/>
                <a:ea typeface="+mn-ea"/>
                <a:cs typeface="+mn-cs"/>
              </a:rPr>
              <a:t/>
            </a:r>
            <a:br>
              <a:rPr lang="en-US" altLang="zh-TW" sz="2800" kern="1200" dirty="0">
                <a:solidFill>
                  <a:schemeClr val="tx1"/>
                </a:solidFill>
                <a:latin typeface="+mn-lt"/>
                <a:ea typeface="+mn-ea"/>
                <a:cs typeface="+mn-cs"/>
              </a:rPr>
            </a:br>
            <a:r>
              <a:rPr lang="en-US" altLang="zh-TW" sz="2800" kern="1200" dirty="0">
                <a:solidFill>
                  <a:schemeClr val="tx1"/>
                </a:solidFill>
                <a:latin typeface="+mn-lt"/>
                <a:ea typeface="+mn-ea"/>
                <a:cs typeface="+mn-cs"/>
              </a:rPr>
              <a:t/>
            </a:r>
            <a:br>
              <a:rPr lang="en-US" altLang="zh-TW" sz="2800" kern="1200" dirty="0">
                <a:solidFill>
                  <a:schemeClr val="tx1"/>
                </a:solidFill>
                <a:latin typeface="+mn-lt"/>
                <a:ea typeface="+mn-ea"/>
                <a:cs typeface="+mn-cs"/>
              </a:rPr>
            </a:br>
            <a:r>
              <a:rPr lang="zh-TW" altLang="zh-TW" sz="2800" kern="1200" dirty="0">
                <a:solidFill>
                  <a:schemeClr val="tx1"/>
                </a:solidFill>
                <a:latin typeface="+mn-lt"/>
                <a:ea typeface="+mn-ea"/>
                <a:cs typeface="+mn-cs"/>
              </a:rPr>
              <a:t>以上</a:t>
            </a:r>
            <a:r>
              <a:rPr lang="zh-TW" altLang="zh-TW" sz="2800" kern="1200" dirty="0">
                <a:solidFill>
                  <a:schemeClr val="tx1"/>
                </a:solidFill>
                <a:latin typeface="+mn-lt"/>
                <a:ea typeface="+mn-ea"/>
                <a:cs typeface="+mn-cs"/>
              </a:rPr>
              <a:t>已經事先說明應繳資料內容，若有缺漏繳交一律先扣</a:t>
            </a:r>
            <a:r>
              <a:rPr lang="en-US" altLang="zh-TW" sz="2800" kern="1200" dirty="0">
                <a:solidFill>
                  <a:schemeClr val="tx1"/>
                </a:solidFill>
                <a:latin typeface="+mn-lt"/>
                <a:ea typeface="+mn-ea"/>
                <a:cs typeface="+mn-cs"/>
              </a:rPr>
              <a:t>3</a:t>
            </a:r>
            <a:r>
              <a:rPr lang="zh-TW" altLang="zh-TW" sz="2800" kern="1200" dirty="0">
                <a:solidFill>
                  <a:schemeClr val="tx1"/>
                </a:solidFill>
                <a:latin typeface="+mn-lt"/>
                <a:ea typeface="+mn-ea"/>
                <a:cs typeface="+mn-cs"/>
              </a:rPr>
              <a:t>分，補交未齊者每超過</a:t>
            </a:r>
            <a:r>
              <a:rPr lang="en-US" altLang="zh-TW" sz="2800" kern="1200" dirty="0">
                <a:solidFill>
                  <a:schemeClr val="tx1"/>
                </a:solidFill>
                <a:latin typeface="+mn-lt"/>
                <a:ea typeface="+mn-ea"/>
                <a:cs typeface="+mn-cs"/>
              </a:rPr>
              <a:t>1</a:t>
            </a:r>
            <a:r>
              <a:rPr lang="zh-TW" altLang="zh-TW" sz="2800" kern="1200" dirty="0">
                <a:solidFill>
                  <a:schemeClr val="tx1"/>
                </a:solidFill>
                <a:latin typeface="+mn-lt"/>
                <a:ea typeface="+mn-ea"/>
                <a:cs typeface="+mn-cs"/>
              </a:rPr>
              <a:t>工作天加扣</a:t>
            </a:r>
            <a:r>
              <a:rPr lang="en-US" altLang="zh-TW" sz="2800" kern="1200" dirty="0">
                <a:solidFill>
                  <a:schemeClr val="tx1"/>
                </a:solidFill>
                <a:latin typeface="+mn-lt"/>
                <a:ea typeface="+mn-ea"/>
                <a:cs typeface="+mn-cs"/>
              </a:rPr>
              <a:t>1</a:t>
            </a:r>
            <a:r>
              <a:rPr lang="zh-TW" altLang="zh-TW" sz="2800" kern="1200" dirty="0">
                <a:solidFill>
                  <a:schemeClr val="tx1"/>
                </a:solidFill>
                <a:latin typeface="+mn-lt"/>
                <a:ea typeface="+mn-ea"/>
                <a:cs typeface="+mn-cs"/>
              </a:rPr>
              <a:t>分；評鑑前無法審核通過者，財物部分以</a:t>
            </a:r>
            <a:r>
              <a:rPr lang="en-US" altLang="zh-TW" sz="2800" kern="1200" dirty="0">
                <a:solidFill>
                  <a:schemeClr val="tx1"/>
                </a:solidFill>
                <a:latin typeface="+mn-lt"/>
                <a:ea typeface="+mn-ea"/>
                <a:cs typeface="+mn-cs"/>
              </a:rPr>
              <a:t>0</a:t>
            </a:r>
            <a:r>
              <a:rPr lang="zh-TW" altLang="zh-TW" sz="2800" kern="1200" dirty="0">
                <a:solidFill>
                  <a:schemeClr val="tx1"/>
                </a:solidFill>
                <a:latin typeface="+mn-lt"/>
                <a:ea typeface="+mn-ea"/>
                <a:cs typeface="+mn-cs"/>
              </a:rPr>
              <a:t>分計。</a:t>
            </a:r>
            <a:r>
              <a:rPr lang="en-US" altLang="zh-TW" sz="2800" kern="1200" dirty="0">
                <a:solidFill>
                  <a:schemeClr val="tx1"/>
                </a:solidFill>
                <a:latin typeface="+mn-lt"/>
                <a:ea typeface="+mn-ea"/>
                <a:cs typeface="+mn-cs"/>
              </a:rPr>
              <a:t>(</a:t>
            </a:r>
            <a:r>
              <a:rPr lang="en-US" altLang="zh-TW" sz="2800" kern="1200" dirty="0">
                <a:solidFill>
                  <a:srgbClr val="FF0000"/>
                </a:solidFill>
                <a:latin typeface="+mn-lt"/>
                <a:ea typeface="+mn-ea"/>
                <a:cs typeface="+mn-cs"/>
              </a:rPr>
              <a:t>112/01/04</a:t>
            </a:r>
            <a:r>
              <a:rPr lang="zh-TW" altLang="zh-TW" sz="2800" kern="1200" dirty="0">
                <a:solidFill>
                  <a:srgbClr val="FF0000"/>
                </a:solidFill>
                <a:latin typeface="+mn-lt"/>
                <a:ea typeface="+mn-ea"/>
                <a:cs typeface="+mn-cs"/>
              </a:rPr>
              <a:t>前完成繳交者，鼓勵加</a:t>
            </a:r>
            <a:r>
              <a:rPr lang="en-US" altLang="zh-TW" sz="2800" kern="1200" dirty="0">
                <a:solidFill>
                  <a:srgbClr val="FF0000"/>
                </a:solidFill>
                <a:latin typeface="+mn-lt"/>
                <a:ea typeface="+mn-ea"/>
                <a:cs typeface="+mn-cs"/>
              </a:rPr>
              <a:t>10</a:t>
            </a:r>
            <a:r>
              <a:rPr lang="zh-TW" altLang="zh-TW" sz="2800" kern="1200" dirty="0">
                <a:solidFill>
                  <a:srgbClr val="FF0000"/>
                </a:solidFill>
                <a:latin typeface="+mn-lt"/>
                <a:ea typeface="+mn-ea"/>
                <a:cs typeface="+mn-cs"/>
              </a:rPr>
              <a:t>分</a:t>
            </a:r>
            <a:r>
              <a:rPr lang="en-US" altLang="zh-TW" sz="2800" kern="1200" dirty="0">
                <a:solidFill>
                  <a:schemeClr val="tx1"/>
                </a:solidFill>
                <a:latin typeface="+mn-lt"/>
                <a:ea typeface="+mn-ea"/>
                <a:cs typeface="+mn-cs"/>
              </a:rPr>
              <a:t>)</a:t>
            </a:r>
            <a:r>
              <a:rPr lang="zh-TW" altLang="zh-TW" sz="2800" kern="1200" dirty="0">
                <a:solidFill>
                  <a:schemeClr val="tx1"/>
                </a:solidFill>
                <a:latin typeface="+mn-lt"/>
                <a:ea typeface="+mn-ea"/>
                <a:cs typeface="+mn-cs"/>
              </a:rPr>
              <a:t>。</a:t>
            </a:r>
            <a:br>
              <a:rPr lang="zh-TW" altLang="zh-TW" sz="2800" kern="1200" dirty="0">
                <a:solidFill>
                  <a:schemeClr val="tx1"/>
                </a:solidFill>
                <a:latin typeface="+mn-lt"/>
                <a:ea typeface="+mn-ea"/>
                <a:cs typeface="+mn-cs"/>
              </a:rPr>
            </a:br>
            <a:r>
              <a:rPr lang="zh-TW" altLang="zh-TW" sz="2800" dirty="0">
                <a:solidFill>
                  <a:schemeClr val="tx1"/>
                </a:solidFill>
              </a:rPr>
              <a:t/>
            </a:r>
            <a:br>
              <a:rPr lang="zh-TW" altLang="zh-TW" sz="2800" dirty="0">
                <a:solidFill>
                  <a:schemeClr val="tx1"/>
                </a:solidFill>
              </a:rPr>
            </a:br>
            <a:endParaRPr lang="zh-TW" altLang="en-US" sz="2800" dirty="0">
              <a:solidFill>
                <a:schemeClr val="tx1"/>
              </a:solidFill>
            </a:endParaRPr>
          </a:p>
        </p:txBody>
      </p:sp>
      <p:sp>
        <p:nvSpPr>
          <p:cNvPr id="4" name="標題 1"/>
          <p:cNvSpPr txBox="1">
            <a:spLocks/>
          </p:cNvSpPr>
          <p:nvPr/>
        </p:nvSpPr>
        <p:spPr>
          <a:xfrm>
            <a:off x="987552" y="749808"/>
            <a:ext cx="10058400" cy="160934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zh-TW" dirty="0"/>
              <a:t>社團帳冊及會議記錄</a:t>
            </a:r>
            <a:endParaRPr lang="zh-TW" altLang="en-US" sz="4000" dirty="0"/>
          </a:p>
        </p:txBody>
      </p:sp>
    </p:spTree>
    <p:extLst>
      <p:ext uri="{BB962C8B-B14F-4D97-AF65-F5344CB8AC3E}">
        <p14:creationId xmlns:p14="http://schemas.microsoft.com/office/powerpoint/2010/main" val="357031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0" y="0"/>
            <a:ext cx="12192000" cy="6853020"/>
          </a:xfrm>
          <a:prstGeom prst="rect">
            <a:avLst/>
          </a:prstGeom>
        </p:spPr>
      </p:pic>
    </p:spTree>
    <p:extLst>
      <p:ext uri="{BB962C8B-B14F-4D97-AF65-F5344CB8AC3E}">
        <p14:creationId xmlns:p14="http://schemas.microsoft.com/office/powerpoint/2010/main" val="2095395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7552" y="1993392"/>
            <a:ext cx="10835640" cy="4315968"/>
          </a:xfrm>
        </p:spPr>
        <p:txBody>
          <a:bodyPr>
            <a:normAutofit fontScale="90000"/>
          </a:bodyPr>
          <a:lstStyle/>
          <a:p>
            <a:pPr lvl="1" algn="l" defTabSz="457200" rtl="0">
              <a:spcBef>
                <a:spcPct val="0"/>
              </a:spcBef>
            </a:pPr>
            <a:r>
              <a:rPr lang="zh-TW" altLang="zh-TW" sz="2900" dirty="0">
                <a:solidFill>
                  <a:schemeClr val="tx1"/>
                </a:solidFill>
              </a:rPr>
              <a:t>若寒假期間尚有社費支用需求</a:t>
            </a:r>
            <a:r>
              <a:rPr lang="en-US" altLang="zh-TW" sz="2900" dirty="0">
                <a:solidFill>
                  <a:schemeClr val="tx1"/>
                </a:solidFill>
              </a:rPr>
              <a:t>(</a:t>
            </a:r>
            <a:r>
              <a:rPr lang="zh-TW" altLang="zh-TW" sz="2900" dirty="0">
                <a:solidFill>
                  <a:schemeClr val="tx1"/>
                </a:solidFill>
              </a:rPr>
              <a:t>例如評鑑影印及材料費</a:t>
            </a:r>
            <a:r>
              <a:rPr lang="en-US" altLang="zh-TW" sz="2900" dirty="0">
                <a:solidFill>
                  <a:schemeClr val="tx1"/>
                </a:solidFill>
              </a:rPr>
              <a:t>)</a:t>
            </a:r>
            <a:r>
              <a:rPr lang="zh-TW" altLang="zh-TW" sz="2900" dirty="0">
                <a:solidFill>
                  <a:schemeClr val="tx1"/>
                </a:solidFill>
              </a:rPr>
              <a:t>卻未列入期初社員大會通過預算者，在本學期社費總收入未超支情況下可於期末社員大會追加預算，帳務列入</a:t>
            </a:r>
            <a:r>
              <a:rPr lang="en-US" altLang="zh-TW" sz="2900" dirty="0">
                <a:solidFill>
                  <a:schemeClr val="tx1"/>
                </a:solidFill>
              </a:rPr>
              <a:t>112-1</a:t>
            </a:r>
            <a:r>
              <a:rPr lang="zh-TW" altLang="zh-TW" sz="2900" dirty="0">
                <a:solidFill>
                  <a:schemeClr val="tx1"/>
                </a:solidFill>
              </a:rPr>
              <a:t>開學繳交</a:t>
            </a:r>
            <a:r>
              <a:rPr lang="zh-TW" altLang="zh-TW" sz="2900" dirty="0" smtClean="0">
                <a:solidFill>
                  <a:schemeClr val="tx1"/>
                </a:solidFill>
              </a:rPr>
              <a:t>。</a:t>
            </a:r>
            <a:r>
              <a:rPr lang="en-US" altLang="zh-TW" sz="2900" dirty="0" smtClean="0">
                <a:solidFill>
                  <a:schemeClr val="tx1"/>
                </a:solidFill>
              </a:rPr>
              <a:t/>
            </a:r>
            <a:br>
              <a:rPr lang="en-US" altLang="zh-TW" sz="2900" dirty="0" smtClean="0">
                <a:solidFill>
                  <a:schemeClr val="tx1"/>
                </a:solidFill>
              </a:rPr>
            </a:br>
            <a:r>
              <a:rPr lang="en-US" altLang="zh-TW" sz="2900" dirty="0">
                <a:solidFill>
                  <a:schemeClr val="tx1"/>
                </a:solidFill>
              </a:rPr>
              <a:t/>
            </a:r>
            <a:br>
              <a:rPr lang="en-US" altLang="zh-TW" sz="2900" dirty="0">
                <a:solidFill>
                  <a:schemeClr val="tx1"/>
                </a:solidFill>
              </a:rPr>
            </a:br>
            <a:r>
              <a:rPr lang="zh-TW" altLang="zh-TW" sz="2900" dirty="0">
                <a:solidFill>
                  <a:schemeClr val="tx1"/>
                </a:solidFill>
              </a:rPr>
              <a:t>若有使用社</a:t>
            </a:r>
            <a:r>
              <a:rPr lang="en-US" altLang="zh-TW" sz="2900" dirty="0">
                <a:solidFill>
                  <a:schemeClr val="tx1"/>
                </a:solidFill>
              </a:rPr>
              <a:t>(</a:t>
            </a:r>
            <a:r>
              <a:rPr lang="zh-TW" altLang="zh-TW" sz="2900" dirty="0">
                <a:solidFill>
                  <a:schemeClr val="tx1"/>
                </a:solidFill>
              </a:rPr>
              <a:t>系</a:t>
            </a:r>
            <a:r>
              <a:rPr lang="en-US" altLang="zh-TW" sz="2900" dirty="0">
                <a:solidFill>
                  <a:schemeClr val="tx1"/>
                </a:solidFill>
              </a:rPr>
              <a:t>)</a:t>
            </a:r>
            <a:r>
              <a:rPr lang="zh-TW" altLang="zh-TW" sz="2900" dirty="0">
                <a:solidFill>
                  <a:schemeClr val="tx1"/>
                </a:solidFill>
              </a:rPr>
              <a:t>費購買器材請列入社團財產，若有問題請洽各社團行政業務承辦人，查詢紀錄找八號櫃檯。</a:t>
            </a:r>
            <a:r>
              <a:rPr lang="zh-TW" altLang="zh-TW" dirty="0"/>
              <a:t/>
            </a:r>
            <a:br>
              <a:rPr lang="zh-TW" altLang="zh-TW" dirty="0"/>
            </a:br>
            <a:r>
              <a:rPr lang="en-US" altLang="zh-TW" sz="2900" dirty="0">
                <a:solidFill>
                  <a:schemeClr val="tx1"/>
                </a:solidFill>
              </a:rPr>
              <a:t/>
            </a:r>
            <a:br>
              <a:rPr lang="en-US" altLang="zh-TW" sz="2900" dirty="0">
                <a:solidFill>
                  <a:schemeClr val="tx1"/>
                </a:solidFill>
              </a:rPr>
            </a:br>
            <a:r>
              <a:rPr lang="zh-TW" altLang="zh-TW" sz="2900" dirty="0">
                <a:solidFill>
                  <a:schemeClr val="tx1"/>
                </a:solidFill>
              </a:rPr>
              <a:t/>
            </a:r>
            <a:br>
              <a:rPr lang="zh-TW" altLang="zh-TW" sz="2900" dirty="0">
                <a:solidFill>
                  <a:schemeClr val="tx1"/>
                </a:solidFill>
              </a:rPr>
            </a:br>
            <a:r>
              <a:rPr lang="zh-TW" altLang="zh-TW" dirty="0"/>
              <a:t/>
            </a:r>
            <a:br>
              <a:rPr lang="zh-TW" altLang="zh-TW" dirty="0"/>
            </a:br>
            <a:r>
              <a:rPr lang="zh-TW" altLang="zh-TW" sz="3200" dirty="0">
                <a:solidFill>
                  <a:schemeClr val="tx1"/>
                </a:solidFill>
              </a:rPr>
              <a:t/>
            </a:r>
            <a:br>
              <a:rPr lang="zh-TW" altLang="zh-TW" sz="3200" dirty="0">
                <a:solidFill>
                  <a:schemeClr val="tx1"/>
                </a:solidFill>
              </a:rPr>
            </a:br>
            <a:endParaRPr lang="zh-TW" altLang="en-US" sz="3200" dirty="0">
              <a:solidFill>
                <a:schemeClr val="tx1"/>
              </a:solidFill>
            </a:endParaRPr>
          </a:p>
        </p:txBody>
      </p:sp>
      <p:sp>
        <p:nvSpPr>
          <p:cNvPr id="4" name="標題 1"/>
          <p:cNvSpPr txBox="1">
            <a:spLocks/>
          </p:cNvSpPr>
          <p:nvPr/>
        </p:nvSpPr>
        <p:spPr>
          <a:xfrm>
            <a:off x="987552" y="722376"/>
            <a:ext cx="10058400" cy="160934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t>其他經費注意事項</a:t>
            </a:r>
            <a:endParaRPr lang="zh-TW" altLang="en-US" sz="4000" dirty="0"/>
          </a:p>
        </p:txBody>
      </p:sp>
    </p:spTree>
    <p:extLst>
      <p:ext uri="{BB962C8B-B14F-4D97-AF65-F5344CB8AC3E}">
        <p14:creationId xmlns:p14="http://schemas.microsoft.com/office/powerpoint/2010/main" val="3953771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37358" y="2947898"/>
            <a:ext cx="3429003" cy="2582418"/>
          </a:xfrm>
        </p:spPr>
        <p:txBody>
          <a:bodyPr>
            <a:normAutofit fontScale="90000"/>
          </a:bodyPr>
          <a:lstStyle/>
          <a:p>
            <a:r>
              <a:rPr lang="en-US" altLang="zh-TW" sz="2700" b="1" dirty="0" smtClean="0"/>
              <a:t>F</a:t>
            </a:r>
            <a:r>
              <a:rPr lang="zh-TW" altLang="zh-TW" sz="2700" b="1" dirty="0" smtClean="0"/>
              <a:t>聯誼性：</a:t>
            </a:r>
            <a:r>
              <a:rPr lang="en-US" altLang="zh-TW" sz="2700" b="1" dirty="0" smtClean="0"/>
              <a:t/>
            </a:r>
            <a:br>
              <a:rPr lang="en-US" altLang="zh-TW" sz="2700" b="1" dirty="0" smtClean="0"/>
            </a:br>
            <a:r>
              <a:rPr lang="en-US" altLang="zh-TW" sz="2700" dirty="0" smtClean="0"/>
              <a:t>F01 </a:t>
            </a:r>
            <a:r>
              <a:rPr lang="zh-TW" altLang="zh-TW" sz="2700" dirty="0" smtClean="0"/>
              <a:t>光鹽社</a:t>
            </a:r>
            <a:br>
              <a:rPr lang="zh-TW" altLang="zh-TW" sz="2700" dirty="0" smtClean="0"/>
            </a:br>
            <a:r>
              <a:rPr lang="en-US" altLang="zh-TW" sz="2700" dirty="0" smtClean="0"/>
              <a:t>F03 </a:t>
            </a:r>
            <a:r>
              <a:rPr lang="zh-TW" altLang="zh-TW" sz="2700" dirty="0" smtClean="0"/>
              <a:t>畢業生聯合會</a:t>
            </a:r>
            <a:br>
              <a:rPr lang="zh-TW" altLang="zh-TW" sz="2700" dirty="0" smtClean="0"/>
            </a:br>
            <a:r>
              <a:rPr lang="en-US" altLang="zh-TW" sz="2700" dirty="0" smtClean="0"/>
              <a:t>F04 </a:t>
            </a:r>
            <a:r>
              <a:rPr lang="zh-TW" altLang="zh-TW" sz="2700" dirty="0" smtClean="0"/>
              <a:t>喜信社</a:t>
            </a:r>
            <a:br>
              <a:rPr lang="zh-TW" altLang="zh-TW" sz="2700" dirty="0" smtClean="0"/>
            </a:br>
            <a:r>
              <a:rPr lang="en-US" altLang="zh-TW" sz="2700" dirty="0" smtClean="0"/>
              <a:t>F05 </a:t>
            </a:r>
            <a:r>
              <a:rPr lang="zh-TW" altLang="zh-TW" sz="2700" dirty="0" smtClean="0"/>
              <a:t>大願佛學社</a:t>
            </a:r>
            <a:r>
              <a:rPr lang="zh-TW" altLang="zh-TW" dirty="0" smtClean="0"/>
              <a:t/>
            </a:r>
            <a:br>
              <a:rPr lang="zh-TW" altLang="zh-TW" dirty="0" smtClean="0"/>
            </a:br>
            <a:r>
              <a:rPr lang="zh-TW" altLang="zh-TW" dirty="0" smtClean="0"/>
              <a:t/>
            </a:r>
            <a:br>
              <a:rPr lang="zh-TW" altLang="zh-TW" dirty="0" smtClean="0"/>
            </a:br>
            <a:r>
              <a:rPr lang="zh-TW" altLang="zh-TW" dirty="0" smtClean="0"/>
              <a:t/>
            </a:r>
            <a:br>
              <a:rPr lang="zh-TW" altLang="zh-TW" dirty="0" smtClean="0"/>
            </a:br>
            <a:r>
              <a:rPr lang="zh-TW" altLang="zh-TW" dirty="0" smtClean="0"/>
              <a:t/>
            </a:r>
            <a:br>
              <a:rPr lang="zh-TW" altLang="zh-TW" dirty="0" smtClean="0"/>
            </a:br>
            <a:r>
              <a:rPr lang="zh-TW" altLang="zh-TW" dirty="0" smtClean="0"/>
              <a:t/>
            </a:r>
            <a:br>
              <a:rPr lang="zh-TW" altLang="zh-TW" dirty="0" smtClean="0"/>
            </a:br>
            <a:r>
              <a:rPr lang="en-US" altLang="zh-TW" sz="7200" dirty="0" smtClean="0">
                <a:solidFill>
                  <a:schemeClr val="tx1"/>
                </a:solidFill>
              </a:rPr>
              <a:t/>
            </a:r>
            <a:br>
              <a:rPr lang="en-US" altLang="zh-TW" sz="7200" dirty="0" smtClean="0">
                <a:solidFill>
                  <a:schemeClr val="tx1"/>
                </a:solidFill>
              </a:rPr>
            </a:br>
            <a:r>
              <a:rPr lang="zh-TW" altLang="zh-TW" sz="7200" dirty="0" smtClean="0">
                <a:solidFill>
                  <a:schemeClr val="tx1"/>
                </a:solidFill>
              </a:rPr>
              <a:t/>
            </a:r>
            <a:br>
              <a:rPr lang="zh-TW" altLang="zh-TW" sz="7200" dirty="0" smtClean="0">
                <a:solidFill>
                  <a:schemeClr val="tx1"/>
                </a:solidFill>
              </a:rPr>
            </a:br>
            <a:r>
              <a:rPr lang="zh-TW" altLang="zh-TW" dirty="0" smtClean="0"/>
              <a:t/>
            </a:r>
            <a:br>
              <a:rPr lang="zh-TW" altLang="zh-TW" dirty="0" smtClean="0"/>
            </a:br>
            <a:r>
              <a:rPr lang="zh-TW" altLang="zh-TW" sz="7200" dirty="0" smtClean="0">
                <a:solidFill>
                  <a:schemeClr val="tx1"/>
                </a:solidFill>
              </a:rPr>
              <a:t/>
            </a:r>
            <a:br>
              <a:rPr lang="zh-TW" altLang="zh-TW" sz="7200" dirty="0" smtClean="0">
                <a:solidFill>
                  <a:schemeClr val="tx1"/>
                </a:solidFill>
              </a:rPr>
            </a:br>
            <a:endParaRPr lang="zh-TW" altLang="en-US" sz="7200" dirty="0">
              <a:solidFill>
                <a:schemeClr val="tx1"/>
              </a:solidFill>
            </a:endParaRPr>
          </a:p>
        </p:txBody>
      </p:sp>
      <p:sp>
        <p:nvSpPr>
          <p:cNvPr id="4" name="標題 1"/>
          <p:cNvSpPr txBox="1">
            <a:spLocks/>
          </p:cNvSpPr>
          <p:nvPr/>
        </p:nvSpPr>
        <p:spPr>
          <a:xfrm>
            <a:off x="1207012" y="693732"/>
            <a:ext cx="10058400" cy="160934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1"/>
            <a:r>
              <a:rPr lang="zh-TW" altLang="zh-TW" sz="3600" dirty="0">
                <a:solidFill>
                  <a:schemeClr val="tx1">
                    <a:lumMod val="85000"/>
                    <a:lumOff val="15000"/>
                  </a:schemeClr>
                </a:solidFill>
                <a:latin typeface="+mj-lt"/>
                <a:ea typeface="+mj-ea"/>
                <a:cs typeface="+mj-cs"/>
              </a:rPr>
              <a:t>本學期社團活動未滿兩次之社團如下</a:t>
            </a:r>
            <a:r>
              <a:rPr lang="en-US" altLang="zh-TW" dirty="0"/>
              <a:t>:</a:t>
            </a:r>
            <a:endParaRPr lang="zh-TW" altLang="zh-TW" dirty="0"/>
          </a:p>
        </p:txBody>
      </p:sp>
      <p:sp>
        <p:nvSpPr>
          <p:cNvPr id="5" name="標題 1"/>
          <p:cNvSpPr txBox="1">
            <a:spLocks/>
          </p:cNvSpPr>
          <p:nvPr/>
        </p:nvSpPr>
        <p:spPr>
          <a:xfrm>
            <a:off x="1737358" y="1665440"/>
            <a:ext cx="4379977" cy="1143000"/>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9600" b="1" dirty="0"/>
              <a:t>A</a:t>
            </a:r>
            <a:r>
              <a:rPr lang="zh-TW" altLang="zh-TW" sz="9600" b="1" dirty="0"/>
              <a:t>全校性學生自治組織：</a:t>
            </a:r>
            <a:br>
              <a:rPr lang="zh-TW" altLang="zh-TW" sz="9600" b="1" dirty="0"/>
            </a:br>
            <a:r>
              <a:rPr lang="en-US" altLang="zh-TW" sz="9600" dirty="0"/>
              <a:t>A01-02 </a:t>
            </a:r>
            <a:r>
              <a:rPr lang="zh-TW" altLang="zh-TW" sz="9600" dirty="0"/>
              <a:t>學生議會</a:t>
            </a:r>
            <a:r>
              <a:rPr lang="zh-TW" altLang="zh-TW" sz="12800" b="1" dirty="0"/>
              <a:t/>
            </a:r>
            <a:br>
              <a:rPr lang="zh-TW" altLang="zh-TW" sz="12800" b="1" dirty="0"/>
            </a:br>
            <a:r>
              <a:rPr lang="zh-TW" altLang="zh-TW" dirty="0" smtClean="0"/>
              <a:t/>
            </a:r>
            <a:br>
              <a:rPr lang="zh-TW" altLang="zh-TW" dirty="0" smtClean="0"/>
            </a:br>
            <a:r>
              <a:rPr lang="en-US" altLang="zh-TW" sz="7200" dirty="0" smtClean="0">
                <a:solidFill>
                  <a:schemeClr val="tx1"/>
                </a:solidFill>
              </a:rPr>
              <a:t/>
            </a:r>
            <a:br>
              <a:rPr lang="en-US" altLang="zh-TW" sz="7200" dirty="0" smtClean="0">
                <a:solidFill>
                  <a:schemeClr val="tx1"/>
                </a:solidFill>
              </a:rPr>
            </a:br>
            <a:r>
              <a:rPr lang="zh-TW" altLang="zh-TW" sz="7200" dirty="0" smtClean="0">
                <a:solidFill>
                  <a:schemeClr val="tx1"/>
                </a:solidFill>
              </a:rPr>
              <a:t/>
            </a:r>
            <a:br>
              <a:rPr lang="zh-TW" altLang="zh-TW" sz="7200" dirty="0" smtClean="0">
                <a:solidFill>
                  <a:schemeClr val="tx1"/>
                </a:solidFill>
              </a:rPr>
            </a:br>
            <a:r>
              <a:rPr lang="zh-TW" altLang="zh-TW" dirty="0" smtClean="0"/>
              <a:t/>
            </a:r>
            <a:br>
              <a:rPr lang="zh-TW" altLang="zh-TW" dirty="0" smtClean="0"/>
            </a:br>
            <a:r>
              <a:rPr lang="zh-TW" altLang="zh-TW" sz="7200" dirty="0" smtClean="0">
                <a:solidFill>
                  <a:schemeClr val="tx1"/>
                </a:solidFill>
              </a:rPr>
              <a:t/>
            </a:r>
            <a:br>
              <a:rPr lang="zh-TW" altLang="zh-TW" sz="7200" dirty="0" smtClean="0">
                <a:solidFill>
                  <a:schemeClr val="tx1"/>
                </a:solidFill>
              </a:rPr>
            </a:br>
            <a:endParaRPr lang="zh-TW" altLang="en-US" sz="7200" dirty="0">
              <a:solidFill>
                <a:schemeClr val="tx1"/>
              </a:solidFill>
            </a:endParaRPr>
          </a:p>
        </p:txBody>
      </p:sp>
      <p:sp>
        <p:nvSpPr>
          <p:cNvPr id="6" name="標題 1"/>
          <p:cNvSpPr txBox="1">
            <a:spLocks/>
          </p:cNvSpPr>
          <p:nvPr/>
        </p:nvSpPr>
        <p:spPr>
          <a:xfrm>
            <a:off x="6757418" y="1571911"/>
            <a:ext cx="4507994" cy="11430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2400" b="1" dirty="0"/>
              <a:t>K</a:t>
            </a:r>
            <a:r>
              <a:rPr lang="zh-TW" altLang="zh-TW" sz="2400" b="1" dirty="0"/>
              <a:t>體育</a:t>
            </a:r>
            <a:r>
              <a:rPr lang="zh-TW" altLang="zh-TW" sz="2400" b="1" dirty="0" smtClean="0"/>
              <a:t>性</a:t>
            </a:r>
            <a:r>
              <a:rPr lang="en-US" altLang="zh-TW" sz="2400" b="1" dirty="0" smtClean="0"/>
              <a:t>:</a:t>
            </a:r>
            <a:endParaRPr lang="zh-TW" altLang="zh-TW" sz="2400" dirty="0"/>
          </a:p>
          <a:p>
            <a:r>
              <a:rPr lang="en-US" altLang="zh-TW" sz="2400" dirty="0" smtClean="0"/>
              <a:t>K14 </a:t>
            </a:r>
            <a:r>
              <a:rPr lang="zh-TW" altLang="zh-TW" sz="2400" dirty="0"/>
              <a:t>游泳社</a:t>
            </a:r>
          </a:p>
          <a:p>
            <a:r>
              <a:rPr lang="en-US" altLang="zh-TW" sz="2400" dirty="0"/>
              <a:t>K22 </a:t>
            </a:r>
            <a:r>
              <a:rPr lang="zh-TW" altLang="zh-TW" sz="2400" dirty="0"/>
              <a:t>電子飛鏢社</a:t>
            </a:r>
          </a:p>
        </p:txBody>
      </p:sp>
      <p:sp>
        <p:nvSpPr>
          <p:cNvPr id="7" name="標題 1"/>
          <p:cNvSpPr txBox="1">
            <a:spLocks/>
          </p:cNvSpPr>
          <p:nvPr/>
        </p:nvSpPr>
        <p:spPr>
          <a:xfrm>
            <a:off x="1709925" y="5179314"/>
            <a:ext cx="4709160" cy="120700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2400" b="1" dirty="0"/>
              <a:t>G</a:t>
            </a:r>
            <a:r>
              <a:rPr lang="zh-TW" altLang="zh-TW" sz="2400" b="1" dirty="0"/>
              <a:t>自治</a:t>
            </a:r>
            <a:r>
              <a:rPr lang="zh-TW" altLang="zh-TW" sz="2400" b="1" dirty="0" smtClean="0"/>
              <a:t>性</a:t>
            </a:r>
            <a:r>
              <a:rPr lang="en-US" altLang="zh-TW" sz="2400" b="1" dirty="0" smtClean="0"/>
              <a:t>:</a:t>
            </a:r>
            <a:endParaRPr lang="zh-TW" altLang="zh-TW" sz="2400" b="1" dirty="0"/>
          </a:p>
          <a:p>
            <a:r>
              <a:rPr lang="en-US" altLang="zh-TW" sz="2400" dirty="0" smtClean="0"/>
              <a:t>G25 </a:t>
            </a:r>
            <a:r>
              <a:rPr lang="zh-TW" altLang="zh-TW" sz="2400" dirty="0" smtClean="0"/>
              <a:t>資訊工程科科學會</a:t>
            </a:r>
          </a:p>
        </p:txBody>
      </p:sp>
      <p:sp>
        <p:nvSpPr>
          <p:cNvPr id="10" name="標題 1"/>
          <p:cNvSpPr txBox="1">
            <a:spLocks/>
          </p:cNvSpPr>
          <p:nvPr/>
        </p:nvSpPr>
        <p:spPr>
          <a:xfrm>
            <a:off x="6757418" y="4951482"/>
            <a:ext cx="3374134" cy="1122807"/>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9600" b="1" dirty="0"/>
              <a:t>L</a:t>
            </a:r>
            <a:r>
              <a:rPr lang="zh-TW" altLang="zh-TW" sz="9600" b="1" dirty="0"/>
              <a:t>學藝性</a:t>
            </a:r>
            <a:endParaRPr lang="zh-TW" altLang="zh-TW" sz="9600" dirty="0"/>
          </a:p>
          <a:p>
            <a:r>
              <a:rPr lang="en-US" altLang="zh-TW" sz="9600" dirty="0"/>
              <a:t>L10 </a:t>
            </a:r>
            <a:r>
              <a:rPr lang="zh-TW" altLang="zh-TW" sz="9600" dirty="0"/>
              <a:t>機動車輛研習社</a:t>
            </a:r>
          </a:p>
          <a:p>
            <a:r>
              <a:rPr lang="en-US" altLang="zh-TW" sz="9600" dirty="0"/>
              <a:t>L13 </a:t>
            </a:r>
            <a:r>
              <a:rPr lang="zh-TW" altLang="zh-TW" sz="9600" dirty="0"/>
              <a:t>酷客飲食研究社</a:t>
            </a:r>
          </a:p>
          <a:p>
            <a:r>
              <a:rPr lang="en-US" altLang="zh-TW" sz="9600" dirty="0"/>
              <a:t>L21 </a:t>
            </a:r>
            <a:r>
              <a:rPr lang="zh-TW" altLang="zh-TW" sz="9600" dirty="0"/>
              <a:t>遙控飛行社</a:t>
            </a:r>
          </a:p>
          <a:p>
            <a:r>
              <a:rPr lang="zh-TW" altLang="zh-TW" dirty="0" smtClean="0"/>
              <a:t/>
            </a:r>
            <a:br>
              <a:rPr lang="zh-TW" altLang="zh-TW" dirty="0" smtClean="0"/>
            </a:br>
            <a:r>
              <a:rPr lang="zh-TW" altLang="zh-TW" dirty="0" smtClean="0"/>
              <a:t/>
            </a:r>
            <a:br>
              <a:rPr lang="zh-TW" altLang="zh-TW" dirty="0" smtClean="0"/>
            </a:br>
            <a:r>
              <a:rPr lang="zh-TW" altLang="zh-TW" dirty="0" smtClean="0"/>
              <a:t/>
            </a:r>
            <a:br>
              <a:rPr lang="zh-TW" altLang="zh-TW" dirty="0" smtClean="0"/>
            </a:br>
            <a:r>
              <a:rPr lang="zh-TW" altLang="zh-TW" dirty="0" smtClean="0"/>
              <a:t/>
            </a:r>
            <a:br>
              <a:rPr lang="zh-TW" altLang="zh-TW" dirty="0" smtClean="0"/>
            </a:br>
            <a:r>
              <a:rPr lang="zh-TW" altLang="zh-TW" dirty="0" smtClean="0"/>
              <a:t/>
            </a:r>
            <a:br>
              <a:rPr lang="zh-TW" altLang="zh-TW" dirty="0" smtClean="0"/>
            </a:br>
            <a:r>
              <a:rPr lang="en-US" altLang="zh-TW" sz="7200" dirty="0" smtClean="0">
                <a:solidFill>
                  <a:schemeClr val="tx1"/>
                </a:solidFill>
              </a:rPr>
              <a:t/>
            </a:r>
            <a:br>
              <a:rPr lang="en-US" altLang="zh-TW" sz="7200" dirty="0" smtClean="0">
                <a:solidFill>
                  <a:schemeClr val="tx1"/>
                </a:solidFill>
              </a:rPr>
            </a:br>
            <a:r>
              <a:rPr lang="zh-TW" altLang="zh-TW" sz="7200" dirty="0" smtClean="0">
                <a:solidFill>
                  <a:schemeClr val="tx1"/>
                </a:solidFill>
              </a:rPr>
              <a:t/>
            </a:r>
            <a:br>
              <a:rPr lang="zh-TW" altLang="zh-TW" sz="7200" dirty="0" smtClean="0">
                <a:solidFill>
                  <a:schemeClr val="tx1"/>
                </a:solidFill>
              </a:rPr>
            </a:br>
            <a:r>
              <a:rPr lang="zh-TW" altLang="zh-TW" dirty="0" smtClean="0"/>
              <a:t/>
            </a:r>
            <a:br>
              <a:rPr lang="zh-TW" altLang="zh-TW" dirty="0" smtClean="0"/>
            </a:br>
            <a:r>
              <a:rPr lang="zh-TW" altLang="zh-TW" sz="7200" dirty="0" smtClean="0">
                <a:solidFill>
                  <a:schemeClr val="tx1"/>
                </a:solidFill>
              </a:rPr>
              <a:t/>
            </a:r>
            <a:br>
              <a:rPr lang="zh-TW" altLang="zh-TW" sz="7200" dirty="0" smtClean="0">
                <a:solidFill>
                  <a:schemeClr val="tx1"/>
                </a:solidFill>
              </a:rPr>
            </a:br>
            <a:endParaRPr lang="zh-TW" altLang="en-US" sz="7200" dirty="0">
              <a:solidFill>
                <a:schemeClr val="tx1"/>
              </a:solidFill>
            </a:endParaRPr>
          </a:p>
        </p:txBody>
      </p:sp>
      <p:sp>
        <p:nvSpPr>
          <p:cNvPr id="11" name="標題 1"/>
          <p:cNvSpPr txBox="1">
            <a:spLocks/>
          </p:cNvSpPr>
          <p:nvPr/>
        </p:nvSpPr>
        <p:spPr>
          <a:xfrm>
            <a:off x="8385050" y="4535614"/>
            <a:ext cx="2473455" cy="1122807"/>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zh-TW" dirty="0" smtClean="0"/>
              <a:t/>
            </a:r>
            <a:br>
              <a:rPr lang="zh-TW" altLang="zh-TW" dirty="0" smtClean="0"/>
            </a:br>
            <a:r>
              <a:rPr lang="zh-TW" altLang="zh-TW" dirty="0" smtClean="0"/>
              <a:t/>
            </a:r>
            <a:br>
              <a:rPr lang="zh-TW" altLang="zh-TW" dirty="0" smtClean="0"/>
            </a:br>
            <a:r>
              <a:rPr lang="zh-TW" altLang="zh-TW" dirty="0" smtClean="0"/>
              <a:t/>
            </a:r>
            <a:br>
              <a:rPr lang="zh-TW" altLang="zh-TW" dirty="0" smtClean="0"/>
            </a:br>
            <a:r>
              <a:rPr lang="zh-TW" altLang="zh-TW" dirty="0" smtClean="0"/>
              <a:t/>
            </a:r>
            <a:br>
              <a:rPr lang="zh-TW" altLang="zh-TW" dirty="0" smtClean="0"/>
            </a:br>
            <a:r>
              <a:rPr lang="zh-TW" altLang="zh-TW" dirty="0" smtClean="0"/>
              <a:t/>
            </a:r>
            <a:br>
              <a:rPr lang="zh-TW" altLang="zh-TW" dirty="0" smtClean="0"/>
            </a:br>
            <a:r>
              <a:rPr lang="en-US" altLang="zh-TW" sz="7200" dirty="0" smtClean="0">
                <a:solidFill>
                  <a:schemeClr val="tx1"/>
                </a:solidFill>
              </a:rPr>
              <a:t/>
            </a:r>
            <a:br>
              <a:rPr lang="en-US" altLang="zh-TW" sz="7200" dirty="0" smtClean="0">
                <a:solidFill>
                  <a:schemeClr val="tx1"/>
                </a:solidFill>
              </a:rPr>
            </a:br>
            <a:r>
              <a:rPr lang="zh-TW" altLang="zh-TW" sz="7200" dirty="0" smtClean="0">
                <a:solidFill>
                  <a:schemeClr val="tx1"/>
                </a:solidFill>
              </a:rPr>
              <a:t/>
            </a:r>
            <a:br>
              <a:rPr lang="zh-TW" altLang="zh-TW" sz="7200" dirty="0" smtClean="0">
                <a:solidFill>
                  <a:schemeClr val="tx1"/>
                </a:solidFill>
              </a:rPr>
            </a:br>
            <a:r>
              <a:rPr lang="zh-TW" altLang="zh-TW" dirty="0" smtClean="0"/>
              <a:t/>
            </a:r>
            <a:br>
              <a:rPr lang="zh-TW" altLang="zh-TW" dirty="0" smtClean="0"/>
            </a:br>
            <a:r>
              <a:rPr lang="zh-TW" altLang="zh-TW" sz="7200" dirty="0" smtClean="0">
                <a:solidFill>
                  <a:schemeClr val="tx1"/>
                </a:solidFill>
              </a:rPr>
              <a:t/>
            </a:r>
            <a:br>
              <a:rPr lang="zh-TW" altLang="zh-TW" sz="7200" dirty="0" smtClean="0">
                <a:solidFill>
                  <a:schemeClr val="tx1"/>
                </a:solidFill>
              </a:rPr>
            </a:br>
            <a:endParaRPr lang="zh-TW" altLang="en-US" sz="7200" dirty="0">
              <a:solidFill>
                <a:schemeClr val="tx1"/>
              </a:solidFill>
            </a:endParaRPr>
          </a:p>
        </p:txBody>
      </p:sp>
      <p:sp>
        <p:nvSpPr>
          <p:cNvPr id="12" name="矩形 11"/>
          <p:cNvSpPr/>
          <p:nvPr/>
        </p:nvSpPr>
        <p:spPr>
          <a:xfrm>
            <a:off x="6757418" y="3233032"/>
            <a:ext cx="1789176" cy="1200329"/>
          </a:xfrm>
          <a:prstGeom prst="rect">
            <a:avLst/>
          </a:prstGeom>
        </p:spPr>
        <p:txBody>
          <a:bodyPr wrap="square">
            <a:spAutoFit/>
          </a:bodyPr>
          <a:lstStyle/>
          <a:p>
            <a:r>
              <a:rPr lang="en-US" altLang="zh-TW" sz="2400" b="1" dirty="0"/>
              <a:t>S</a:t>
            </a:r>
            <a:r>
              <a:rPr lang="zh-TW" altLang="zh-TW" sz="2400" b="1" dirty="0"/>
              <a:t>服務</a:t>
            </a:r>
            <a:r>
              <a:rPr lang="zh-TW" altLang="zh-TW" sz="2400" b="1" dirty="0" smtClean="0"/>
              <a:t>性</a:t>
            </a:r>
            <a:r>
              <a:rPr lang="en-US" altLang="zh-TW" sz="2400" b="1" dirty="0" smtClean="0"/>
              <a:t>:</a:t>
            </a:r>
            <a:endParaRPr lang="zh-TW" altLang="zh-TW" sz="2400" dirty="0"/>
          </a:p>
          <a:p>
            <a:r>
              <a:rPr lang="en-US" altLang="zh-TW" sz="2400" dirty="0"/>
              <a:t>S14 </a:t>
            </a:r>
            <a:r>
              <a:rPr lang="zh-TW" altLang="zh-TW" sz="2400" dirty="0"/>
              <a:t>領袖社</a:t>
            </a:r>
          </a:p>
          <a:p>
            <a:r>
              <a:rPr lang="en-US" altLang="zh-TW" sz="2400" dirty="0"/>
              <a:t>S15 </a:t>
            </a:r>
            <a:r>
              <a:rPr lang="zh-TW" altLang="zh-TW" sz="2400" dirty="0"/>
              <a:t>四健會</a:t>
            </a:r>
          </a:p>
        </p:txBody>
      </p:sp>
    </p:spTree>
    <p:extLst>
      <p:ext uri="{BB962C8B-B14F-4D97-AF65-F5344CB8AC3E}">
        <p14:creationId xmlns:p14="http://schemas.microsoft.com/office/powerpoint/2010/main" val="3737733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996696" y="2569464"/>
            <a:ext cx="10058400" cy="1609344"/>
          </a:xfrm>
        </p:spPr>
        <p:txBody>
          <a:bodyPr>
            <a:normAutofit/>
          </a:bodyPr>
          <a:lstStyle/>
          <a:p>
            <a:pPr lvl="0" algn="ctr"/>
            <a:r>
              <a:rPr lang="zh-TW" altLang="zh-TW" sz="7200" b="1" dirty="0"/>
              <a:t>專案活動執行及結案</a:t>
            </a:r>
          </a:p>
        </p:txBody>
      </p:sp>
    </p:spTree>
    <p:extLst>
      <p:ext uri="{BB962C8B-B14F-4D97-AF65-F5344CB8AC3E}">
        <p14:creationId xmlns:p14="http://schemas.microsoft.com/office/powerpoint/2010/main" val="4253375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4984" y="712017"/>
            <a:ext cx="10058400" cy="1609344"/>
          </a:xfrm>
        </p:spPr>
        <p:txBody>
          <a:bodyPr>
            <a:normAutofit/>
          </a:bodyPr>
          <a:lstStyle/>
          <a:p>
            <a:pPr lvl="0"/>
            <a:r>
              <a:rPr lang="zh-TW" altLang="zh-TW" sz="4000" dirty="0"/>
              <a:t>教育優先區</a:t>
            </a:r>
            <a:r>
              <a:rPr lang="en-US" altLang="zh-TW" sz="4000" dirty="0"/>
              <a:t>(10</a:t>
            </a:r>
            <a:r>
              <a:rPr lang="zh-TW" altLang="zh-TW" sz="4000" dirty="0"/>
              <a:t>號櫃檯</a:t>
            </a:r>
            <a:r>
              <a:rPr lang="en-US" altLang="zh-TW" sz="4000" dirty="0"/>
              <a:t>)</a:t>
            </a:r>
            <a:r>
              <a:rPr lang="zh-TW" altLang="zh-TW" sz="4000" dirty="0"/>
              <a:t/>
            </a:r>
            <a:br>
              <a:rPr lang="zh-TW" altLang="zh-TW" sz="4000" dirty="0"/>
            </a:br>
            <a:endParaRPr lang="zh-TW" altLang="en-US" sz="4000" dirty="0"/>
          </a:p>
        </p:txBody>
      </p:sp>
      <p:sp>
        <p:nvSpPr>
          <p:cNvPr id="5" name="內容版面配置區 2"/>
          <p:cNvSpPr>
            <a:spLocks noGrp="1"/>
          </p:cNvSpPr>
          <p:nvPr>
            <p:ph idx="1"/>
          </p:nvPr>
        </p:nvSpPr>
        <p:spPr>
          <a:xfrm>
            <a:off x="694944" y="2002536"/>
            <a:ext cx="10853928" cy="4379976"/>
          </a:xfrm>
        </p:spPr>
        <p:txBody>
          <a:bodyPr>
            <a:noAutofit/>
          </a:bodyPr>
          <a:lstStyle/>
          <a:p>
            <a:pPr marL="342900" lvl="1" indent="-342900">
              <a:lnSpc>
                <a:spcPct val="79000"/>
              </a:lnSpc>
              <a:spcBef>
                <a:spcPts val="1000"/>
              </a:spcBef>
              <a:buClr>
                <a:schemeClr val="accent1"/>
              </a:buClr>
              <a:buFont typeface="Wingdings 3" charset="2"/>
              <a:buChar char=""/>
            </a:pPr>
            <a:r>
              <a:rPr lang="en-US" altLang="zh-TW" sz="2700" i="0" dirty="0">
                <a:solidFill>
                  <a:schemeClr val="tx1"/>
                </a:solidFill>
              </a:rPr>
              <a:t>113</a:t>
            </a:r>
            <a:r>
              <a:rPr lang="zh-TW" altLang="zh-TW" sz="2700" i="0" dirty="0">
                <a:solidFill>
                  <a:schemeClr val="tx1"/>
                </a:solidFill>
              </a:rPr>
              <a:t>年教育優先區寒假營隊：</a:t>
            </a:r>
          </a:p>
          <a:p>
            <a:pPr marL="342900" lvl="2" indent="-342900">
              <a:lnSpc>
                <a:spcPct val="79000"/>
              </a:lnSpc>
              <a:spcBef>
                <a:spcPts val="1000"/>
              </a:spcBef>
              <a:buClr>
                <a:schemeClr val="accent1"/>
              </a:buClr>
              <a:buFont typeface="Wingdings 3" charset="2"/>
              <a:buChar char=""/>
            </a:pPr>
            <a:r>
              <a:rPr lang="zh-TW" altLang="zh-TW" sz="2700" dirty="0">
                <a:solidFill>
                  <a:srgbClr val="FF0000"/>
                </a:solidFill>
              </a:rPr>
              <a:t>請勿先行動支經費</a:t>
            </a:r>
            <a:r>
              <a:rPr lang="zh-TW" altLang="zh-TW" sz="2700" dirty="0">
                <a:solidFill>
                  <a:schemeClr val="tx1"/>
                </a:solidFill>
              </a:rPr>
              <a:t>。避免會計年度屆時無法核銷，需自行負擔費用。</a:t>
            </a:r>
          </a:p>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學校版活動申請主辦及合辦社團於</a:t>
            </a:r>
            <a:r>
              <a:rPr lang="en-US" altLang="zh-TW" sz="2700" dirty="0">
                <a:solidFill>
                  <a:srgbClr val="FF0000"/>
                </a:solidFill>
              </a:rPr>
              <a:t>112/12/27(</a:t>
            </a:r>
            <a:r>
              <a:rPr lang="zh-TW" altLang="zh-TW" sz="2700" dirty="0">
                <a:solidFill>
                  <a:srgbClr val="FF0000"/>
                </a:solidFill>
              </a:rPr>
              <a:t>三</a:t>
            </a:r>
            <a:r>
              <a:rPr lang="en-US" altLang="zh-TW" sz="2700" dirty="0">
                <a:solidFill>
                  <a:srgbClr val="FF0000"/>
                </a:solidFill>
              </a:rPr>
              <a:t>)12:00</a:t>
            </a:r>
            <a:r>
              <a:rPr lang="zh-TW" altLang="zh-TW" sz="2700" dirty="0">
                <a:solidFill>
                  <a:schemeClr val="tx1"/>
                </a:solidFill>
              </a:rPr>
              <a:t>前完成教優營隊活動申請，如欲預借器材可先行用學校版活動申請表（總召、社長、指導老師用印完成）進行預借</a:t>
            </a:r>
            <a:r>
              <a:rPr lang="zh-TW" altLang="zh-TW" sz="2700" dirty="0">
                <a:solidFill>
                  <a:schemeClr val="tx1"/>
                </a:solidFill>
              </a:rPr>
              <a:t>。</a:t>
            </a:r>
            <a:endParaRPr lang="en-US" altLang="zh-TW" sz="2700" dirty="0">
              <a:solidFill>
                <a:schemeClr val="tx1"/>
              </a:solidFill>
            </a:endParaRPr>
          </a:p>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執行說明會</a:t>
            </a:r>
            <a:r>
              <a:rPr lang="en-US" altLang="zh-TW" sz="2700" dirty="0">
                <a:solidFill>
                  <a:schemeClr val="tx1"/>
                </a:solidFill>
              </a:rPr>
              <a:t>&lt;</a:t>
            </a:r>
            <a:r>
              <a:rPr lang="zh-TW" altLang="zh-TW" sz="2700" dirty="0">
                <a:solidFill>
                  <a:schemeClr val="tx1"/>
                </a:solidFill>
              </a:rPr>
              <a:t>請總召、總務務必出席</a:t>
            </a:r>
            <a:r>
              <a:rPr lang="en-US" altLang="zh-TW" sz="2700" dirty="0">
                <a:solidFill>
                  <a:schemeClr val="tx1"/>
                </a:solidFill>
              </a:rPr>
              <a:t>&gt;</a:t>
            </a:r>
            <a:r>
              <a:rPr lang="zh-TW" altLang="zh-TW" sz="2700" dirty="0">
                <a:solidFill>
                  <a:schemeClr val="tx1"/>
                </a:solidFill>
              </a:rPr>
              <a:t>：</a:t>
            </a:r>
            <a:r>
              <a:rPr lang="en-US" altLang="zh-TW" sz="2700" dirty="0">
                <a:solidFill>
                  <a:srgbClr val="FF0000"/>
                </a:solidFill>
              </a:rPr>
              <a:t>113/01/02(</a:t>
            </a:r>
            <a:r>
              <a:rPr lang="zh-TW" altLang="zh-TW" sz="2700" dirty="0">
                <a:solidFill>
                  <a:srgbClr val="FF0000"/>
                </a:solidFill>
              </a:rPr>
              <a:t>二</a:t>
            </a:r>
            <a:r>
              <a:rPr lang="en-US" altLang="zh-TW" sz="2700" dirty="0">
                <a:solidFill>
                  <a:srgbClr val="FF0000"/>
                </a:solidFill>
              </a:rPr>
              <a:t>)12:10</a:t>
            </a:r>
            <a:r>
              <a:rPr lang="zh-TW" altLang="zh-TW" sz="2700" dirty="0">
                <a:solidFill>
                  <a:schemeClr val="tx1"/>
                </a:solidFill>
              </a:rPr>
              <a:t>，地點：學生活動中心三樓活動室。</a:t>
            </a:r>
          </a:p>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授旗儀式</a:t>
            </a:r>
            <a:r>
              <a:rPr lang="en-US" altLang="zh-TW" sz="2700" dirty="0">
                <a:solidFill>
                  <a:schemeClr val="tx1"/>
                </a:solidFill>
              </a:rPr>
              <a:t>&lt;</a:t>
            </a:r>
            <a:r>
              <a:rPr lang="zh-TW" altLang="zh-TW" sz="2700" dirty="0">
                <a:solidFill>
                  <a:schemeClr val="tx1"/>
                </a:solidFill>
              </a:rPr>
              <a:t>請團隊夥伴身著統一服裝</a:t>
            </a:r>
            <a:r>
              <a:rPr lang="en-US" altLang="zh-TW" sz="2700" dirty="0">
                <a:solidFill>
                  <a:schemeClr val="tx1"/>
                </a:solidFill>
              </a:rPr>
              <a:t>&gt;</a:t>
            </a:r>
            <a:r>
              <a:rPr lang="zh-TW" altLang="zh-TW" sz="2700" dirty="0">
                <a:solidFill>
                  <a:schemeClr val="tx1"/>
                </a:solidFill>
              </a:rPr>
              <a:t>：</a:t>
            </a:r>
            <a:r>
              <a:rPr lang="en-US" altLang="zh-TW" sz="2700" dirty="0">
                <a:solidFill>
                  <a:srgbClr val="FF0000"/>
                </a:solidFill>
              </a:rPr>
              <a:t>113/01/03(</a:t>
            </a:r>
            <a:r>
              <a:rPr lang="zh-TW" altLang="zh-TW" sz="2700" dirty="0">
                <a:solidFill>
                  <a:srgbClr val="FF0000"/>
                </a:solidFill>
              </a:rPr>
              <a:t>三</a:t>
            </a:r>
            <a:r>
              <a:rPr lang="en-US" altLang="zh-TW" sz="2700" dirty="0">
                <a:solidFill>
                  <a:srgbClr val="FF0000"/>
                </a:solidFill>
              </a:rPr>
              <a:t>)12:00</a:t>
            </a:r>
            <a:r>
              <a:rPr lang="zh-TW" altLang="zh-TW" sz="2700" dirty="0">
                <a:solidFill>
                  <a:schemeClr val="tx1"/>
                </a:solidFill>
              </a:rPr>
              <a:t>，地點：學生活動中心騎樓</a:t>
            </a:r>
            <a:r>
              <a:rPr lang="en-US" altLang="zh-TW" sz="2700" dirty="0">
                <a:solidFill>
                  <a:schemeClr val="tx1"/>
                </a:solidFill>
              </a:rPr>
              <a:t>(</a:t>
            </a:r>
            <a:r>
              <a:rPr lang="zh-TW" altLang="zh-TW" sz="2700" dirty="0">
                <a:solidFill>
                  <a:schemeClr val="tx1"/>
                </a:solidFill>
              </a:rPr>
              <a:t>遇雨改</a:t>
            </a:r>
            <a:r>
              <a:rPr lang="en-US" altLang="zh-TW" sz="2700" dirty="0">
                <a:solidFill>
                  <a:schemeClr val="tx1"/>
                </a:solidFill>
              </a:rPr>
              <a:t>1</a:t>
            </a:r>
            <a:r>
              <a:rPr lang="zh-TW" altLang="zh-TW" sz="2700" dirty="0">
                <a:solidFill>
                  <a:schemeClr val="tx1"/>
                </a:solidFill>
              </a:rPr>
              <a:t>樓大廳</a:t>
            </a:r>
            <a:r>
              <a:rPr lang="en-US" altLang="zh-TW" sz="2700" dirty="0">
                <a:solidFill>
                  <a:schemeClr val="tx1"/>
                </a:solidFill>
              </a:rPr>
              <a:t>)</a:t>
            </a:r>
            <a:r>
              <a:rPr lang="zh-TW" altLang="zh-TW" sz="2700" dirty="0">
                <a:solidFill>
                  <a:schemeClr val="tx1"/>
                </a:solidFill>
              </a:rPr>
              <a:t>。</a:t>
            </a:r>
          </a:p>
          <a:p>
            <a:pPr lvl="2"/>
            <a:endParaRPr lang="zh-TW" altLang="zh-TW" sz="2400" dirty="0">
              <a:solidFill>
                <a:schemeClr val="tx1"/>
              </a:solidFill>
            </a:endParaRPr>
          </a:p>
        </p:txBody>
      </p:sp>
    </p:spTree>
    <p:extLst>
      <p:ext uri="{BB962C8B-B14F-4D97-AF65-F5344CB8AC3E}">
        <p14:creationId xmlns:p14="http://schemas.microsoft.com/office/powerpoint/2010/main" val="3626046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0" y="0"/>
            <a:ext cx="12192000" cy="6858828"/>
          </a:xfrm>
          <a:prstGeom prst="rect">
            <a:avLst/>
          </a:prstGeom>
        </p:spPr>
      </p:pic>
    </p:spTree>
    <p:extLst>
      <p:ext uri="{BB962C8B-B14F-4D97-AF65-F5344CB8AC3E}">
        <p14:creationId xmlns:p14="http://schemas.microsoft.com/office/powerpoint/2010/main" val="855671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0" y="0"/>
            <a:ext cx="12192000" cy="6858828"/>
          </a:xfrm>
          <a:prstGeom prst="rect">
            <a:avLst/>
          </a:prstGeom>
        </p:spPr>
      </p:pic>
    </p:spTree>
    <p:extLst>
      <p:ext uri="{BB962C8B-B14F-4D97-AF65-F5344CB8AC3E}">
        <p14:creationId xmlns:p14="http://schemas.microsoft.com/office/powerpoint/2010/main" val="1774454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996696" y="2569464"/>
            <a:ext cx="10058400" cy="1609344"/>
          </a:xfrm>
        </p:spPr>
        <p:txBody>
          <a:bodyPr>
            <a:normAutofit/>
          </a:bodyPr>
          <a:lstStyle/>
          <a:p>
            <a:pPr algn="ctr"/>
            <a:r>
              <a:rPr lang="zh-TW" altLang="en-US" sz="7200" b="1" dirty="0"/>
              <a:t>社團業務告知</a:t>
            </a:r>
          </a:p>
        </p:txBody>
      </p:sp>
    </p:spTree>
    <p:extLst>
      <p:ext uri="{BB962C8B-B14F-4D97-AF65-F5344CB8AC3E}">
        <p14:creationId xmlns:p14="http://schemas.microsoft.com/office/powerpoint/2010/main" val="297615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92725" y="718598"/>
            <a:ext cx="8911687" cy="1280890"/>
          </a:xfrm>
        </p:spPr>
        <p:txBody>
          <a:bodyPr/>
          <a:lstStyle/>
          <a:p>
            <a:r>
              <a:rPr lang="zh-TW" altLang="zh-TW" dirty="0"/>
              <a:t>帶動</a:t>
            </a:r>
            <a:r>
              <a:rPr lang="zh-TW" altLang="zh-TW" dirty="0" smtClean="0"/>
              <a:t>中小學</a:t>
            </a:r>
            <a:r>
              <a:rPr lang="en-US" altLang="zh-TW" dirty="0" smtClean="0"/>
              <a:t>(</a:t>
            </a:r>
            <a:r>
              <a:rPr lang="zh-TW" altLang="en-US" dirty="0"/>
              <a:t>十</a:t>
            </a:r>
            <a:r>
              <a:rPr lang="zh-TW" altLang="en-US" dirty="0" smtClean="0"/>
              <a:t>號櫃台</a:t>
            </a:r>
            <a:r>
              <a:rPr lang="en-US" altLang="zh-TW" dirty="0" smtClean="0"/>
              <a:t>)</a:t>
            </a:r>
            <a:endParaRPr lang="zh-TW" altLang="en-US" dirty="0"/>
          </a:p>
        </p:txBody>
      </p:sp>
      <p:sp>
        <p:nvSpPr>
          <p:cNvPr id="4" name="內容版面配置區 2"/>
          <p:cNvSpPr>
            <a:spLocks noGrp="1"/>
          </p:cNvSpPr>
          <p:nvPr>
            <p:ph idx="1"/>
          </p:nvPr>
        </p:nvSpPr>
        <p:spPr>
          <a:xfrm>
            <a:off x="660590" y="1999488"/>
            <a:ext cx="11208322" cy="4319016"/>
          </a:xfrm>
        </p:spPr>
        <p:txBody>
          <a:bodyPr>
            <a:noAutofit/>
          </a:bodyPr>
          <a:lstStyle/>
          <a:p>
            <a:pPr marL="342900" lvl="1" indent="-342900">
              <a:lnSpc>
                <a:spcPct val="79000"/>
              </a:lnSpc>
              <a:spcBef>
                <a:spcPts val="1000"/>
              </a:spcBef>
              <a:buClr>
                <a:schemeClr val="accent1"/>
              </a:buClr>
              <a:buFont typeface="Wingdings 3" charset="2"/>
              <a:buChar char=""/>
            </a:pPr>
            <a:r>
              <a:rPr lang="en-US" altLang="zh-TW" sz="2700" i="0" dirty="0">
                <a:solidFill>
                  <a:schemeClr val="tx1"/>
                </a:solidFill>
              </a:rPr>
              <a:t>113</a:t>
            </a:r>
            <a:r>
              <a:rPr lang="zh-TW" altLang="zh-TW" sz="2700" i="0" dirty="0">
                <a:solidFill>
                  <a:schemeClr val="tx1"/>
                </a:solidFill>
              </a:rPr>
              <a:t>年</a:t>
            </a:r>
            <a:r>
              <a:rPr lang="zh-TW" altLang="en-US" sz="2700" i="0" dirty="0">
                <a:solidFill>
                  <a:schemeClr val="tx1"/>
                </a:solidFill>
              </a:rPr>
              <a:t>帶動中小學社團發展計畫</a:t>
            </a:r>
            <a:r>
              <a:rPr lang="zh-TW" altLang="zh-TW" sz="2700" i="0" dirty="0">
                <a:solidFill>
                  <a:schemeClr val="tx1"/>
                </a:solidFill>
              </a:rPr>
              <a:t>：</a:t>
            </a:r>
            <a:endParaRPr lang="zh-TW" altLang="zh-TW" sz="2700" i="0" dirty="0">
              <a:solidFill>
                <a:schemeClr val="tx1"/>
              </a:solidFill>
            </a:endParaRPr>
          </a:p>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a:t>
            </a:r>
            <a:r>
              <a:rPr lang="zh-TW" altLang="zh-TW" sz="2700" dirty="0">
                <a:solidFill>
                  <a:schemeClr val="tx1"/>
                </a:solidFill>
              </a:rPr>
              <a:t>帶動</a:t>
            </a:r>
            <a:r>
              <a:rPr lang="zh-TW" altLang="zh-TW" sz="2700" dirty="0">
                <a:solidFill>
                  <a:schemeClr val="tx1"/>
                </a:solidFill>
              </a:rPr>
              <a:t>中小學</a:t>
            </a:r>
            <a:r>
              <a:rPr lang="zh-TW" altLang="zh-TW" sz="2700" dirty="0">
                <a:solidFill>
                  <a:schemeClr val="tx1"/>
                </a:solidFill>
              </a:rPr>
              <a:t>】</a:t>
            </a:r>
            <a:r>
              <a:rPr lang="zh-TW" altLang="zh-TW" sz="2700" dirty="0">
                <a:solidFill>
                  <a:schemeClr val="tx1"/>
                </a:solidFill>
              </a:rPr>
              <a:t>為教育部大專院校社團帶動中小學社團發展計畫，實施原則為各大專校院社團透過學校與中小學訂定為期一年之長期合作計畫，每學期宜規劃四次以上活動</a:t>
            </a:r>
            <a:r>
              <a:rPr lang="zh-TW" altLang="zh-TW" sz="2700" dirty="0">
                <a:solidFill>
                  <a:schemeClr val="tx1"/>
                </a:solidFill>
              </a:rPr>
              <a:t>。</a:t>
            </a:r>
            <a:endParaRPr lang="en-US" altLang="zh-TW" sz="2700" dirty="0">
              <a:solidFill>
                <a:schemeClr val="tx1"/>
              </a:solidFill>
            </a:endParaRPr>
          </a:p>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欲提案教育部</a:t>
            </a:r>
            <a:r>
              <a:rPr lang="en-US" altLang="zh-TW" sz="2700" dirty="0">
                <a:solidFill>
                  <a:schemeClr val="tx1"/>
                </a:solidFill>
              </a:rPr>
              <a:t>113</a:t>
            </a:r>
            <a:r>
              <a:rPr lang="zh-TW" altLang="zh-TW" sz="2700" dirty="0">
                <a:solidFill>
                  <a:schemeClr val="tx1"/>
                </a:solidFill>
              </a:rPr>
              <a:t>年帶動中小學社團發展計畫活動之社團或系學會，請於</a:t>
            </a:r>
            <a:r>
              <a:rPr lang="en-US" altLang="zh-TW" sz="2700" dirty="0">
                <a:solidFill>
                  <a:srgbClr val="FF0000"/>
                </a:solidFill>
              </a:rPr>
              <a:t>112/12/05(</a:t>
            </a:r>
            <a:r>
              <a:rPr lang="zh-TW" altLang="zh-TW" sz="2700" dirty="0">
                <a:solidFill>
                  <a:srgbClr val="FF0000"/>
                </a:solidFill>
              </a:rPr>
              <a:t>二</a:t>
            </a:r>
            <a:r>
              <a:rPr lang="en-US" altLang="zh-TW" sz="2700" dirty="0">
                <a:solidFill>
                  <a:srgbClr val="FF0000"/>
                </a:solidFill>
              </a:rPr>
              <a:t>)</a:t>
            </a:r>
            <a:r>
              <a:rPr lang="zh-TW" altLang="zh-TW" sz="2700" dirty="0">
                <a:solidFill>
                  <a:srgbClr val="FF0000"/>
                </a:solidFill>
              </a:rPr>
              <a:t>中午</a:t>
            </a:r>
            <a:r>
              <a:rPr lang="en-US" altLang="zh-TW" sz="2700" dirty="0">
                <a:solidFill>
                  <a:srgbClr val="FF0000"/>
                </a:solidFill>
              </a:rPr>
              <a:t>12:00</a:t>
            </a:r>
            <a:r>
              <a:rPr lang="zh-TW" altLang="zh-TW" sz="2700" dirty="0">
                <a:solidFill>
                  <a:srgbClr val="FF0000"/>
                </a:solidFill>
              </a:rPr>
              <a:t>前完成專案提案</a:t>
            </a:r>
            <a:r>
              <a:rPr lang="zh-TW" altLang="zh-TW" sz="2700" dirty="0">
                <a:solidFill>
                  <a:schemeClr val="tx1"/>
                </a:solidFill>
              </a:rPr>
              <a:t>。逾期則不予受理。僅需主辦社團先完成此階段提案即可。相關提案注意事項及表單請自行參閱說明會簡報。</a:t>
            </a:r>
          </a:p>
          <a:p>
            <a:pPr lvl="2"/>
            <a:endParaRPr lang="zh-TW" altLang="zh-TW" sz="2400" dirty="0"/>
          </a:p>
          <a:p>
            <a:pPr lvl="2"/>
            <a:endParaRPr lang="zh-TW" altLang="zh-TW" sz="2400" dirty="0"/>
          </a:p>
        </p:txBody>
      </p:sp>
    </p:spTree>
    <p:extLst>
      <p:ext uri="{BB962C8B-B14F-4D97-AF65-F5344CB8AC3E}">
        <p14:creationId xmlns:p14="http://schemas.microsoft.com/office/powerpoint/2010/main" val="2243986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0" y="0"/>
            <a:ext cx="12192000" cy="6858828"/>
          </a:xfrm>
          <a:prstGeom prst="rect">
            <a:avLst/>
          </a:prstGeom>
        </p:spPr>
      </p:pic>
    </p:spTree>
    <p:extLst>
      <p:ext uri="{BB962C8B-B14F-4D97-AF65-F5344CB8AC3E}">
        <p14:creationId xmlns:p14="http://schemas.microsoft.com/office/powerpoint/2010/main" val="3822958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4437" y="761270"/>
            <a:ext cx="8911687" cy="1280890"/>
          </a:xfrm>
        </p:spPr>
        <p:txBody>
          <a:bodyPr>
            <a:normAutofit/>
          </a:bodyPr>
          <a:lstStyle/>
          <a:p>
            <a:r>
              <a:rPr lang="en-US" altLang="zh-TW" dirty="0"/>
              <a:t>113</a:t>
            </a:r>
            <a:r>
              <a:rPr lang="zh-TW" altLang="zh-TW" dirty="0"/>
              <a:t>年藝文季系列活動</a:t>
            </a:r>
            <a:r>
              <a:rPr lang="en-US" altLang="zh-TW" dirty="0" smtClean="0"/>
              <a:t>(</a:t>
            </a:r>
            <a:r>
              <a:rPr lang="zh-TW" altLang="en-US" dirty="0"/>
              <a:t>十</a:t>
            </a:r>
            <a:r>
              <a:rPr lang="zh-TW" altLang="en-US" dirty="0" smtClean="0"/>
              <a:t>號櫃台</a:t>
            </a:r>
            <a:r>
              <a:rPr lang="en-US" altLang="zh-TW" dirty="0" smtClean="0"/>
              <a:t>)</a:t>
            </a:r>
            <a:endParaRPr lang="zh-TW" altLang="en-US" dirty="0"/>
          </a:p>
        </p:txBody>
      </p:sp>
      <p:sp>
        <p:nvSpPr>
          <p:cNvPr id="4" name="內容版面配置區 2"/>
          <p:cNvSpPr>
            <a:spLocks noGrp="1"/>
          </p:cNvSpPr>
          <p:nvPr>
            <p:ph idx="1"/>
          </p:nvPr>
        </p:nvSpPr>
        <p:spPr>
          <a:xfrm>
            <a:off x="599630" y="2042160"/>
            <a:ext cx="11269282" cy="4660392"/>
          </a:xfrm>
        </p:spPr>
        <p:txBody>
          <a:bodyPr vert="horz" lIns="91440" tIns="45720" rIns="91440" bIns="45720" rtlCol="0">
            <a:noAutofit/>
          </a:bodyPr>
          <a:lstStyle/>
          <a:p>
            <a:pPr marL="342900" indent="-342900">
              <a:lnSpc>
                <a:spcPct val="79000"/>
              </a:lnSpc>
              <a:buClr>
                <a:schemeClr val="accent1"/>
              </a:buClr>
              <a:buFont typeface="Wingdings 3" charset="2"/>
              <a:buChar char=""/>
            </a:pPr>
            <a:r>
              <a:rPr lang="zh-TW" altLang="zh-TW" sz="2700" dirty="0">
                <a:solidFill>
                  <a:schemeClr val="tx1"/>
                </a:solidFill>
              </a:rPr>
              <a:t>【</a:t>
            </a:r>
            <a:r>
              <a:rPr lang="zh-TW" altLang="zh-TW" sz="2700" dirty="0">
                <a:solidFill>
                  <a:schemeClr val="tx1"/>
                </a:solidFill>
              </a:rPr>
              <a:t>藝文季活動專案說明】為本校藝文季系列活動，活動時間：預計</a:t>
            </a:r>
            <a:r>
              <a:rPr lang="en-US" altLang="zh-TW" sz="2700" dirty="0">
                <a:solidFill>
                  <a:schemeClr val="tx1"/>
                </a:solidFill>
              </a:rPr>
              <a:t>113</a:t>
            </a:r>
            <a:r>
              <a:rPr lang="zh-TW" altLang="zh-TW" sz="2700" dirty="0">
                <a:solidFill>
                  <a:schemeClr val="tx1"/>
                </a:solidFill>
              </a:rPr>
              <a:t>年</a:t>
            </a:r>
            <a:r>
              <a:rPr lang="en-US" altLang="zh-TW" sz="2700" dirty="0">
                <a:solidFill>
                  <a:schemeClr val="tx1"/>
                </a:solidFill>
              </a:rPr>
              <a:t>4-5</a:t>
            </a:r>
            <a:r>
              <a:rPr lang="zh-TW" altLang="zh-TW" sz="2700" dirty="0">
                <a:solidFill>
                  <a:schemeClr val="tx1"/>
                </a:solidFill>
              </a:rPr>
              <a:t>月。透過活動或課程進行美感教育，提升藝術內涵。能從生活中感受美，將美感展現於生活中。活動內容可包含音樂、舞蹈、手作課程等各種藝文活動</a:t>
            </a:r>
            <a:r>
              <a:rPr lang="zh-TW" altLang="zh-TW" sz="2700" dirty="0">
                <a:solidFill>
                  <a:schemeClr val="tx1"/>
                </a:solidFill>
              </a:rPr>
              <a:t>。</a:t>
            </a:r>
            <a:endParaRPr lang="en-US" altLang="zh-TW" sz="2700" dirty="0">
              <a:solidFill>
                <a:schemeClr val="tx1"/>
              </a:solidFill>
            </a:endParaRPr>
          </a:p>
          <a:p>
            <a:pPr marL="342900" lvl="0" indent="-342900">
              <a:lnSpc>
                <a:spcPct val="79000"/>
              </a:lnSpc>
              <a:buClr>
                <a:schemeClr val="accent1"/>
              </a:buClr>
              <a:buFont typeface="Wingdings 3" charset="2"/>
              <a:buChar char=""/>
            </a:pPr>
            <a:r>
              <a:rPr lang="zh-TW" altLang="zh-TW" sz="2700" dirty="0">
                <a:solidFill>
                  <a:schemeClr val="tx1"/>
                </a:solidFill>
              </a:rPr>
              <a:t>歷年</a:t>
            </a:r>
            <a:r>
              <a:rPr lang="zh-TW" altLang="zh-TW" sz="2700" dirty="0">
                <a:solidFill>
                  <a:schemeClr val="tx1"/>
                </a:solidFill>
              </a:rPr>
              <a:t>活動如</a:t>
            </a:r>
            <a:r>
              <a:rPr lang="zh-TW" altLang="zh-TW" sz="2700" dirty="0">
                <a:solidFill>
                  <a:schemeClr val="tx1"/>
                </a:solidFill>
              </a:rPr>
              <a:t>：</a:t>
            </a:r>
            <a:r>
              <a:rPr lang="zh-TW" altLang="zh-TW" sz="2700" dirty="0">
                <a:solidFill>
                  <a:schemeClr val="tx1"/>
                </a:solidFill>
              </a:rPr>
              <a:t>吉他</a:t>
            </a:r>
            <a:r>
              <a:rPr lang="en-US" altLang="zh-TW" sz="2700" dirty="0">
                <a:solidFill>
                  <a:schemeClr val="tx1"/>
                </a:solidFill>
              </a:rPr>
              <a:t>(</a:t>
            </a:r>
            <a:r>
              <a:rPr lang="zh-TW" altLang="zh-TW" sz="2700" dirty="0">
                <a:solidFill>
                  <a:schemeClr val="tx1"/>
                </a:solidFill>
              </a:rPr>
              <a:t>觀摩晚會、不插電畢業走唱</a:t>
            </a:r>
            <a:r>
              <a:rPr lang="en-US" altLang="zh-TW" sz="2700" dirty="0">
                <a:solidFill>
                  <a:schemeClr val="tx1"/>
                </a:solidFill>
              </a:rPr>
              <a:t>)</a:t>
            </a:r>
            <a:r>
              <a:rPr lang="zh-TW" altLang="zh-TW" sz="2700" dirty="0">
                <a:solidFill>
                  <a:schemeClr val="tx1"/>
                </a:solidFill>
              </a:rPr>
              <a:t>、福青</a:t>
            </a:r>
            <a:r>
              <a:rPr lang="en-US" altLang="zh-TW" sz="2700" dirty="0">
                <a:solidFill>
                  <a:schemeClr val="tx1"/>
                </a:solidFill>
              </a:rPr>
              <a:t>(</a:t>
            </a:r>
            <a:r>
              <a:rPr lang="zh-TW" altLang="zh-TW" sz="2700" dirty="0">
                <a:solidFill>
                  <a:schemeClr val="tx1"/>
                </a:solidFill>
              </a:rPr>
              <a:t>卡片傳恩情</a:t>
            </a:r>
            <a:r>
              <a:rPr lang="en-US" altLang="zh-TW" sz="2700" dirty="0">
                <a:solidFill>
                  <a:schemeClr val="tx1"/>
                </a:solidFill>
              </a:rPr>
              <a:t>)</a:t>
            </a:r>
            <a:r>
              <a:rPr lang="zh-TW" altLang="zh-TW" sz="2700" dirty="0">
                <a:solidFill>
                  <a:schemeClr val="tx1"/>
                </a:solidFill>
              </a:rPr>
              <a:t>、熱音吉他</a:t>
            </a:r>
            <a:r>
              <a:rPr lang="en-US" altLang="zh-TW" sz="2700" dirty="0">
                <a:solidFill>
                  <a:schemeClr val="tx1"/>
                </a:solidFill>
              </a:rPr>
              <a:t>(</a:t>
            </a:r>
            <a:r>
              <a:rPr lang="zh-TW" altLang="zh-TW" sz="2700" dirty="0">
                <a:solidFill>
                  <a:schemeClr val="tx1"/>
                </a:solidFill>
              </a:rPr>
              <a:t>成果發表</a:t>
            </a:r>
            <a:r>
              <a:rPr lang="en-US" altLang="zh-TW" sz="2700" dirty="0">
                <a:solidFill>
                  <a:schemeClr val="tx1"/>
                </a:solidFill>
              </a:rPr>
              <a:t>)</a:t>
            </a:r>
            <a:r>
              <a:rPr lang="zh-TW" altLang="zh-TW" sz="2700" dirty="0">
                <a:solidFill>
                  <a:schemeClr val="tx1"/>
                </a:solidFill>
              </a:rPr>
              <a:t>、熱舞</a:t>
            </a:r>
            <a:r>
              <a:rPr lang="en-US" altLang="zh-TW" sz="2700" dirty="0">
                <a:solidFill>
                  <a:schemeClr val="tx1"/>
                </a:solidFill>
              </a:rPr>
              <a:t>(</a:t>
            </a:r>
            <a:r>
              <a:rPr lang="zh-TW" altLang="zh-TW" sz="2700" dirty="0">
                <a:solidFill>
                  <a:schemeClr val="tx1"/>
                </a:solidFill>
              </a:rPr>
              <a:t>成發</a:t>
            </a:r>
            <a:r>
              <a:rPr lang="en-US" altLang="zh-TW" sz="2700" dirty="0">
                <a:solidFill>
                  <a:schemeClr val="tx1"/>
                </a:solidFill>
              </a:rPr>
              <a:t>)</a:t>
            </a:r>
            <a:r>
              <a:rPr lang="zh-TW" altLang="zh-TW" sz="2700" dirty="0">
                <a:solidFill>
                  <a:schemeClr val="tx1"/>
                </a:solidFill>
              </a:rPr>
              <a:t>、國管樂</a:t>
            </a:r>
            <a:r>
              <a:rPr lang="en-US" altLang="zh-TW" sz="2700" dirty="0">
                <a:solidFill>
                  <a:schemeClr val="tx1"/>
                </a:solidFill>
              </a:rPr>
              <a:t>(</a:t>
            </a:r>
            <a:r>
              <a:rPr lang="zh-TW" altLang="zh-TW" sz="2700" dirty="0">
                <a:solidFill>
                  <a:schemeClr val="tx1"/>
                </a:solidFill>
              </a:rPr>
              <a:t>聯合音樂會</a:t>
            </a:r>
            <a:r>
              <a:rPr lang="en-US" altLang="zh-TW" sz="2700" dirty="0">
                <a:solidFill>
                  <a:schemeClr val="tx1"/>
                </a:solidFill>
              </a:rPr>
              <a:t>)</a:t>
            </a:r>
            <a:r>
              <a:rPr lang="zh-TW" altLang="zh-TW" sz="2700" dirty="0">
                <a:solidFill>
                  <a:schemeClr val="tx1"/>
                </a:solidFill>
              </a:rPr>
              <a:t>、音控</a:t>
            </a:r>
            <a:r>
              <a:rPr lang="en-US" altLang="zh-TW" sz="2700" dirty="0">
                <a:solidFill>
                  <a:schemeClr val="tx1"/>
                </a:solidFill>
              </a:rPr>
              <a:t>(</a:t>
            </a:r>
            <a:r>
              <a:rPr lang="zh-TW" altLang="zh-TW" sz="2700" dirty="0">
                <a:solidFill>
                  <a:schemeClr val="tx1"/>
                </a:solidFill>
              </a:rPr>
              <a:t>成果發表</a:t>
            </a:r>
            <a:r>
              <a:rPr lang="en-US" altLang="zh-TW" sz="2700" dirty="0">
                <a:solidFill>
                  <a:schemeClr val="tx1"/>
                </a:solidFill>
              </a:rPr>
              <a:t>)</a:t>
            </a:r>
            <a:r>
              <a:rPr lang="zh-TW" altLang="zh-TW" sz="2700" dirty="0">
                <a:solidFill>
                  <a:schemeClr val="tx1"/>
                </a:solidFill>
              </a:rPr>
              <a:t>、熱音</a:t>
            </a:r>
            <a:r>
              <a:rPr lang="en-US" altLang="zh-TW" sz="2700" dirty="0">
                <a:solidFill>
                  <a:schemeClr val="tx1"/>
                </a:solidFill>
              </a:rPr>
              <a:t>(</a:t>
            </a:r>
            <a:r>
              <a:rPr lang="zh-TW" altLang="zh-TW" sz="2700" dirty="0">
                <a:solidFill>
                  <a:schemeClr val="tx1"/>
                </a:solidFill>
              </a:rPr>
              <a:t>六月革命</a:t>
            </a:r>
            <a:r>
              <a:rPr lang="en-US" altLang="zh-TW" sz="2700" dirty="0">
                <a:solidFill>
                  <a:schemeClr val="tx1"/>
                </a:solidFill>
              </a:rPr>
              <a:t>)</a:t>
            </a:r>
            <a:r>
              <a:rPr lang="zh-TW" altLang="zh-TW" sz="2700" dirty="0">
                <a:solidFill>
                  <a:schemeClr val="tx1"/>
                </a:solidFill>
              </a:rPr>
              <a:t>、嘻哈</a:t>
            </a:r>
            <a:r>
              <a:rPr lang="en-US" altLang="zh-TW" sz="2700" dirty="0">
                <a:solidFill>
                  <a:schemeClr val="tx1"/>
                </a:solidFill>
              </a:rPr>
              <a:t>(</a:t>
            </a:r>
            <a:r>
              <a:rPr lang="zh-TW" altLang="zh-TW" sz="2700" dirty="0">
                <a:solidFill>
                  <a:schemeClr val="tx1"/>
                </a:solidFill>
              </a:rPr>
              <a:t>成發</a:t>
            </a:r>
            <a:r>
              <a:rPr lang="en-US" altLang="zh-TW" sz="2700" dirty="0">
                <a:solidFill>
                  <a:schemeClr val="tx1"/>
                </a:solidFill>
              </a:rPr>
              <a:t>)</a:t>
            </a:r>
            <a:r>
              <a:rPr lang="zh-TW" altLang="zh-TW" sz="2700" dirty="0">
                <a:solidFill>
                  <a:schemeClr val="tx1"/>
                </a:solidFill>
              </a:rPr>
              <a:t>等。</a:t>
            </a:r>
          </a:p>
          <a:p>
            <a:pPr marL="342900" indent="-342900">
              <a:lnSpc>
                <a:spcPct val="79000"/>
              </a:lnSpc>
              <a:buClr>
                <a:schemeClr val="accent1"/>
              </a:buClr>
              <a:buFont typeface="Wingdings 3" charset="2"/>
              <a:buChar char=""/>
            </a:pPr>
            <a:r>
              <a:rPr lang="zh-TW" altLang="zh-TW" sz="2700" dirty="0">
                <a:solidFill>
                  <a:schemeClr val="tx1"/>
                </a:solidFill>
              </a:rPr>
              <a:t>欲提案本校</a:t>
            </a:r>
            <a:r>
              <a:rPr lang="en-US" altLang="zh-TW" sz="2700" dirty="0">
                <a:solidFill>
                  <a:schemeClr val="tx1"/>
                </a:solidFill>
              </a:rPr>
              <a:t>113</a:t>
            </a:r>
            <a:r>
              <a:rPr lang="zh-TW" altLang="zh-TW" sz="2700" dirty="0">
                <a:solidFill>
                  <a:schemeClr val="tx1"/>
                </a:solidFill>
              </a:rPr>
              <a:t>年藝文季系列活動之社團或系學會，請於</a:t>
            </a:r>
            <a:r>
              <a:rPr lang="en-US" altLang="zh-TW" sz="2700" dirty="0">
                <a:solidFill>
                  <a:srgbClr val="FF0000"/>
                </a:solidFill>
              </a:rPr>
              <a:t>112/12/26(</a:t>
            </a:r>
            <a:r>
              <a:rPr lang="zh-TW" altLang="zh-TW" sz="2700" dirty="0">
                <a:solidFill>
                  <a:srgbClr val="FF0000"/>
                </a:solidFill>
              </a:rPr>
              <a:t>二</a:t>
            </a:r>
            <a:r>
              <a:rPr lang="en-US" altLang="zh-TW" sz="2700" dirty="0">
                <a:solidFill>
                  <a:srgbClr val="FF0000"/>
                </a:solidFill>
              </a:rPr>
              <a:t>)</a:t>
            </a:r>
            <a:r>
              <a:rPr lang="zh-TW" altLang="zh-TW" sz="2700" dirty="0">
                <a:solidFill>
                  <a:srgbClr val="FF0000"/>
                </a:solidFill>
              </a:rPr>
              <a:t>中午</a:t>
            </a:r>
            <a:r>
              <a:rPr lang="en-US" altLang="zh-TW" sz="2700" dirty="0">
                <a:solidFill>
                  <a:srgbClr val="FF0000"/>
                </a:solidFill>
              </a:rPr>
              <a:t>12:00</a:t>
            </a:r>
            <a:r>
              <a:rPr lang="zh-TW" altLang="zh-TW" sz="2700" dirty="0">
                <a:solidFill>
                  <a:srgbClr val="FF0000"/>
                </a:solidFill>
              </a:rPr>
              <a:t>前完成專案提案</a:t>
            </a:r>
            <a:r>
              <a:rPr lang="zh-TW" altLang="zh-TW" sz="2700" dirty="0">
                <a:solidFill>
                  <a:schemeClr val="tx1"/>
                </a:solidFill>
              </a:rPr>
              <a:t>。逾期則不予受理。＜僅需主辦社團先完成此階段提案即可。＞</a:t>
            </a:r>
          </a:p>
          <a:p>
            <a:pPr marL="0" indent="0">
              <a:buNone/>
            </a:pPr>
            <a:endParaRPr lang="zh-TW" altLang="zh-TW" sz="2400" dirty="0"/>
          </a:p>
          <a:p>
            <a:pPr lvl="2"/>
            <a:endParaRPr lang="zh-TW" altLang="zh-TW" sz="2400" dirty="0"/>
          </a:p>
        </p:txBody>
      </p:sp>
    </p:spTree>
    <p:extLst>
      <p:ext uri="{BB962C8B-B14F-4D97-AF65-F5344CB8AC3E}">
        <p14:creationId xmlns:p14="http://schemas.microsoft.com/office/powerpoint/2010/main" val="1404806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0" y="0"/>
            <a:ext cx="12192000" cy="6858828"/>
          </a:xfrm>
          <a:prstGeom prst="rect">
            <a:avLst/>
          </a:prstGeom>
        </p:spPr>
      </p:pic>
    </p:spTree>
    <p:extLst>
      <p:ext uri="{BB962C8B-B14F-4D97-AF65-F5344CB8AC3E}">
        <p14:creationId xmlns:p14="http://schemas.microsoft.com/office/powerpoint/2010/main" val="2349013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996696" y="2569464"/>
            <a:ext cx="10058400" cy="1609344"/>
          </a:xfrm>
        </p:spPr>
        <p:txBody>
          <a:bodyPr>
            <a:normAutofit/>
          </a:bodyPr>
          <a:lstStyle/>
          <a:p>
            <a:pPr lvl="0" algn="ctr"/>
            <a:r>
              <a:rPr lang="zh-TW" altLang="zh-TW" sz="7200" b="1" dirty="0"/>
              <a:t>社團業務提醒</a:t>
            </a:r>
          </a:p>
        </p:txBody>
      </p:sp>
    </p:spTree>
    <p:extLst>
      <p:ext uri="{BB962C8B-B14F-4D97-AF65-F5344CB8AC3E}">
        <p14:creationId xmlns:p14="http://schemas.microsoft.com/office/powerpoint/2010/main" val="2830195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978408" y="758952"/>
            <a:ext cx="10058400" cy="1499616"/>
          </a:xfrm>
        </p:spPr>
        <p:txBody>
          <a:bodyPr>
            <a:normAutofit/>
          </a:bodyPr>
          <a:lstStyle/>
          <a:p>
            <a:pPr lvl="0"/>
            <a:r>
              <a:rPr lang="zh-TW" altLang="en-US" sz="4000" dirty="0"/>
              <a:t>社團業務提醒</a:t>
            </a:r>
            <a:r>
              <a:rPr lang="zh-TW" altLang="zh-TW" sz="4000" dirty="0"/>
              <a:t/>
            </a:r>
            <a:br>
              <a:rPr lang="zh-TW" altLang="zh-TW" sz="4000" dirty="0"/>
            </a:br>
            <a:endParaRPr lang="zh-TW" altLang="en-US" sz="4000" dirty="0"/>
          </a:p>
        </p:txBody>
      </p:sp>
      <p:sp>
        <p:nvSpPr>
          <p:cNvPr id="3" name="內容版面配置區 2"/>
          <p:cNvSpPr>
            <a:spLocks noGrp="1"/>
          </p:cNvSpPr>
          <p:nvPr>
            <p:ph idx="1"/>
          </p:nvPr>
        </p:nvSpPr>
        <p:spPr>
          <a:xfrm>
            <a:off x="658368" y="2029968"/>
            <a:ext cx="11210544" cy="4361688"/>
          </a:xfrm>
        </p:spPr>
        <p:txBody>
          <a:bodyPr vert="horz" lIns="91440" tIns="45720" rIns="91440" bIns="45720" rtlCol="0">
            <a:normAutofit/>
          </a:bodyPr>
          <a:lstStyle/>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社團活動及成果繳交線上查詢可透過課外組網頁</a:t>
            </a:r>
            <a:r>
              <a:rPr lang="en-US" altLang="zh-TW" sz="2700" dirty="0">
                <a:solidFill>
                  <a:schemeClr val="tx1"/>
                </a:solidFill>
              </a:rPr>
              <a:t>-</a:t>
            </a:r>
            <a:r>
              <a:rPr lang="zh-TW" altLang="zh-TW" sz="2700" dirty="0">
                <a:solidFill>
                  <a:schemeClr val="tx1"/>
                </a:solidFill>
              </a:rPr>
              <a:t>右側選單</a:t>
            </a:r>
            <a:r>
              <a:rPr lang="en-US" altLang="zh-TW" sz="2700" dirty="0">
                <a:solidFill>
                  <a:schemeClr val="tx1"/>
                </a:solidFill>
              </a:rPr>
              <a:t>-</a:t>
            </a:r>
            <a:r>
              <a:rPr lang="zh-TW" altLang="zh-TW" sz="2700" dirty="0">
                <a:solidFill>
                  <a:schemeClr val="tx1"/>
                </a:solidFill>
              </a:rPr>
              <a:t>社團活動查詢。另請於</a:t>
            </a:r>
            <a:r>
              <a:rPr lang="en-US" altLang="zh-TW" sz="2700" dirty="0">
                <a:solidFill>
                  <a:schemeClr val="tx1"/>
                </a:solidFill>
              </a:rPr>
              <a:t>112/12/28(</a:t>
            </a:r>
            <a:r>
              <a:rPr lang="zh-TW" altLang="zh-TW" sz="2700" dirty="0">
                <a:solidFill>
                  <a:schemeClr val="tx1"/>
                </a:solidFill>
              </a:rPr>
              <a:t>四</a:t>
            </a:r>
            <a:r>
              <a:rPr lang="en-US" altLang="zh-TW" sz="2700" dirty="0">
                <a:solidFill>
                  <a:schemeClr val="tx1"/>
                </a:solidFill>
              </a:rPr>
              <a:t>)</a:t>
            </a:r>
            <a:r>
              <a:rPr lang="zh-TW" altLang="zh-TW" sz="2700" dirty="0">
                <a:solidFill>
                  <a:schemeClr val="tx1"/>
                </a:solidFill>
              </a:rPr>
              <a:t>前完成</a:t>
            </a:r>
            <a:r>
              <a:rPr lang="en-US" altLang="zh-TW" sz="2700" dirty="0">
                <a:solidFill>
                  <a:schemeClr val="tx1"/>
                </a:solidFill>
              </a:rPr>
              <a:t>111-2</a:t>
            </a:r>
            <a:r>
              <a:rPr lang="zh-TW" altLang="zh-TW" sz="2700" dirty="0">
                <a:solidFill>
                  <a:schemeClr val="tx1"/>
                </a:solidFill>
              </a:rPr>
              <a:t>及</a:t>
            </a:r>
            <a:r>
              <a:rPr lang="en-US" altLang="zh-TW" sz="2700" dirty="0">
                <a:solidFill>
                  <a:schemeClr val="tx1"/>
                </a:solidFill>
              </a:rPr>
              <a:t>112-1</a:t>
            </a:r>
            <a:r>
              <a:rPr lang="zh-TW" altLang="zh-TW" sz="2700" dirty="0">
                <a:solidFill>
                  <a:schemeClr val="tx1"/>
                </a:solidFill>
              </a:rPr>
              <a:t>活動申請及加扣分確認，如有問題請洽課外組八號櫃檯。</a:t>
            </a:r>
          </a:p>
          <a:p>
            <a:pPr marL="342900" lvl="2" indent="-342900">
              <a:lnSpc>
                <a:spcPct val="79000"/>
              </a:lnSpc>
              <a:spcBef>
                <a:spcPts val="1000"/>
              </a:spcBef>
              <a:buClr>
                <a:schemeClr val="accent1"/>
              </a:buClr>
              <a:buFont typeface="Wingdings 3" charset="2"/>
              <a:buChar char=""/>
            </a:pPr>
            <a:r>
              <a:rPr lang="en-US" altLang="zh-TW" sz="2700" dirty="0">
                <a:solidFill>
                  <a:schemeClr val="tx1"/>
                </a:solidFill>
              </a:rPr>
              <a:t>111-2</a:t>
            </a:r>
            <a:r>
              <a:rPr lang="zh-TW" altLang="zh-TW" sz="2700" dirty="0">
                <a:solidFill>
                  <a:schemeClr val="tx1"/>
                </a:solidFill>
              </a:rPr>
              <a:t>社團活動加扣分列表：</a:t>
            </a:r>
            <a:r>
              <a:rPr lang="en-US" altLang="zh-TW" sz="2700" dirty="0">
                <a:solidFill>
                  <a:schemeClr val="tx1"/>
                </a:solidFill>
                <a:hlinkClick r:id="rId2"/>
              </a:rPr>
              <a:t>https://reurl.cc/NyMknQ</a:t>
            </a:r>
            <a:r>
              <a:rPr lang="en-US" altLang="zh-TW" sz="2700" dirty="0">
                <a:solidFill>
                  <a:schemeClr val="tx1"/>
                </a:solidFill>
              </a:rPr>
              <a:t>  </a:t>
            </a:r>
            <a:endParaRPr lang="zh-TW" altLang="zh-TW" sz="2700" dirty="0">
              <a:solidFill>
                <a:schemeClr val="tx1"/>
              </a:solidFill>
            </a:endParaRPr>
          </a:p>
          <a:p>
            <a:pPr marL="342900" lvl="2" indent="-342900">
              <a:lnSpc>
                <a:spcPct val="79000"/>
              </a:lnSpc>
              <a:spcBef>
                <a:spcPts val="1000"/>
              </a:spcBef>
              <a:buClr>
                <a:schemeClr val="accent1"/>
              </a:buClr>
              <a:buFont typeface="Wingdings 3" charset="2"/>
              <a:buChar char=""/>
            </a:pPr>
            <a:r>
              <a:rPr lang="en-US" altLang="zh-TW" sz="2700" dirty="0">
                <a:solidFill>
                  <a:schemeClr val="tx1"/>
                </a:solidFill>
              </a:rPr>
              <a:t>112-1</a:t>
            </a:r>
            <a:r>
              <a:rPr lang="zh-TW" altLang="zh-TW" sz="2700" dirty="0">
                <a:solidFill>
                  <a:schemeClr val="tx1"/>
                </a:solidFill>
              </a:rPr>
              <a:t>社團活動加扣分列表：</a:t>
            </a:r>
            <a:r>
              <a:rPr lang="en-US" altLang="zh-TW" sz="2700" dirty="0">
                <a:solidFill>
                  <a:schemeClr val="tx1"/>
                </a:solidFill>
                <a:hlinkClick r:id="rId3"/>
              </a:rPr>
              <a:t>https://reurl.cc/2E92Nn</a:t>
            </a:r>
            <a:r>
              <a:rPr lang="en-US" altLang="zh-TW" sz="2700" dirty="0">
                <a:solidFill>
                  <a:schemeClr val="tx1"/>
                </a:solidFill>
              </a:rPr>
              <a:t>   </a:t>
            </a:r>
          </a:p>
          <a:p>
            <a:pPr marL="342900" lvl="2" indent="-342900"/>
            <a:endParaRPr lang="zh-TW" altLang="zh-TW" sz="2400" dirty="0">
              <a:solidFill>
                <a:schemeClr val="tx1"/>
              </a:solidFill>
            </a:endParaRPr>
          </a:p>
        </p:txBody>
      </p:sp>
    </p:spTree>
    <p:extLst>
      <p:ext uri="{BB962C8B-B14F-4D97-AF65-F5344CB8AC3E}">
        <p14:creationId xmlns:p14="http://schemas.microsoft.com/office/powerpoint/2010/main" val="1622844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005840" y="731520"/>
            <a:ext cx="10058400" cy="1499616"/>
          </a:xfrm>
        </p:spPr>
        <p:txBody>
          <a:bodyPr>
            <a:normAutofit/>
          </a:bodyPr>
          <a:lstStyle/>
          <a:p>
            <a:pPr lvl="0"/>
            <a:r>
              <a:rPr lang="zh-TW" altLang="en-US" sz="4000" dirty="0"/>
              <a:t>社團業務提醒</a:t>
            </a:r>
            <a:r>
              <a:rPr lang="zh-TW" altLang="zh-TW" sz="4000" dirty="0"/>
              <a:t/>
            </a:r>
            <a:br>
              <a:rPr lang="zh-TW" altLang="zh-TW" sz="4000" dirty="0"/>
            </a:br>
            <a:endParaRPr lang="zh-TW" altLang="en-US" sz="4000" dirty="0"/>
          </a:p>
        </p:txBody>
      </p:sp>
      <p:sp>
        <p:nvSpPr>
          <p:cNvPr id="3" name="內容版面配置區 2"/>
          <p:cNvSpPr>
            <a:spLocks noGrp="1"/>
          </p:cNvSpPr>
          <p:nvPr>
            <p:ph idx="1"/>
          </p:nvPr>
        </p:nvSpPr>
        <p:spPr>
          <a:xfrm>
            <a:off x="722376" y="1975104"/>
            <a:ext cx="10625328" cy="4361688"/>
          </a:xfrm>
        </p:spPr>
        <p:txBody>
          <a:bodyPr vert="horz" lIns="91440" tIns="45720" rIns="91440" bIns="45720" rtlCol="0">
            <a:normAutofit/>
          </a:bodyPr>
          <a:lstStyle/>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本組相關活動或業務資訊會公告於課外組粉絲專頁，請搜尋「</a:t>
            </a:r>
            <a:r>
              <a:rPr lang="en-US" altLang="zh-TW" sz="2700" dirty="0" err="1">
                <a:solidFill>
                  <a:schemeClr val="tx1"/>
                </a:solidFill>
                <a:hlinkClick r:id="rId2"/>
              </a:rPr>
              <a:t>國立虎尾科技大學課外活動指導組</a:t>
            </a:r>
            <a:r>
              <a:rPr lang="zh-TW" altLang="zh-TW" sz="2700" dirty="0">
                <a:solidFill>
                  <a:schemeClr val="tx1"/>
                </a:solidFill>
              </a:rPr>
              <a:t>」按讚並設定搶先看，才能最快獲得相關資訊</a:t>
            </a:r>
            <a:r>
              <a:rPr lang="zh-TW" altLang="zh-TW" sz="2700" dirty="0">
                <a:solidFill>
                  <a:schemeClr val="tx1"/>
                </a:solidFill>
              </a:rPr>
              <a:t>。</a:t>
            </a:r>
            <a:endParaRPr lang="en-US" altLang="zh-TW" sz="2700" dirty="0">
              <a:solidFill>
                <a:schemeClr val="tx1"/>
              </a:solidFill>
            </a:endParaRPr>
          </a:p>
          <a:p>
            <a:pPr marL="342900" lvl="2" indent="-342900">
              <a:lnSpc>
                <a:spcPct val="79000"/>
              </a:lnSpc>
              <a:spcBef>
                <a:spcPts val="1000"/>
              </a:spcBef>
              <a:buClr>
                <a:schemeClr val="accent1"/>
              </a:buClr>
              <a:buFont typeface="Wingdings 3" charset="2"/>
              <a:buChar char=""/>
            </a:pPr>
            <a:endParaRPr lang="zh-TW" altLang="zh-TW" sz="2700" dirty="0">
              <a:solidFill>
                <a:schemeClr val="tx1"/>
              </a:solidFill>
            </a:endParaRPr>
          </a:p>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校外活動請大家踴躍上課外組校外活動網頁查看，有興趣者歡迎自行報名參加。</a:t>
            </a:r>
          </a:p>
          <a:p>
            <a:pPr marL="342900" lvl="2" indent="-342900"/>
            <a:endParaRPr lang="zh-TW" altLang="zh-TW" sz="2400" dirty="0">
              <a:solidFill>
                <a:schemeClr val="tx1"/>
              </a:solidFill>
            </a:endParaRPr>
          </a:p>
        </p:txBody>
      </p:sp>
    </p:spTree>
    <p:extLst>
      <p:ext uri="{BB962C8B-B14F-4D97-AF65-F5344CB8AC3E}">
        <p14:creationId xmlns:p14="http://schemas.microsoft.com/office/powerpoint/2010/main" val="1559725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996696" y="740664"/>
            <a:ext cx="10058400" cy="1609344"/>
          </a:xfrm>
        </p:spPr>
        <p:txBody>
          <a:bodyPr>
            <a:normAutofit/>
          </a:bodyPr>
          <a:lstStyle/>
          <a:p>
            <a:r>
              <a:rPr lang="zh-TW" altLang="en-US" sz="4000" dirty="0"/>
              <a:t>注意事項</a:t>
            </a:r>
          </a:p>
        </p:txBody>
      </p:sp>
      <p:sp>
        <p:nvSpPr>
          <p:cNvPr id="3" name="內容版面配置區 2"/>
          <p:cNvSpPr>
            <a:spLocks noGrp="1"/>
          </p:cNvSpPr>
          <p:nvPr>
            <p:ph idx="1"/>
          </p:nvPr>
        </p:nvSpPr>
        <p:spPr>
          <a:xfrm>
            <a:off x="704088" y="1975104"/>
            <a:ext cx="11137392" cy="4325112"/>
          </a:xfrm>
        </p:spPr>
        <p:txBody>
          <a:bodyPr>
            <a:normAutofit/>
          </a:bodyPr>
          <a:lstStyle/>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各社團辦理活動時</a:t>
            </a:r>
            <a:r>
              <a:rPr lang="zh-TW" altLang="zh-TW" sz="2700" dirty="0">
                <a:solidFill>
                  <a:srgbClr val="FF0000"/>
                </a:solidFill>
              </a:rPr>
              <a:t>應避免從事危險項目表演</a:t>
            </a:r>
            <a:r>
              <a:rPr lang="zh-TW" altLang="zh-TW" sz="2700" dirty="0">
                <a:solidFill>
                  <a:schemeClr val="tx1"/>
                </a:solidFill>
              </a:rPr>
              <a:t>（例如明火表演、舉人拋高接人、大胃王比賽）以免因事先防護準備工作不當，導致灼傷、骨折等意外事件發生，</a:t>
            </a:r>
            <a:r>
              <a:rPr lang="zh-TW" altLang="zh-TW" sz="2700" dirty="0">
                <a:solidFill>
                  <a:srgbClr val="FF0000"/>
                </a:solidFill>
              </a:rPr>
              <a:t>特殊</a:t>
            </a:r>
            <a:r>
              <a:rPr lang="en-US" altLang="zh-TW" sz="2700" dirty="0">
                <a:solidFill>
                  <a:srgbClr val="FF0000"/>
                </a:solidFill>
              </a:rPr>
              <a:t>/</a:t>
            </a:r>
            <a:r>
              <a:rPr lang="zh-TW" altLang="zh-TW" sz="2700" dirty="0">
                <a:solidFill>
                  <a:srgbClr val="FF0000"/>
                </a:solidFill>
              </a:rPr>
              <a:t>用火活動需附安全說明及火安計畫</a:t>
            </a:r>
            <a:r>
              <a:rPr lang="en-US" altLang="zh-TW" sz="2700" dirty="0">
                <a:solidFill>
                  <a:schemeClr val="tx1"/>
                </a:solidFill>
              </a:rPr>
              <a:t>(</a:t>
            </a:r>
            <a:r>
              <a:rPr lang="zh-TW" altLang="zh-TW" sz="2700" dirty="0">
                <a:solidFill>
                  <a:schemeClr val="tx1"/>
                </a:solidFill>
              </a:rPr>
              <a:t>例如火舞</a:t>
            </a:r>
            <a:r>
              <a:rPr lang="en-US" altLang="zh-TW" sz="2700" dirty="0">
                <a:solidFill>
                  <a:schemeClr val="tx1"/>
                </a:solidFill>
              </a:rPr>
              <a:t>)</a:t>
            </a:r>
            <a:r>
              <a:rPr lang="zh-TW" altLang="zh-TW" sz="2700" dirty="0">
                <a:solidFill>
                  <a:schemeClr val="tx1"/>
                </a:solidFill>
              </a:rPr>
              <a:t>。</a:t>
            </a:r>
            <a:endParaRPr lang="en-US" altLang="zh-TW" sz="2700" dirty="0">
              <a:solidFill>
                <a:schemeClr val="tx1"/>
              </a:solidFill>
            </a:endParaRPr>
          </a:p>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另社團辦理</a:t>
            </a:r>
            <a:r>
              <a:rPr lang="zh-TW" altLang="zh-TW" sz="2700" dirty="0">
                <a:solidFill>
                  <a:srgbClr val="FF0000"/>
                </a:solidFill>
              </a:rPr>
              <a:t>校外活動於雲林以外地區</a:t>
            </a:r>
            <a:r>
              <a:rPr lang="zh-TW" altLang="zh-TW" sz="2700" dirty="0">
                <a:solidFill>
                  <a:schemeClr val="tx1"/>
                </a:solidFill>
              </a:rPr>
              <a:t>，</a:t>
            </a:r>
            <a:r>
              <a:rPr lang="zh-TW" altLang="zh-TW" sz="2700" dirty="0">
                <a:solidFill>
                  <a:srgbClr val="FF0000"/>
                </a:solidFill>
              </a:rPr>
              <a:t>必須針對本校參加學生加保旅平險，學生活動也可依規定使用學期補助款核銷保險費用</a:t>
            </a:r>
            <a:r>
              <a:rPr lang="zh-TW" altLang="en-US" sz="2700" dirty="0">
                <a:solidFill>
                  <a:schemeClr val="tx1"/>
                </a:solidFill>
              </a:rPr>
              <a:t>。</a:t>
            </a:r>
            <a:endParaRPr lang="en-US" altLang="zh-TW" sz="2700" dirty="0">
              <a:solidFill>
                <a:schemeClr val="tx1"/>
              </a:solidFill>
            </a:endParaRPr>
          </a:p>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發生緊急意外事故時，請立即撥打</a:t>
            </a:r>
            <a:r>
              <a:rPr lang="zh-TW" altLang="zh-TW" sz="2700" dirty="0">
                <a:solidFill>
                  <a:schemeClr val="tx1"/>
                </a:solidFill>
              </a:rPr>
              <a:t>學校</a:t>
            </a:r>
            <a:endParaRPr lang="en-US" altLang="zh-TW" sz="2700" dirty="0">
              <a:solidFill>
                <a:schemeClr val="tx1"/>
              </a:solidFill>
            </a:endParaRPr>
          </a:p>
          <a:p>
            <a:pPr marL="342900" lvl="2" indent="-342900">
              <a:lnSpc>
                <a:spcPct val="79000"/>
              </a:lnSpc>
              <a:spcBef>
                <a:spcPts val="1000"/>
              </a:spcBef>
              <a:buClr>
                <a:schemeClr val="accent1"/>
              </a:buClr>
              <a:buFont typeface="Wingdings 3" charset="2"/>
              <a:buChar char=""/>
            </a:pPr>
            <a:r>
              <a:rPr lang="zh-TW" altLang="zh-TW" sz="2700" dirty="0" smtClean="0">
                <a:solidFill>
                  <a:schemeClr val="tx1"/>
                </a:solidFill>
              </a:rPr>
              <a:t>校</a:t>
            </a:r>
            <a:r>
              <a:rPr lang="zh-TW" altLang="zh-TW" sz="2700" dirty="0">
                <a:solidFill>
                  <a:schemeClr val="tx1"/>
                </a:solidFill>
              </a:rPr>
              <a:t>安中心緊急聯絡電話</a:t>
            </a:r>
            <a:r>
              <a:rPr lang="en-US" altLang="zh-TW" sz="2700" dirty="0">
                <a:solidFill>
                  <a:schemeClr val="tx1"/>
                </a:solidFill>
              </a:rPr>
              <a:t>:</a:t>
            </a:r>
            <a:r>
              <a:rPr lang="en-US" altLang="zh-TW" sz="2700" dirty="0">
                <a:solidFill>
                  <a:srgbClr val="FF0000"/>
                </a:solidFill>
              </a:rPr>
              <a:t>0932-969994</a:t>
            </a:r>
            <a:r>
              <a:rPr lang="zh-TW" altLang="zh-TW" sz="2700" dirty="0">
                <a:solidFill>
                  <a:schemeClr val="tx1"/>
                </a:solidFill>
              </a:rPr>
              <a:t>尋求協助處理。</a:t>
            </a:r>
          </a:p>
          <a:p>
            <a:pPr>
              <a:lnSpc>
                <a:spcPct val="100000"/>
              </a:lnSpc>
              <a:spcBef>
                <a:spcPts val="600"/>
              </a:spcBef>
              <a:spcAft>
                <a:spcPts val="600"/>
              </a:spcAft>
            </a:pPr>
            <a:endParaRPr lang="zh-TW" altLang="en-US" dirty="0">
              <a:latin typeface="+mj-ea"/>
              <a:ea typeface="+mj-ea"/>
            </a:endParaRPr>
          </a:p>
        </p:txBody>
      </p:sp>
    </p:spTree>
    <p:extLst>
      <p:ext uri="{BB962C8B-B14F-4D97-AF65-F5344CB8AC3E}">
        <p14:creationId xmlns:p14="http://schemas.microsoft.com/office/powerpoint/2010/main" val="3178114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59828" y="2060448"/>
            <a:ext cx="11218228" cy="4312920"/>
          </a:xfrm>
        </p:spPr>
        <p:txBody>
          <a:bodyPr>
            <a:normAutofit/>
          </a:bodyPr>
          <a:lstStyle/>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學生辦理活動應落實性別平等教育法，於活動間應互相提醒間度及保護同儕權益，若疑似發生校園性侵害、性騷擾或性霸凌事件應進行校安通報</a:t>
            </a:r>
            <a:r>
              <a:rPr lang="zh-TW" altLang="zh-TW" sz="2700" dirty="0">
                <a:solidFill>
                  <a:schemeClr val="tx1"/>
                </a:solidFill>
              </a:rPr>
              <a:t>。</a:t>
            </a:r>
            <a:endParaRPr lang="en-US" altLang="zh-TW" sz="2700" dirty="0">
              <a:solidFill>
                <a:schemeClr val="tx1"/>
              </a:solidFill>
            </a:endParaRPr>
          </a:p>
          <a:p>
            <a:pPr marL="342900" lvl="2" indent="-342900">
              <a:lnSpc>
                <a:spcPct val="79000"/>
              </a:lnSpc>
              <a:spcBef>
                <a:spcPts val="1000"/>
              </a:spcBef>
              <a:buClr>
                <a:schemeClr val="accent1"/>
              </a:buClr>
              <a:buFont typeface="Wingdings 3" charset="2"/>
              <a:buChar char=""/>
            </a:pPr>
            <a:endParaRPr lang="en-US" altLang="zh-TW" sz="2700" dirty="0">
              <a:solidFill>
                <a:schemeClr val="tx1"/>
              </a:solidFill>
            </a:endParaRPr>
          </a:p>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校安中心緊急聯絡電話</a:t>
            </a:r>
            <a:r>
              <a:rPr lang="en-US" altLang="zh-TW" sz="2700" dirty="0">
                <a:solidFill>
                  <a:schemeClr val="tx1"/>
                </a:solidFill>
              </a:rPr>
              <a:t>:</a:t>
            </a:r>
            <a:r>
              <a:rPr lang="en-US" altLang="zh-TW" sz="2700" dirty="0">
                <a:solidFill>
                  <a:srgbClr val="FF0000"/>
                </a:solidFill>
              </a:rPr>
              <a:t>0932-969994</a:t>
            </a:r>
            <a:endParaRPr lang="zh-TW" altLang="en-US" sz="2700" dirty="0">
              <a:solidFill>
                <a:srgbClr val="FF0000"/>
              </a:solidFill>
            </a:endParaRPr>
          </a:p>
        </p:txBody>
      </p:sp>
      <p:sp>
        <p:nvSpPr>
          <p:cNvPr id="4" name="標題 1"/>
          <p:cNvSpPr txBox="1">
            <a:spLocks/>
          </p:cNvSpPr>
          <p:nvPr/>
        </p:nvSpPr>
        <p:spPr>
          <a:xfrm>
            <a:off x="960120" y="707136"/>
            <a:ext cx="10058400" cy="149961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4000" dirty="0" smtClean="0"/>
              <a:t>社團業務提醒</a:t>
            </a:r>
            <a:r>
              <a:rPr lang="zh-TW" altLang="zh-TW" sz="4000" dirty="0" smtClean="0"/>
              <a:t/>
            </a:r>
            <a:br>
              <a:rPr lang="zh-TW" altLang="zh-TW" sz="4000" dirty="0" smtClean="0"/>
            </a:br>
            <a:endParaRPr lang="zh-TW" altLang="en-US" sz="4000" dirty="0"/>
          </a:p>
        </p:txBody>
      </p:sp>
    </p:spTree>
    <p:extLst>
      <p:ext uri="{BB962C8B-B14F-4D97-AF65-F5344CB8AC3E}">
        <p14:creationId xmlns:p14="http://schemas.microsoft.com/office/powerpoint/2010/main" val="2082320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992124" y="722376"/>
            <a:ext cx="10058400" cy="1609344"/>
          </a:xfrm>
        </p:spPr>
        <p:txBody>
          <a:bodyPr>
            <a:normAutofit/>
          </a:bodyPr>
          <a:lstStyle/>
          <a:p>
            <a:r>
              <a:rPr lang="zh-TW" altLang="en-US" sz="4000" dirty="0"/>
              <a:t>注意事項</a:t>
            </a:r>
            <a:r>
              <a:rPr lang="en-US" altLang="zh-TW" sz="4000" dirty="0"/>
              <a:t>-</a:t>
            </a:r>
            <a:r>
              <a:rPr lang="zh-TW" altLang="en-US" sz="4000" dirty="0"/>
              <a:t>冷氣</a:t>
            </a:r>
          </a:p>
        </p:txBody>
      </p:sp>
      <p:sp>
        <p:nvSpPr>
          <p:cNvPr id="3" name="內容版面配置區 2"/>
          <p:cNvSpPr>
            <a:spLocks noGrp="1"/>
          </p:cNvSpPr>
          <p:nvPr>
            <p:ph idx="1"/>
          </p:nvPr>
        </p:nvSpPr>
        <p:spPr>
          <a:xfrm>
            <a:off x="644652" y="2002536"/>
            <a:ext cx="11233404" cy="4407408"/>
          </a:xfrm>
        </p:spPr>
        <p:txBody>
          <a:bodyPr vert="horz" lIns="91440" tIns="45720" rIns="91440" bIns="45720" rtlCol="0">
            <a:normAutofit/>
          </a:bodyPr>
          <a:lstStyle/>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職能大樓共用教室冷氣，請各社團及借用單位務必愛惜使用。</a:t>
            </a:r>
            <a:endParaRPr lang="en-US" altLang="zh-TW" sz="2700" dirty="0">
              <a:solidFill>
                <a:schemeClr val="tx1"/>
              </a:solidFill>
            </a:endParaRPr>
          </a:p>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冷氣溫控設定為</a:t>
            </a:r>
            <a:r>
              <a:rPr lang="en-US" altLang="zh-TW" sz="2700" dirty="0">
                <a:solidFill>
                  <a:schemeClr val="tx1"/>
                </a:solidFill>
              </a:rPr>
              <a:t>26</a:t>
            </a:r>
            <a:r>
              <a:rPr lang="zh-TW" altLang="zh-TW" sz="2700" dirty="0">
                <a:solidFill>
                  <a:schemeClr val="tx1"/>
                </a:solidFill>
              </a:rPr>
              <a:t>度，已設定自動關機時間為</a:t>
            </a:r>
            <a:r>
              <a:rPr lang="en-US" altLang="zh-TW" sz="2700" dirty="0">
                <a:solidFill>
                  <a:schemeClr val="tx1"/>
                </a:solidFill>
              </a:rPr>
              <a:t>2</a:t>
            </a:r>
            <a:r>
              <a:rPr lang="zh-TW" altLang="zh-TW" sz="2700" dirty="0">
                <a:solidFill>
                  <a:schemeClr val="tx1"/>
                </a:solidFill>
              </a:rPr>
              <a:t>小時（可重新再開機使用）。請借用單位於鑰匙借用時，一併借用遙控器。</a:t>
            </a:r>
            <a:endParaRPr lang="en-US" altLang="zh-TW" sz="2700" dirty="0">
              <a:solidFill>
                <a:schemeClr val="tx1"/>
              </a:solidFill>
            </a:endParaRPr>
          </a:p>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冷氣開啟時，請確實將門窗緊閉，避免冷氣外流，除造成資源浪費，亦容易造成冷氣壓縮機無法負荷而損壞。使用完畢請確實電源關閉，如未關閉則不得借用。</a:t>
            </a:r>
          </a:p>
          <a:p>
            <a:pPr marL="342900" lvl="1" indent="-342900"/>
            <a:endParaRPr lang="zh-TW" altLang="en-US" sz="3200" dirty="0"/>
          </a:p>
        </p:txBody>
      </p:sp>
    </p:spTree>
    <p:extLst>
      <p:ext uri="{BB962C8B-B14F-4D97-AF65-F5344CB8AC3E}">
        <p14:creationId xmlns:p14="http://schemas.microsoft.com/office/powerpoint/2010/main" val="283861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0" y="0"/>
            <a:ext cx="12192000" cy="6858828"/>
          </a:xfrm>
          <a:prstGeom prst="rect">
            <a:avLst/>
          </a:prstGeom>
        </p:spPr>
      </p:pic>
    </p:spTree>
    <p:extLst>
      <p:ext uri="{BB962C8B-B14F-4D97-AF65-F5344CB8AC3E}">
        <p14:creationId xmlns:p14="http://schemas.microsoft.com/office/powerpoint/2010/main" val="3635162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719072" y="640080"/>
            <a:ext cx="10058400" cy="1609344"/>
          </a:xfrm>
        </p:spPr>
        <p:txBody>
          <a:bodyPr>
            <a:normAutofit/>
          </a:bodyPr>
          <a:lstStyle/>
          <a:p>
            <a:r>
              <a:rPr lang="zh-TW" altLang="en-US" sz="4000" dirty="0"/>
              <a:t>注意事項</a:t>
            </a:r>
            <a:r>
              <a:rPr lang="en-US" altLang="zh-TW" sz="4000" dirty="0"/>
              <a:t>-</a:t>
            </a:r>
            <a:r>
              <a:rPr lang="zh-TW" altLang="en-US" sz="4000" dirty="0"/>
              <a:t>校外租車</a:t>
            </a:r>
          </a:p>
        </p:txBody>
      </p:sp>
      <p:sp>
        <p:nvSpPr>
          <p:cNvPr id="3" name="內容版面配置區 2"/>
          <p:cNvSpPr>
            <a:spLocks noGrp="1"/>
          </p:cNvSpPr>
          <p:nvPr>
            <p:ph idx="1"/>
          </p:nvPr>
        </p:nvSpPr>
        <p:spPr>
          <a:xfrm>
            <a:off x="630936" y="2249424"/>
            <a:ext cx="11219688" cy="2898648"/>
          </a:xfrm>
        </p:spPr>
        <p:txBody>
          <a:bodyPr vert="horz" lIns="91440" tIns="45720" rIns="91440" bIns="45720" rtlCol="0">
            <a:normAutofit/>
          </a:bodyPr>
          <a:lstStyle/>
          <a:p>
            <a:pPr marL="342900" lvl="2" indent="-342900">
              <a:lnSpc>
                <a:spcPct val="79000"/>
              </a:lnSpc>
              <a:spcBef>
                <a:spcPts val="1000"/>
              </a:spcBef>
              <a:buClr>
                <a:schemeClr val="accent1"/>
              </a:buClr>
              <a:buFont typeface="Wingdings 3" charset="2"/>
              <a:buChar char=""/>
            </a:pPr>
            <a:r>
              <a:rPr lang="zh-TW" altLang="zh-TW" sz="2700" dirty="0">
                <a:solidFill>
                  <a:schemeClr val="tx1"/>
                </a:solidFill>
              </a:rPr>
              <a:t>辦理校外活動有關租用車輛之契約訂定</a:t>
            </a:r>
            <a:r>
              <a:rPr lang="zh-TW" altLang="zh-TW" sz="2700" dirty="0">
                <a:solidFill>
                  <a:schemeClr val="tx1"/>
                </a:solidFill>
              </a:rPr>
              <a:t>，請</a:t>
            </a:r>
            <a:r>
              <a:rPr lang="zh-TW" altLang="zh-TW" sz="2700" dirty="0">
                <a:solidFill>
                  <a:schemeClr val="tx1"/>
                </a:solidFill>
              </a:rPr>
              <a:t>確實依</a:t>
            </a:r>
            <a:r>
              <a:rPr lang="zh-TW" altLang="zh-TW" sz="2700" dirty="0">
                <a:solidFill>
                  <a:srgbClr val="FF0000"/>
                </a:solidFill>
              </a:rPr>
              <a:t>「學校辦理校外教學活動租用車輛應行注意事項」</a:t>
            </a:r>
            <a:r>
              <a:rPr lang="zh-TW" altLang="zh-TW" sz="2700" dirty="0">
                <a:solidFill>
                  <a:schemeClr val="tx1"/>
                </a:solidFill>
              </a:rPr>
              <a:t>規定辦理，相關規定請參閱課外組網頁文件下載處。</a:t>
            </a:r>
          </a:p>
        </p:txBody>
      </p:sp>
    </p:spTree>
    <p:extLst>
      <p:ext uri="{BB962C8B-B14F-4D97-AF65-F5344CB8AC3E}">
        <p14:creationId xmlns:p14="http://schemas.microsoft.com/office/powerpoint/2010/main" val="1546164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0" y="2414016"/>
            <a:ext cx="12192000" cy="1609344"/>
          </a:xfrm>
        </p:spPr>
        <p:txBody>
          <a:bodyPr>
            <a:normAutofit fontScale="90000"/>
          </a:bodyPr>
          <a:lstStyle/>
          <a:p>
            <a:pPr lvl="0" algn="ctr"/>
            <a:r>
              <a:rPr lang="zh-TW" altLang="en-US" sz="7200" b="1" dirty="0"/>
              <a:t>場館</a:t>
            </a:r>
            <a:r>
              <a:rPr lang="zh-TW" altLang="en-US" sz="7200" b="1" dirty="0" smtClean="0"/>
              <a:t>公告</a:t>
            </a:r>
            <a:r>
              <a:rPr lang="en-US" altLang="zh-TW" sz="7200" b="1" dirty="0" smtClean="0"/>
              <a:t/>
            </a:r>
            <a:br>
              <a:rPr lang="en-US" altLang="zh-TW" sz="7200" b="1" dirty="0" smtClean="0"/>
            </a:br>
            <a:endParaRPr lang="zh-TW" altLang="zh-TW" sz="7200" b="1" dirty="0"/>
          </a:p>
        </p:txBody>
      </p:sp>
    </p:spTree>
    <p:extLst>
      <p:ext uri="{BB962C8B-B14F-4D97-AF65-F5344CB8AC3E}">
        <p14:creationId xmlns:p14="http://schemas.microsoft.com/office/powerpoint/2010/main" val="4277770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7013" y="621791"/>
            <a:ext cx="10058400" cy="1609344"/>
          </a:xfrm>
        </p:spPr>
        <p:txBody>
          <a:bodyPr>
            <a:normAutofit/>
          </a:bodyPr>
          <a:lstStyle/>
          <a:p>
            <a:pPr lvl="0"/>
            <a:endParaRPr lang="zh-TW" altLang="en-US" sz="4000" dirty="0"/>
          </a:p>
        </p:txBody>
      </p:sp>
      <p:pic>
        <p:nvPicPr>
          <p:cNvPr id="8" name="內容版面配置區 7">
            <a:extLst>
              <a:ext uri="{FF2B5EF4-FFF2-40B4-BE49-F238E27FC236}">
                <a16:creationId xmlns:a16="http://schemas.microsoft.com/office/drawing/2014/main" id="{8CC395EB-E8C3-4FCC-9D33-6063109C34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Tree>
    <p:extLst>
      <p:ext uri="{BB962C8B-B14F-4D97-AF65-F5344CB8AC3E}">
        <p14:creationId xmlns:p14="http://schemas.microsoft.com/office/powerpoint/2010/main" val="731989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86784" y="1490471"/>
            <a:ext cx="10058400" cy="1609344"/>
          </a:xfrm>
        </p:spPr>
        <p:txBody>
          <a:bodyPr>
            <a:normAutofit/>
          </a:bodyPr>
          <a:lstStyle/>
          <a:p>
            <a:pPr lvl="0"/>
            <a:r>
              <a:rPr lang="zh-TW" altLang="zh-TW" sz="4000" dirty="0"/>
              <a:t>場館公告</a:t>
            </a:r>
            <a:r>
              <a:rPr lang="en-US" altLang="zh-TW" sz="4000" dirty="0"/>
              <a:t>-</a:t>
            </a:r>
            <a:r>
              <a:rPr lang="zh-TW" altLang="zh-TW" sz="4000" dirty="0"/>
              <a:t>連假閉館日程</a:t>
            </a:r>
            <a:endParaRPr lang="zh-TW" altLang="en-US" sz="4000" dirty="0"/>
          </a:p>
        </p:txBody>
      </p:sp>
      <p:graphicFrame>
        <p:nvGraphicFramePr>
          <p:cNvPr id="5" name="內容版面配置區 4">
            <a:extLst>
              <a:ext uri="{FF2B5EF4-FFF2-40B4-BE49-F238E27FC236}">
                <a16:creationId xmlns:a16="http://schemas.microsoft.com/office/drawing/2014/main" id="{24680FFD-B4A2-4D2B-9831-5D8A6A868440}"/>
              </a:ext>
            </a:extLst>
          </p:cNvPr>
          <p:cNvGraphicFramePr>
            <a:graphicFrameLocks noGrp="1"/>
          </p:cNvGraphicFramePr>
          <p:nvPr>
            <p:ph idx="1"/>
            <p:extLst>
              <p:ext uri="{D42A27DB-BD31-4B8C-83A1-F6EECF244321}">
                <p14:modId xmlns:p14="http://schemas.microsoft.com/office/powerpoint/2010/main" val="3192146099"/>
              </p:ext>
            </p:extLst>
          </p:nvPr>
        </p:nvGraphicFramePr>
        <p:xfrm>
          <a:off x="996696" y="2450592"/>
          <a:ext cx="10808208" cy="2395728"/>
        </p:xfrm>
        <a:graphic>
          <a:graphicData uri="http://schemas.openxmlformats.org/drawingml/2006/table">
            <a:tbl>
              <a:tblPr firstRow="1" firstCol="1" bandRow="1">
                <a:tableStyleId>{8799B23B-EC83-4686-B30A-512413B5E67A}</a:tableStyleId>
              </a:tblPr>
              <a:tblGrid>
                <a:gridCol w="4068318">
                  <a:extLst>
                    <a:ext uri="{9D8B030D-6E8A-4147-A177-3AD203B41FA5}">
                      <a16:colId xmlns:a16="http://schemas.microsoft.com/office/drawing/2014/main" val="3219320235"/>
                    </a:ext>
                  </a:extLst>
                </a:gridCol>
                <a:gridCol w="3382951">
                  <a:extLst>
                    <a:ext uri="{9D8B030D-6E8A-4147-A177-3AD203B41FA5}">
                      <a16:colId xmlns:a16="http://schemas.microsoft.com/office/drawing/2014/main" val="438376507"/>
                    </a:ext>
                  </a:extLst>
                </a:gridCol>
                <a:gridCol w="3356939">
                  <a:extLst>
                    <a:ext uri="{9D8B030D-6E8A-4147-A177-3AD203B41FA5}">
                      <a16:colId xmlns:a16="http://schemas.microsoft.com/office/drawing/2014/main" val="3773401565"/>
                    </a:ext>
                  </a:extLst>
                </a:gridCol>
              </a:tblGrid>
              <a:tr h="1178036">
                <a:tc>
                  <a:txBody>
                    <a:bodyPr/>
                    <a:lstStyle/>
                    <a:p>
                      <a:pPr algn="ctr">
                        <a:spcAft>
                          <a:spcPts val="0"/>
                        </a:spcAft>
                      </a:pPr>
                      <a:r>
                        <a:rPr lang="zh-TW" sz="2400" kern="100" dirty="0">
                          <a:effectLst/>
                          <a:latin typeface="+mj-ea"/>
                          <a:ea typeface="+mj-ea"/>
                        </a:rPr>
                        <a:t>閉館日程</a:t>
                      </a:r>
                      <a:endParaRPr lang="zh-TW" sz="2400" kern="100" dirty="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zh-TW" sz="2400" kern="100" dirty="0">
                          <a:effectLst/>
                          <a:latin typeface="+mj-ea"/>
                          <a:ea typeface="+mj-ea"/>
                        </a:rPr>
                        <a:t>閉館天數</a:t>
                      </a:r>
                      <a:endParaRPr lang="zh-TW" sz="2400" kern="100" dirty="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zh-TW" sz="2400" kern="100">
                          <a:effectLst/>
                          <a:latin typeface="+mj-ea"/>
                          <a:ea typeface="+mj-ea"/>
                        </a:rPr>
                        <a:t>閉館事由</a:t>
                      </a:r>
                      <a:endParaRPr lang="zh-TW" sz="2400" kern="10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832264643"/>
                  </a:ext>
                </a:extLst>
              </a:tr>
              <a:tr h="1217692">
                <a:tc>
                  <a:txBody>
                    <a:bodyPr/>
                    <a:lstStyle/>
                    <a:p>
                      <a:pPr algn="ctr">
                        <a:spcAft>
                          <a:spcPts val="0"/>
                        </a:spcAft>
                      </a:pPr>
                      <a:r>
                        <a:rPr lang="en-US" sz="2400" kern="100" dirty="0">
                          <a:effectLst/>
                          <a:latin typeface="+mj-ea"/>
                          <a:ea typeface="+mj-ea"/>
                        </a:rPr>
                        <a:t>112/12/30-113/01/01</a:t>
                      </a:r>
                      <a:endParaRPr lang="zh-TW" sz="2400" kern="100" dirty="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latin typeface="+mj-ea"/>
                          <a:ea typeface="+mj-ea"/>
                        </a:rPr>
                        <a:t>3</a:t>
                      </a:r>
                      <a:r>
                        <a:rPr lang="zh-TW" sz="2400" kern="100" dirty="0">
                          <a:effectLst/>
                          <a:latin typeface="+mj-ea"/>
                          <a:ea typeface="+mj-ea"/>
                        </a:rPr>
                        <a:t>天</a:t>
                      </a:r>
                      <a:endParaRPr lang="zh-TW" sz="2400" kern="100" dirty="0">
                        <a:effectLst/>
                        <a:latin typeface="+mj-ea"/>
                        <a:ea typeface="+mj-ea"/>
                        <a:cs typeface="Times New Roman" panose="02020603050405020304" pitchFamily="18" charset="0"/>
                      </a:endParaRPr>
                    </a:p>
                  </a:txBody>
                  <a:tcPr marL="68580" marR="68580" marT="0" marB="0" anchor="ctr"/>
                </a:tc>
                <a:tc>
                  <a:txBody>
                    <a:bodyPr/>
                    <a:lstStyle/>
                    <a:p>
                      <a:pPr algn="ctr">
                        <a:spcAft>
                          <a:spcPts val="0"/>
                        </a:spcAft>
                      </a:pPr>
                      <a:r>
                        <a:rPr lang="zh-TW" sz="2400" kern="100" dirty="0">
                          <a:effectLst/>
                          <a:latin typeface="+mj-ea"/>
                          <a:ea typeface="+mj-ea"/>
                        </a:rPr>
                        <a:t>開國紀念日連假</a:t>
                      </a:r>
                      <a:endParaRPr lang="zh-TW" sz="2400" kern="100" dirty="0">
                        <a:effectLst/>
                        <a:latin typeface="+mj-ea"/>
                        <a:ea typeface="+mj-ea"/>
                        <a:cs typeface="Times New Roman" panose="02020603050405020304" pitchFamily="18" charset="0"/>
                      </a:endParaRPr>
                    </a:p>
                  </a:txBody>
                  <a:tcPr marL="68580" marR="68580" marT="0" marB="0" anchor="ctr"/>
                </a:tc>
                <a:extLst>
                  <a:ext uri="{0D108BD9-81ED-4DB2-BD59-A6C34878D82A}">
                    <a16:rowId xmlns:a16="http://schemas.microsoft.com/office/drawing/2014/main" val="4103211825"/>
                  </a:ext>
                </a:extLst>
              </a:tr>
            </a:tbl>
          </a:graphicData>
        </a:graphic>
      </p:graphicFrame>
    </p:spTree>
    <p:extLst>
      <p:ext uri="{BB962C8B-B14F-4D97-AF65-F5344CB8AC3E}">
        <p14:creationId xmlns:p14="http://schemas.microsoft.com/office/powerpoint/2010/main" val="1152399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4128" y="694944"/>
            <a:ext cx="9601200" cy="1485900"/>
          </a:xfrm>
        </p:spPr>
        <p:txBody>
          <a:bodyPr/>
          <a:lstStyle/>
          <a:p>
            <a:r>
              <a:rPr lang="zh-TW" altLang="zh-TW" dirty="0"/>
              <a:t>場館公告</a:t>
            </a:r>
            <a:r>
              <a:rPr lang="en-US" altLang="zh-TW" dirty="0" smtClean="0"/>
              <a:t>-</a:t>
            </a:r>
            <a:r>
              <a:rPr lang="zh-TW" altLang="en-US" dirty="0" smtClean="0"/>
              <a:t>故障通報</a:t>
            </a:r>
            <a:endParaRPr lang="zh-TW" altLang="en-US" dirty="0"/>
          </a:p>
        </p:txBody>
      </p:sp>
      <p:sp>
        <p:nvSpPr>
          <p:cNvPr id="3" name="內容版面配置區 2"/>
          <p:cNvSpPr>
            <a:spLocks noGrp="1"/>
          </p:cNvSpPr>
          <p:nvPr>
            <p:ph idx="1"/>
          </p:nvPr>
        </p:nvSpPr>
        <p:spPr>
          <a:xfrm>
            <a:off x="1024128" y="2007108"/>
            <a:ext cx="10826496" cy="4293108"/>
          </a:xfrm>
        </p:spPr>
        <p:txBody>
          <a:bodyPr>
            <a:normAutofit/>
          </a:bodyPr>
          <a:lstStyle/>
          <a:p>
            <a:pPr marL="0" indent="0">
              <a:buNone/>
            </a:pPr>
            <a:r>
              <a:rPr lang="zh-TW" altLang="zh-TW" sz="2400" dirty="0">
                <a:solidFill>
                  <a:schemeClr val="tx1"/>
                </a:solidFill>
                <a:latin typeface="+mj-ea"/>
                <a:ea typeface="+mj-ea"/>
              </a:rPr>
              <a:t>課外組轄下場館故障通報及修繕查詢公告：為有效處理課外組轄下場館故障及了解相關修繕進度，如於課外組非開放時間，可至故障通報線上表單通報故障狀況，待工作日後將盡速處理後續事宜。</a:t>
            </a:r>
          </a:p>
          <a:p>
            <a:pPr marL="0" lvl="0" indent="0">
              <a:buNone/>
            </a:pPr>
            <a:endParaRPr lang="en-US" altLang="zh-TW" sz="2400" dirty="0">
              <a:latin typeface="+mj-ea"/>
              <a:ea typeface="+mj-ea"/>
            </a:endParaRPr>
          </a:p>
          <a:p>
            <a:pPr lvl="0"/>
            <a:r>
              <a:rPr lang="zh-TW" altLang="zh-TW" sz="2400" dirty="0">
                <a:solidFill>
                  <a:schemeClr val="tx1"/>
                </a:solidFill>
                <a:latin typeface="+mj-ea"/>
                <a:ea typeface="+mj-ea"/>
              </a:rPr>
              <a:t>課外組轄下場館故障通報： </a:t>
            </a:r>
            <a:r>
              <a:rPr lang="en-US" altLang="zh-TW" sz="2400" dirty="0">
                <a:latin typeface="+mj-ea"/>
                <a:ea typeface="+mj-ea"/>
                <a:hlinkClick r:id="rId2"/>
              </a:rPr>
              <a:t>https://reurl.cc/aGKGR9</a:t>
            </a:r>
            <a:r>
              <a:rPr lang="zh-TW" altLang="zh-TW" sz="2400" dirty="0">
                <a:latin typeface="+mj-ea"/>
                <a:ea typeface="+mj-ea"/>
              </a:rPr>
              <a:t>　</a:t>
            </a:r>
            <a:endParaRPr lang="en-US" altLang="zh-TW" sz="2400" dirty="0" smtClean="0">
              <a:latin typeface="+mj-ea"/>
              <a:ea typeface="+mj-ea"/>
            </a:endParaRPr>
          </a:p>
          <a:p>
            <a:pPr marL="0" lvl="0" indent="0">
              <a:buNone/>
            </a:pPr>
            <a:endParaRPr lang="zh-TW" altLang="zh-TW" sz="2400" dirty="0">
              <a:latin typeface="+mj-ea"/>
              <a:ea typeface="+mj-ea"/>
            </a:endParaRPr>
          </a:p>
          <a:p>
            <a:pPr lvl="0"/>
            <a:r>
              <a:rPr lang="zh-TW" altLang="zh-TW" sz="2400" dirty="0">
                <a:solidFill>
                  <a:schemeClr val="tx1"/>
                </a:solidFill>
                <a:latin typeface="+mj-ea"/>
                <a:ea typeface="+mj-ea"/>
              </a:rPr>
              <a:t>課外組轄下場館故障修繕進度查詢： </a:t>
            </a:r>
            <a:r>
              <a:rPr lang="en-US" altLang="zh-TW" sz="2400" dirty="0">
                <a:latin typeface="+mj-ea"/>
                <a:ea typeface="+mj-ea"/>
                <a:hlinkClick r:id="rId3"/>
              </a:rPr>
              <a:t>https://reurl.cc/QbKbG9</a:t>
            </a:r>
            <a:endParaRPr lang="zh-TW" altLang="zh-TW" sz="2400" dirty="0">
              <a:latin typeface="+mj-ea"/>
              <a:ea typeface="+mj-ea"/>
            </a:endParaRPr>
          </a:p>
          <a:p>
            <a:endParaRPr lang="zh-TW" altLang="en-US" sz="2400" dirty="0">
              <a:latin typeface="+mj-ea"/>
              <a:ea typeface="+mj-ea"/>
            </a:endParaRPr>
          </a:p>
        </p:txBody>
      </p:sp>
    </p:spTree>
    <p:extLst>
      <p:ext uri="{BB962C8B-B14F-4D97-AF65-F5344CB8AC3E}">
        <p14:creationId xmlns:p14="http://schemas.microsoft.com/office/powerpoint/2010/main" val="24278042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0120" y="713232"/>
            <a:ext cx="9601200" cy="1485900"/>
          </a:xfrm>
        </p:spPr>
        <p:txBody>
          <a:bodyPr/>
          <a:lstStyle/>
          <a:p>
            <a:r>
              <a:rPr lang="zh-TW" altLang="zh-TW" dirty="0"/>
              <a:t>場館</a:t>
            </a:r>
            <a:r>
              <a:rPr lang="zh-TW" altLang="zh-TW" dirty="0" smtClean="0"/>
              <a:t>公告</a:t>
            </a:r>
            <a:endParaRPr lang="zh-TW" altLang="en-US" dirty="0"/>
          </a:p>
        </p:txBody>
      </p:sp>
      <p:sp>
        <p:nvSpPr>
          <p:cNvPr id="3" name="內容版面配置區 2"/>
          <p:cNvSpPr>
            <a:spLocks noGrp="1"/>
          </p:cNvSpPr>
          <p:nvPr>
            <p:ph idx="1"/>
          </p:nvPr>
        </p:nvSpPr>
        <p:spPr>
          <a:xfrm>
            <a:off x="960120" y="2007108"/>
            <a:ext cx="10844784" cy="3598164"/>
          </a:xfrm>
        </p:spPr>
        <p:txBody>
          <a:bodyPr>
            <a:normAutofit/>
          </a:bodyPr>
          <a:lstStyle/>
          <a:p>
            <a:pPr marL="0" indent="0">
              <a:buFont typeface="Franklin Gothic Book" panose="020B0503020102020204" pitchFamily="34" charset="0"/>
              <a:buNone/>
            </a:pPr>
            <a:r>
              <a:rPr lang="zh-TW" altLang="zh-TW" sz="2400" dirty="0">
                <a:solidFill>
                  <a:schemeClr val="tx1"/>
                </a:solidFill>
                <a:latin typeface="+mj-ea"/>
                <a:ea typeface="+mj-ea"/>
              </a:rPr>
              <a:t>課外組業務調整，職能大樓管理員常駐於課外組辦公室辦理業務；如有場館問題請洽課外組七號櫃台或電洽</a:t>
            </a:r>
            <a:r>
              <a:rPr lang="en-US" altLang="zh-TW" sz="2400" dirty="0">
                <a:solidFill>
                  <a:srgbClr val="FF0000"/>
                </a:solidFill>
                <a:latin typeface="+mj-ea"/>
                <a:ea typeface="+mj-ea"/>
              </a:rPr>
              <a:t>05-6315141</a:t>
            </a:r>
            <a:r>
              <a:rPr lang="zh-TW" altLang="zh-TW" sz="2400" dirty="0" smtClean="0">
                <a:latin typeface="+mj-ea"/>
                <a:ea typeface="+mj-ea"/>
              </a:rPr>
              <a:t>。</a:t>
            </a:r>
            <a:endParaRPr lang="en-US" altLang="zh-TW" sz="2400" dirty="0" smtClean="0">
              <a:latin typeface="+mj-ea"/>
              <a:ea typeface="+mj-ea"/>
            </a:endParaRPr>
          </a:p>
          <a:p>
            <a:pPr marL="0" indent="0">
              <a:buFont typeface="Franklin Gothic Book" panose="020B0503020102020204" pitchFamily="34" charset="0"/>
              <a:buNone/>
            </a:pPr>
            <a:endParaRPr lang="en-US" altLang="zh-TW" sz="2400" dirty="0" smtClean="0">
              <a:latin typeface="+mj-ea"/>
              <a:ea typeface="+mj-ea"/>
            </a:endParaRPr>
          </a:p>
          <a:p>
            <a:pPr marL="0" indent="0">
              <a:buNone/>
            </a:pPr>
            <a:r>
              <a:rPr lang="zh-TW" altLang="zh-TW" sz="2400" dirty="0" smtClean="0">
                <a:solidFill>
                  <a:schemeClr val="tx1"/>
                </a:solidFill>
                <a:latin typeface="+mj-ea"/>
                <a:ea typeface="+mj-ea"/>
              </a:rPr>
              <a:t>如於線</a:t>
            </a:r>
            <a:r>
              <a:rPr lang="zh-TW" altLang="zh-TW" sz="2400" dirty="0">
                <a:solidFill>
                  <a:schemeClr val="tx1"/>
                </a:solidFill>
                <a:latin typeface="+mj-ea"/>
                <a:ea typeface="+mj-ea"/>
              </a:rPr>
              <a:t>上表單通報故障狀況，待工作日後將盡速處理後續事宜。課外組非開放時間，可至故障</a:t>
            </a:r>
            <a:r>
              <a:rPr lang="zh-TW" altLang="zh-TW" sz="2400" dirty="0" smtClean="0">
                <a:solidFill>
                  <a:schemeClr val="tx1"/>
                </a:solidFill>
                <a:latin typeface="+mj-ea"/>
                <a:ea typeface="+mj-ea"/>
              </a:rPr>
              <a:t>通報</a:t>
            </a:r>
            <a:r>
              <a:rPr lang="zh-TW" altLang="en-US" sz="2400" dirty="0" smtClean="0">
                <a:solidFill>
                  <a:schemeClr val="tx1"/>
                </a:solidFill>
                <a:latin typeface="+mj-ea"/>
                <a:ea typeface="+mj-ea"/>
              </a:rPr>
              <a:t>，</a:t>
            </a:r>
            <a:r>
              <a:rPr lang="zh-TW" altLang="zh-TW" sz="2400" dirty="0">
                <a:solidFill>
                  <a:schemeClr val="tx1"/>
                </a:solidFill>
                <a:latin typeface="+mj-ea"/>
                <a:ea typeface="+mj-ea"/>
              </a:rPr>
              <a:t>待工作日後將盡速處理後續事宜。</a:t>
            </a:r>
            <a:endParaRPr lang="zh-TW" altLang="en-US" sz="2400" dirty="0">
              <a:solidFill>
                <a:schemeClr val="tx1"/>
              </a:solidFill>
              <a:latin typeface="+mj-ea"/>
              <a:ea typeface="+mj-ea"/>
            </a:endParaRPr>
          </a:p>
        </p:txBody>
      </p:sp>
    </p:spTree>
    <p:extLst>
      <p:ext uri="{BB962C8B-B14F-4D97-AF65-F5344CB8AC3E}">
        <p14:creationId xmlns:p14="http://schemas.microsoft.com/office/powerpoint/2010/main" val="3815663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6656" y="1978152"/>
            <a:ext cx="11091672" cy="2859024"/>
          </a:xfrm>
        </p:spPr>
        <p:txBody>
          <a:bodyPr vert="horz" lIns="91440" tIns="45720" rIns="91440" bIns="45720" rtlCol="0">
            <a:noAutofit/>
          </a:bodyPr>
          <a:lstStyle/>
          <a:p>
            <a:pPr marL="342900" lvl="0" indent="-342900">
              <a:spcBef>
                <a:spcPts val="1000"/>
              </a:spcBef>
              <a:buClr>
                <a:schemeClr val="accent1"/>
              </a:buClr>
              <a:buFont typeface="Wingdings 3" charset="2"/>
              <a:buChar char=""/>
            </a:pPr>
            <a:r>
              <a:rPr lang="zh-TW" altLang="zh-TW" sz="3200" dirty="0">
                <a:solidFill>
                  <a:schemeClr val="tx1"/>
                </a:solidFill>
                <a:latin typeface="+mn-lt"/>
                <a:ea typeface="+mn-ea"/>
                <a:cs typeface="+mn-cs"/>
              </a:rPr>
              <a:t>各社團成果報電子檔請</a:t>
            </a:r>
            <a:r>
              <a:rPr lang="en-US" altLang="zh-TW" sz="3200" dirty="0">
                <a:solidFill>
                  <a:schemeClr val="tx1"/>
                </a:solidFill>
                <a:latin typeface="+mn-lt"/>
                <a:ea typeface="+mn-ea"/>
                <a:cs typeface="+mn-cs"/>
              </a:rPr>
              <a:t>mail</a:t>
            </a:r>
            <a:r>
              <a:rPr lang="zh-TW" altLang="zh-TW" sz="3200" dirty="0">
                <a:solidFill>
                  <a:schemeClr val="tx1"/>
                </a:solidFill>
                <a:latin typeface="+mn-lt"/>
                <a:ea typeface="+mn-ea"/>
                <a:cs typeface="+mn-cs"/>
              </a:rPr>
              <a:t>至課外活動指導</a:t>
            </a:r>
            <a:r>
              <a:rPr lang="zh-TW" altLang="zh-TW" sz="3200" dirty="0" smtClean="0">
                <a:solidFill>
                  <a:schemeClr val="tx1"/>
                </a:solidFill>
                <a:latin typeface="+mn-lt"/>
                <a:ea typeface="+mn-ea"/>
                <a:cs typeface="+mn-cs"/>
              </a:rPr>
              <a:t>組信箱</a:t>
            </a:r>
            <a:r>
              <a:rPr lang="en-US" altLang="zh-TW" sz="3200" dirty="0" smtClean="0">
                <a:solidFill>
                  <a:schemeClr val="tx1"/>
                </a:solidFill>
                <a:latin typeface="+mn-lt"/>
                <a:ea typeface="+mn-ea"/>
                <a:cs typeface="+mn-cs"/>
              </a:rPr>
              <a:t>activity@nfu.edu.tw</a:t>
            </a:r>
            <a:r>
              <a:rPr lang="zh-TW" altLang="zh-TW" sz="3200" dirty="0" smtClean="0">
                <a:solidFill>
                  <a:schemeClr val="tx1"/>
                </a:solidFill>
                <a:latin typeface="+mn-lt"/>
                <a:ea typeface="+mn-ea"/>
                <a:cs typeface="+mn-cs"/>
              </a:rPr>
              <a:t>。</a:t>
            </a:r>
            <a:r>
              <a:rPr lang="en-US" altLang="zh-TW" sz="3200" dirty="0" smtClean="0">
                <a:solidFill>
                  <a:schemeClr val="tx1"/>
                </a:solidFill>
                <a:latin typeface="+mn-lt"/>
                <a:ea typeface="+mn-ea"/>
                <a:cs typeface="+mn-cs"/>
              </a:rPr>
              <a:t/>
            </a:r>
            <a:br>
              <a:rPr lang="en-US" altLang="zh-TW" sz="3200" dirty="0" smtClean="0">
                <a:solidFill>
                  <a:schemeClr val="tx1"/>
                </a:solidFill>
                <a:latin typeface="+mn-lt"/>
                <a:ea typeface="+mn-ea"/>
                <a:cs typeface="+mn-cs"/>
              </a:rPr>
            </a:br>
            <a:r>
              <a:rPr lang="en-US" altLang="zh-TW" sz="3200" dirty="0">
                <a:solidFill>
                  <a:schemeClr val="tx1"/>
                </a:solidFill>
                <a:latin typeface="+mn-lt"/>
                <a:ea typeface="+mn-ea"/>
                <a:cs typeface="+mn-cs"/>
              </a:rPr>
              <a:t/>
            </a:r>
            <a:br>
              <a:rPr lang="en-US" altLang="zh-TW" sz="3200" dirty="0">
                <a:solidFill>
                  <a:schemeClr val="tx1"/>
                </a:solidFill>
                <a:latin typeface="+mn-lt"/>
                <a:ea typeface="+mn-ea"/>
                <a:cs typeface="+mn-cs"/>
              </a:rPr>
            </a:br>
            <a:r>
              <a:rPr lang="zh-TW" altLang="zh-TW" sz="3200" dirty="0">
                <a:solidFill>
                  <a:srgbClr val="FF0000"/>
                </a:solidFill>
              </a:rPr>
              <a:t>請勿寄到學務長室</a:t>
            </a:r>
            <a:r>
              <a:rPr lang="en-US" altLang="zh-TW" sz="3200" dirty="0">
                <a:solidFill>
                  <a:srgbClr val="FF0000"/>
                </a:solidFill>
              </a:rPr>
              <a:t>(</a:t>
            </a:r>
            <a:r>
              <a:rPr lang="en-US" altLang="zh-TW" sz="3200" dirty="0" err="1">
                <a:solidFill>
                  <a:srgbClr val="FF0000"/>
                </a:solidFill>
              </a:rPr>
              <a:t>stuhead</a:t>
            </a:r>
            <a:r>
              <a:rPr lang="en-US" altLang="zh-TW" sz="3200" dirty="0">
                <a:solidFill>
                  <a:srgbClr val="FF0000"/>
                </a:solidFill>
              </a:rPr>
              <a:t>)</a:t>
            </a:r>
            <a:r>
              <a:rPr lang="zh-TW" altLang="zh-TW" sz="3200" dirty="0">
                <a:solidFill>
                  <a:srgbClr val="FF0000"/>
                </a:solidFill>
              </a:rPr>
              <a:t>，以免造成困擾及不便。</a:t>
            </a:r>
            <a:r>
              <a:rPr lang="zh-TW" altLang="zh-TW" dirty="0">
                <a:solidFill>
                  <a:srgbClr val="FF0000"/>
                </a:solidFill>
              </a:rPr>
              <a:t/>
            </a:r>
            <a:br>
              <a:rPr lang="zh-TW" altLang="zh-TW" dirty="0">
                <a:solidFill>
                  <a:srgbClr val="FF0000"/>
                </a:solidFill>
              </a:rPr>
            </a:br>
            <a:r>
              <a:rPr lang="en-US" altLang="zh-TW" sz="3200" dirty="0">
                <a:solidFill>
                  <a:schemeClr val="tx1"/>
                </a:solidFill>
                <a:latin typeface="+mn-lt"/>
                <a:ea typeface="+mn-ea"/>
                <a:cs typeface="+mn-cs"/>
              </a:rPr>
              <a:t/>
            </a:r>
            <a:br>
              <a:rPr lang="en-US" altLang="zh-TW" sz="3200" dirty="0">
                <a:solidFill>
                  <a:schemeClr val="tx1"/>
                </a:solidFill>
                <a:latin typeface="+mn-lt"/>
                <a:ea typeface="+mn-ea"/>
                <a:cs typeface="+mn-cs"/>
              </a:rPr>
            </a:br>
            <a:r>
              <a:rPr lang="en-US" altLang="zh-TW" sz="3200" dirty="0" smtClean="0">
                <a:solidFill>
                  <a:schemeClr val="tx1"/>
                </a:solidFill>
                <a:latin typeface="+mn-lt"/>
                <a:ea typeface="+mn-ea"/>
                <a:cs typeface="+mn-cs"/>
              </a:rPr>
              <a:t>112-1</a:t>
            </a:r>
            <a:r>
              <a:rPr lang="zh-TW" altLang="zh-TW" sz="3200" dirty="0" smtClean="0">
                <a:solidFill>
                  <a:schemeClr val="tx1"/>
                </a:solidFill>
                <a:latin typeface="+mn-lt"/>
                <a:ea typeface="+mn-ea"/>
                <a:cs typeface="+mn-cs"/>
              </a:rPr>
              <a:t>活動</a:t>
            </a:r>
            <a:r>
              <a:rPr lang="zh-TW" altLang="zh-TW" sz="3200" dirty="0">
                <a:solidFill>
                  <a:schemeClr val="tx1"/>
                </a:solidFill>
                <a:latin typeface="+mn-lt"/>
                <a:ea typeface="+mn-ea"/>
                <a:cs typeface="+mn-cs"/>
              </a:rPr>
              <a:t>申請列表查詢：</a:t>
            </a:r>
            <a:r>
              <a:rPr lang="en-US" altLang="zh-TW" sz="3200" dirty="0">
                <a:solidFill>
                  <a:schemeClr val="tx1"/>
                </a:solidFill>
                <a:latin typeface="+mn-lt"/>
                <a:ea typeface="+mn-ea"/>
                <a:cs typeface="+mn-cs"/>
                <a:hlinkClick r:id="rId2"/>
              </a:rPr>
              <a:t>https://reurl.cc/94geQO</a:t>
            </a:r>
            <a:r>
              <a:rPr lang="zh-TW" altLang="zh-TW" sz="3200" dirty="0">
                <a:solidFill>
                  <a:schemeClr val="tx1">
                    <a:lumMod val="75000"/>
                    <a:lumOff val="25000"/>
                  </a:schemeClr>
                </a:solidFill>
                <a:latin typeface="+mn-lt"/>
                <a:ea typeface="+mn-ea"/>
                <a:cs typeface="+mn-cs"/>
              </a:rPr>
              <a:t>。</a:t>
            </a:r>
          </a:p>
        </p:txBody>
      </p:sp>
      <p:sp>
        <p:nvSpPr>
          <p:cNvPr id="7" name="標題 1"/>
          <p:cNvSpPr txBox="1">
            <a:spLocks/>
          </p:cNvSpPr>
          <p:nvPr/>
        </p:nvSpPr>
        <p:spPr>
          <a:xfrm>
            <a:off x="1014984" y="685800"/>
            <a:ext cx="10058400" cy="160934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4000" dirty="0"/>
              <a:t>成果報電子檔</a:t>
            </a:r>
          </a:p>
        </p:txBody>
      </p:sp>
    </p:spTree>
    <p:extLst>
      <p:ext uri="{BB962C8B-B14F-4D97-AF65-F5344CB8AC3E}">
        <p14:creationId xmlns:p14="http://schemas.microsoft.com/office/powerpoint/2010/main" val="998150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005840" y="722376"/>
            <a:ext cx="10058400" cy="1609344"/>
          </a:xfrm>
        </p:spPr>
        <p:txBody>
          <a:bodyPr>
            <a:normAutofit/>
          </a:bodyPr>
          <a:lstStyle/>
          <a:p>
            <a:r>
              <a:rPr lang="zh-TW" altLang="en-US" sz="4000" dirty="0"/>
              <a:t>注意事項</a:t>
            </a:r>
          </a:p>
        </p:txBody>
      </p:sp>
      <p:sp>
        <p:nvSpPr>
          <p:cNvPr id="3" name="內容版面配置區 2"/>
          <p:cNvSpPr>
            <a:spLocks noGrp="1"/>
          </p:cNvSpPr>
          <p:nvPr>
            <p:ph idx="1"/>
          </p:nvPr>
        </p:nvSpPr>
        <p:spPr>
          <a:xfrm>
            <a:off x="667512" y="2020824"/>
            <a:ext cx="11210544" cy="4837176"/>
          </a:xfrm>
        </p:spPr>
        <p:txBody>
          <a:bodyPr>
            <a:normAutofit fontScale="85000" lnSpcReduction="10000"/>
          </a:bodyPr>
          <a:lstStyle/>
          <a:p>
            <a:pPr marL="342900" indent="-342900">
              <a:lnSpc>
                <a:spcPct val="89000"/>
              </a:lnSpc>
              <a:buClr>
                <a:schemeClr val="accent1"/>
              </a:buClr>
              <a:buFont typeface="Wingdings 3" charset="2"/>
              <a:buChar char=""/>
            </a:pPr>
            <a:r>
              <a:rPr lang="zh-TW" altLang="zh-TW" sz="3200" dirty="0">
                <a:solidFill>
                  <a:schemeClr val="tx1"/>
                </a:solidFill>
              </a:rPr>
              <a:t>迎新、社課等所有社團活動一律於</a:t>
            </a:r>
            <a:r>
              <a:rPr lang="zh-TW" altLang="zh-TW" sz="3200" dirty="0">
                <a:solidFill>
                  <a:srgbClr val="FF0000"/>
                </a:solidFill>
              </a:rPr>
              <a:t>晚上</a:t>
            </a:r>
            <a:r>
              <a:rPr lang="en-US" altLang="zh-TW" sz="3200" dirty="0">
                <a:solidFill>
                  <a:srgbClr val="FF0000"/>
                </a:solidFill>
              </a:rPr>
              <a:t>10</a:t>
            </a:r>
            <a:r>
              <a:rPr lang="zh-TW" altLang="zh-TW" sz="3200" dirty="0">
                <a:solidFill>
                  <a:srgbClr val="FF0000"/>
                </a:solidFill>
              </a:rPr>
              <a:t>時</a:t>
            </a:r>
            <a:r>
              <a:rPr lang="zh-TW" altLang="zh-TW" sz="3200" dirty="0">
                <a:solidFill>
                  <a:schemeClr val="tx1"/>
                </a:solidFill>
              </a:rPr>
              <a:t>前結束，以免干擾他人；另活動結束需做好場復工作</a:t>
            </a:r>
            <a:r>
              <a:rPr lang="zh-TW" altLang="zh-TW" sz="3200" dirty="0" smtClean="0">
                <a:solidFill>
                  <a:schemeClr val="tx1"/>
                </a:solidFill>
              </a:rPr>
              <a:t>以維護</a:t>
            </a:r>
            <a:r>
              <a:rPr lang="zh-TW" altLang="zh-TW" sz="3200" dirty="0">
                <a:solidFill>
                  <a:schemeClr val="tx1"/>
                </a:solidFill>
              </a:rPr>
              <a:t>環境整潔安全</a:t>
            </a:r>
            <a:r>
              <a:rPr lang="en-US" altLang="zh-TW" sz="3200" dirty="0">
                <a:solidFill>
                  <a:schemeClr val="tx1"/>
                </a:solidFill>
              </a:rPr>
              <a:t>(</a:t>
            </a:r>
            <a:r>
              <a:rPr lang="zh-TW" altLang="zh-TW" sz="3200" dirty="0">
                <a:solidFill>
                  <a:schemeClr val="tx1"/>
                </a:solidFill>
              </a:rPr>
              <a:t>水電窗戶等</a:t>
            </a:r>
            <a:r>
              <a:rPr lang="en-US" altLang="zh-TW" sz="3200" dirty="0">
                <a:solidFill>
                  <a:schemeClr val="tx1"/>
                </a:solidFill>
              </a:rPr>
              <a:t>)</a:t>
            </a:r>
            <a:r>
              <a:rPr lang="zh-TW" altLang="zh-TW" sz="3200" dirty="0">
                <a:solidFill>
                  <a:schemeClr val="tx1"/>
                </a:solidFill>
              </a:rPr>
              <a:t>，違者記點，嚴重者不得再借用場地</a:t>
            </a:r>
            <a:r>
              <a:rPr lang="zh-TW" altLang="zh-TW" sz="3200" dirty="0" smtClean="0">
                <a:solidFill>
                  <a:schemeClr val="tx1"/>
                </a:solidFill>
              </a:rPr>
              <a:t>。</a:t>
            </a:r>
            <a:endParaRPr lang="en-US" altLang="zh-TW" sz="3200" dirty="0">
              <a:solidFill>
                <a:schemeClr val="tx1"/>
              </a:solidFill>
            </a:endParaRPr>
          </a:p>
          <a:p>
            <a:pPr marL="342900" indent="-342900">
              <a:lnSpc>
                <a:spcPct val="89000"/>
              </a:lnSpc>
              <a:buClr>
                <a:schemeClr val="accent1"/>
              </a:buClr>
              <a:buFont typeface="Wingdings 3" charset="2"/>
              <a:buChar char=""/>
            </a:pPr>
            <a:r>
              <a:rPr lang="zh-TW" altLang="zh-TW" sz="3200" dirty="0" smtClean="0">
                <a:solidFill>
                  <a:schemeClr val="tx1"/>
                </a:solidFill>
              </a:rPr>
              <a:t>職能</a:t>
            </a:r>
            <a:r>
              <a:rPr lang="zh-TW" altLang="zh-TW" sz="3200" dirty="0">
                <a:solidFill>
                  <a:schemeClr val="tx1"/>
                </a:solidFill>
              </a:rPr>
              <a:t>大樓的社團共用教室均上鎖，晚上社課借用者須提前下午至課外組借</a:t>
            </a:r>
            <a:r>
              <a:rPr lang="zh-TW" altLang="zh-TW" sz="3200" dirty="0">
                <a:solidFill>
                  <a:schemeClr val="tx1"/>
                </a:solidFill>
              </a:rPr>
              <a:t>鑰匙。</a:t>
            </a:r>
            <a:endParaRPr lang="en-US" altLang="zh-TW" sz="3200" dirty="0">
              <a:solidFill>
                <a:schemeClr val="tx1"/>
              </a:solidFill>
            </a:endParaRPr>
          </a:p>
          <a:p>
            <a:pPr marL="342900" indent="-342900">
              <a:lnSpc>
                <a:spcPct val="89000"/>
              </a:lnSpc>
              <a:buClr>
                <a:schemeClr val="accent1"/>
              </a:buClr>
              <a:buFont typeface="Wingdings 3" charset="2"/>
              <a:buChar char=""/>
            </a:pPr>
            <a:r>
              <a:rPr lang="zh-TW" altLang="zh-TW" sz="3200" dirty="0">
                <a:solidFill>
                  <a:schemeClr val="tx1"/>
                </a:solidFill>
              </a:rPr>
              <a:t>依據指示，</a:t>
            </a:r>
            <a:r>
              <a:rPr lang="zh-TW" altLang="zh-TW" sz="3200" dirty="0">
                <a:solidFill>
                  <a:srgbClr val="FF0000"/>
                </a:solidFill>
              </a:rPr>
              <a:t>文理暨管理大樓不開放社團活動練習使用</a:t>
            </a:r>
            <a:r>
              <a:rPr lang="zh-TW" altLang="zh-TW" sz="3200" dirty="0">
                <a:solidFill>
                  <a:schemeClr val="tx1"/>
                </a:solidFill>
              </a:rPr>
              <a:t>，僅供靜態活動。</a:t>
            </a:r>
          </a:p>
          <a:p>
            <a:pPr marL="342900" indent="-342900">
              <a:lnSpc>
                <a:spcPct val="89000"/>
              </a:lnSpc>
              <a:buClr>
                <a:schemeClr val="accent1"/>
              </a:buClr>
              <a:buFont typeface="Wingdings 3" charset="2"/>
              <a:buChar char=""/>
            </a:pPr>
            <a:r>
              <a:rPr lang="zh-TW" altLang="zh-TW" sz="3200" dirty="0">
                <a:solidFill>
                  <a:schemeClr val="tx1"/>
                </a:solidFill>
              </a:rPr>
              <a:t>宿舍區職能大樓使用時間為</a:t>
            </a:r>
            <a:r>
              <a:rPr lang="zh-TW" altLang="zh-TW" sz="3200" dirty="0">
                <a:solidFill>
                  <a:srgbClr val="FF0000"/>
                </a:solidFill>
              </a:rPr>
              <a:t>晚上</a:t>
            </a:r>
            <a:r>
              <a:rPr lang="en-US" altLang="zh-TW" sz="3200" dirty="0">
                <a:solidFill>
                  <a:srgbClr val="FF0000"/>
                </a:solidFill>
              </a:rPr>
              <a:t>10</a:t>
            </a:r>
            <a:r>
              <a:rPr lang="zh-TW" altLang="zh-TW" sz="3200" dirty="0">
                <a:solidFill>
                  <a:srgbClr val="FF0000"/>
                </a:solidFill>
              </a:rPr>
              <a:t>點，請社團配合工讀生閉館</a:t>
            </a:r>
            <a:r>
              <a:rPr lang="zh-TW" altLang="zh-TW" sz="3200" dirty="0">
                <a:solidFill>
                  <a:schemeClr val="tx1"/>
                </a:solidFill>
              </a:rPr>
              <a:t>；另宿舍區實際管轄單位為生輔組，請配合宿舍區警衛管制，不可逗留與打聲喧嘩。</a:t>
            </a:r>
            <a:endParaRPr lang="en-US" altLang="zh-TW" sz="3200" dirty="0">
              <a:solidFill>
                <a:schemeClr val="tx1"/>
              </a:solidFill>
            </a:endParaRPr>
          </a:p>
          <a:p>
            <a:pPr marL="342900" indent="-342900">
              <a:lnSpc>
                <a:spcPct val="89000"/>
              </a:lnSpc>
              <a:buClr>
                <a:schemeClr val="accent1"/>
              </a:buClr>
              <a:buFont typeface="Wingdings 3" charset="2"/>
              <a:buChar char=""/>
            </a:pPr>
            <a:r>
              <a:rPr lang="zh-TW" altLang="zh-TW" sz="3200" dirty="0">
                <a:solidFill>
                  <a:schemeClr val="tx1"/>
                </a:solidFill>
              </a:rPr>
              <a:t>宿舍區職能大樓停車場屬</a:t>
            </a:r>
            <a:r>
              <a:rPr lang="zh-TW" altLang="zh-TW" sz="3200" dirty="0">
                <a:solidFill>
                  <a:srgbClr val="FF0000"/>
                </a:solidFill>
              </a:rPr>
              <a:t>生輔組</a:t>
            </a:r>
            <a:r>
              <a:rPr lang="zh-TW" altLang="zh-TW" sz="3200" dirty="0">
                <a:solidFill>
                  <a:schemeClr val="tx1"/>
                </a:solidFill>
              </a:rPr>
              <a:t>管轄範圍，請配合停車場公告事項。</a:t>
            </a:r>
          </a:p>
          <a:p>
            <a:pPr marL="0" lvl="0" indent="0">
              <a:buNone/>
            </a:pPr>
            <a:r>
              <a:rPr lang="en-US" altLang="zh-TW" sz="2400" dirty="0" smtClean="0">
                <a:solidFill>
                  <a:schemeClr val="tx1"/>
                </a:solidFill>
              </a:rPr>
              <a:t/>
            </a:r>
            <a:br>
              <a:rPr lang="en-US" altLang="zh-TW" sz="2400" dirty="0" smtClean="0">
                <a:solidFill>
                  <a:schemeClr val="tx1"/>
                </a:solidFill>
              </a:rPr>
            </a:br>
            <a:endParaRPr lang="zh-TW" altLang="zh-TW" sz="2400" dirty="0" smtClean="0">
              <a:solidFill>
                <a:schemeClr val="tx1"/>
              </a:solidFill>
            </a:endParaRPr>
          </a:p>
          <a:p>
            <a:pPr>
              <a:lnSpc>
                <a:spcPct val="100000"/>
              </a:lnSpc>
              <a:spcBef>
                <a:spcPts val="600"/>
              </a:spcBef>
              <a:spcAft>
                <a:spcPts val="600"/>
              </a:spcAft>
            </a:pPr>
            <a:endParaRPr lang="zh-TW" altLang="en-US" dirty="0">
              <a:solidFill>
                <a:schemeClr val="tx1"/>
              </a:solidFill>
              <a:latin typeface="+mj-ea"/>
              <a:ea typeface="+mj-ea"/>
            </a:endParaRPr>
          </a:p>
        </p:txBody>
      </p:sp>
    </p:spTree>
    <p:extLst>
      <p:ext uri="{BB962C8B-B14F-4D97-AF65-F5344CB8AC3E}">
        <p14:creationId xmlns:p14="http://schemas.microsoft.com/office/powerpoint/2010/main" val="1702338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8408" y="740664"/>
            <a:ext cx="10058400" cy="1609344"/>
          </a:xfrm>
        </p:spPr>
        <p:txBody>
          <a:bodyPr>
            <a:normAutofit/>
          </a:bodyPr>
          <a:lstStyle/>
          <a:p>
            <a:r>
              <a:rPr lang="zh-TW" altLang="en-US" sz="4000" dirty="0"/>
              <a:t>社團活動申請程序</a:t>
            </a:r>
          </a:p>
        </p:txBody>
      </p:sp>
      <p:sp>
        <p:nvSpPr>
          <p:cNvPr id="3" name="內容版面配置區 2"/>
          <p:cNvSpPr>
            <a:spLocks noGrp="1"/>
          </p:cNvSpPr>
          <p:nvPr>
            <p:ph idx="1"/>
          </p:nvPr>
        </p:nvSpPr>
        <p:spPr>
          <a:xfrm>
            <a:off x="630936" y="1993392"/>
            <a:ext cx="11640312" cy="4361688"/>
          </a:xfrm>
        </p:spPr>
        <p:txBody>
          <a:bodyPr vert="horz" lIns="91440" tIns="45720" rIns="91440" bIns="45720" rtlCol="0">
            <a:normAutofit/>
          </a:bodyPr>
          <a:lstStyle/>
          <a:p>
            <a:pPr marL="342900" indent="-342900">
              <a:lnSpc>
                <a:spcPct val="89000"/>
              </a:lnSpc>
              <a:buClr>
                <a:schemeClr val="accent1"/>
              </a:buClr>
              <a:buFont typeface="Wingdings 3" charset="2"/>
              <a:buChar char=""/>
            </a:pPr>
            <a:r>
              <a:rPr lang="zh-TW" altLang="zh-TW" sz="3200" dirty="0">
                <a:solidFill>
                  <a:schemeClr val="tx1"/>
                </a:solidFill>
              </a:rPr>
              <a:t>校內活動</a:t>
            </a:r>
            <a:r>
              <a:rPr lang="en-US" altLang="zh-TW" sz="3200" dirty="0">
                <a:solidFill>
                  <a:schemeClr val="tx1"/>
                </a:solidFill>
              </a:rPr>
              <a:t>:</a:t>
            </a:r>
            <a:r>
              <a:rPr lang="en-US" altLang="zh-TW" sz="3200" dirty="0">
                <a:solidFill>
                  <a:srgbClr val="FF0000"/>
                </a:solidFill>
              </a:rPr>
              <a:t>10</a:t>
            </a:r>
            <a:r>
              <a:rPr lang="zh-TW" altLang="zh-TW" sz="3200" dirty="0">
                <a:solidFill>
                  <a:srgbClr val="FF0000"/>
                </a:solidFill>
              </a:rPr>
              <a:t>天</a:t>
            </a:r>
            <a:r>
              <a:rPr lang="zh-TW" altLang="zh-TW" sz="3200" dirty="0">
                <a:solidFill>
                  <a:schemeClr val="tx1"/>
                </a:solidFill>
              </a:rPr>
              <a:t>前</a:t>
            </a:r>
            <a:r>
              <a:rPr lang="zh-TW" altLang="en-US" sz="3200" dirty="0">
                <a:solidFill>
                  <a:schemeClr val="tx1"/>
                </a:solidFill>
              </a:rPr>
              <a:t>完成</a:t>
            </a:r>
            <a:endParaRPr lang="en-US" altLang="zh-TW" sz="3200" dirty="0">
              <a:solidFill>
                <a:schemeClr val="tx1"/>
              </a:solidFill>
            </a:endParaRPr>
          </a:p>
          <a:p>
            <a:pPr marL="342900" indent="-342900">
              <a:lnSpc>
                <a:spcPct val="89000"/>
              </a:lnSpc>
              <a:buClr>
                <a:schemeClr val="accent1"/>
              </a:buClr>
              <a:buFont typeface="Wingdings 3" charset="2"/>
              <a:buChar char=""/>
            </a:pPr>
            <a:r>
              <a:rPr lang="zh-TW" altLang="zh-TW" sz="3200" dirty="0">
                <a:solidFill>
                  <a:schemeClr val="tx1"/>
                </a:solidFill>
              </a:rPr>
              <a:t>校外活動</a:t>
            </a:r>
            <a:r>
              <a:rPr lang="en-US" altLang="zh-TW" sz="3200" dirty="0">
                <a:solidFill>
                  <a:schemeClr val="tx1"/>
                </a:solidFill>
              </a:rPr>
              <a:t>:</a:t>
            </a:r>
            <a:r>
              <a:rPr lang="en-US" altLang="zh-TW" sz="3200" dirty="0">
                <a:solidFill>
                  <a:srgbClr val="FF0000"/>
                </a:solidFill>
              </a:rPr>
              <a:t>15</a:t>
            </a:r>
            <a:r>
              <a:rPr lang="zh-TW" altLang="zh-TW" sz="3200" dirty="0">
                <a:solidFill>
                  <a:srgbClr val="FF0000"/>
                </a:solidFill>
              </a:rPr>
              <a:t>天</a:t>
            </a:r>
            <a:r>
              <a:rPr lang="zh-TW" altLang="zh-TW" sz="3200" dirty="0">
                <a:solidFill>
                  <a:schemeClr val="tx1"/>
                </a:solidFill>
              </a:rPr>
              <a:t>前</a:t>
            </a:r>
            <a:r>
              <a:rPr lang="zh-TW" altLang="en-US" sz="3200" dirty="0">
                <a:solidFill>
                  <a:schemeClr val="tx1"/>
                </a:solidFill>
              </a:rPr>
              <a:t>完成</a:t>
            </a:r>
            <a:endParaRPr lang="en-US" altLang="zh-TW" sz="3200" dirty="0">
              <a:solidFill>
                <a:schemeClr val="tx1"/>
              </a:solidFill>
            </a:endParaRPr>
          </a:p>
          <a:p>
            <a:pPr marL="342900" indent="-342900">
              <a:lnSpc>
                <a:spcPct val="89000"/>
              </a:lnSpc>
              <a:buClr>
                <a:schemeClr val="accent1"/>
              </a:buClr>
              <a:buFont typeface="Wingdings 3" charset="2"/>
              <a:buChar char=""/>
            </a:pPr>
            <a:r>
              <a:rPr lang="zh-TW" altLang="zh-TW" sz="3200" dirty="0">
                <a:solidFill>
                  <a:schemeClr val="tx1"/>
                </a:solidFill>
              </a:rPr>
              <a:t>除非遇校外活動主辦單位臨時邀約</a:t>
            </a:r>
            <a:r>
              <a:rPr lang="en-US" altLang="zh-TW" sz="3200" dirty="0">
                <a:solidFill>
                  <a:schemeClr val="tx1"/>
                </a:solidFill>
              </a:rPr>
              <a:t>(</a:t>
            </a:r>
            <a:r>
              <a:rPr lang="zh-TW" altLang="zh-TW" sz="3200" dirty="0">
                <a:solidFill>
                  <a:schemeClr val="tx1"/>
                </a:solidFill>
              </a:rPr>
              <a:t>起碼活動前</a:t>
            </a:r>
            <a:r>
              <a:rPr lang="en-US" altLang="zh-TW" sz="3200" dirty="0">
                <a:solidFill>
                  <a:schemeClr val="tx1"/>
                </a:solidFill>
              </a:rPr>
              <a:t>3</a:t>
            </a:r>
            <a:r>
              <a:rPr lang="zh-TW" altLang="zh-TW" sz="3200" dirty="0">
                <a:solidFill>
                  <a:schemeClr val="tx1"/>
                </a:solidFill>
              </a:rPr>
              <a:t>天</a:t>
            </a:r>
            <a:r>
              <a:rPr lang="en-US" altLang="zh-TW" sz="3200" dirty="0">
                <a:solidFill>
                  <a:schemeClr val="tx1"/>
                </a:solidFill>
              </a:rPr>
              <a:t>)</a:t>
            </a:r>
            <a:r>
              <a:rPr lang="zh-TW" altLang="zh-TW" sz="3200" dirty="0">
                <a:solidFill>
                  <a:schemeClr val="tx1"/>
                </a:solidFill>
              </a:rPr>
              <a:t>，請主辦單位以發公文或以</a:t>
            </a:r>
            <a:r>
              <a:rPr lang="en-US" altLang="zh-TW" sz="3200" dirty="0">
                <a:solidFill>
                  <a:schemeClr val="tx1"/>
                </a:solidFill>
              </a:rPr>
              <a:t>e-mail</a:t>
            </a:r>
            <a:r>
              <a:rPr lang="zh-TW" altLang="zh-TW" sz="3200" dirty="0">
                <a:solidFill>
                  <a:schemeClr val="tx1"/>
                </a:solidFill>
              </a:rPr>
              <a:t>至課外組正式邀約</a:t>
            </a:r>
            <a:r>
              <a:rPr lang="en-US" altLang="zh-TW" sz="3200" dirty="0">
                <a:solidFill>
                  <a:schemeClr val="tx1"/>
                </a:solidFill>
              </a:rPr>
              <a:t>(</a:t>
            </a:r>
            <a:r>
              <a:rPr lang="zh-TW" altLang="zh-TW" sz="3200" dirty="0">
                <a:solidFill>
                  <a:schemeClr val="tx1"/>
                </a:solidFill>
              </a:rPr>
              <a:t>須含企畫書</a:t>
            </a:r>
            <a:r>
              <a:rPr lang="en-US" altLang="zh-TW" sz="3200" dirty="0">
                <a:solidFill>
                  <a:schemeClr val="tx1"/>
                </a:solidFill>
              </a:rPr>
              <a:t>)</a:t>
            </a:r>
            <a:r>
              <a:rPr lang="zh-TW" altLang="zh-TW" sz="3200" dirty="0">
                <a:solidFill>
                  <a:schemeClr val="tx1"/>
                </a:solidFill>
              </a:rPr>
              <a:t>，否則不受理逾期之活動申請。</a:t>
            </a:r>
            <a:endParaRPr lang="en-US" altLang="zh-TW" sz="3200" dirty="0">
              <a:solidFill>
                <a:schemeClr val="tx1"/>
              </a:solidFill>
            </a:endParaRPr>
          </a:p>
          <a:p>
            <a:pPr marL="342900" indent="-342900">
              <a:lnSpc>
                <a:spcPct val="89000"/>
              </a:lnSpc>
              <a:buClr>
                <a:schemeClr val="accent1"/>
              </a:buClr>
              <a:buFont typeface="Wingdings 3" charset="2"/>
              <a:buChar char=""/>
            </a:pPr>
            <a:r>
              <a:rPr lang="zh-TW" altLang="zh-TW" sz="3200" dirty="0">
                <a:solidFill>
                  <a:schemeClr val="tx1"/>
                </a:solidFill>
              </a:rPr>
              <a:t>活動申請借用場地請上系統借用，預借後</a:t>
            </a:r>
            <a:r>
              <a:rPr lang="en-US" altLang="zh-TW" sz="3200" dirty="0">
                <a:solidFill>
                  <a:schemeClr val="tx1"/>
                </a:solidFill>
              </a:rPr>
              <a:t>7</a:t>
            </a:r>
            <a:r>
              <a:rPr lang="zh-TW" altLang="zh-TW" sz="3200" dirty="0">
                <a:solidFill>
                  <a:schemeClr val="tx1"/>
                </a:solidFill>
              </a:rPr>
              <a:t>天內</a:t>
            </a:r>
            <a:r>
              <a:rPr lang="en-US" altLang="zh-TW" sz="3200" dirty="0">
                <a:solidFill>
                  <a:schemeClr val="tx1"/>
                </a:solidFill>
              </a:rPr>
              <a:t>(</a:t>
            </a:r>
            <a:r>
              <a:rPr lang="zh-TW" altLang="zh-TW" sz="3200" dirty="0">
                <a:solidFill>
                  <a:schemeClr val="tx1"/>
                </a:solidFill>
              </a:rPr>
              <a:t>含假日</a:t>
            </a:r>
            <a:r>
              <a:rPr lang="en-US" altLang="zh-TW" sz="3200" dirty="0">
                <a:solidFill>
                  <a:schemeClr val="tx1"/>
                </a:solidFill>
              </a:rPr>
              <a:t>)</a:t>
            </a:r>
            <a:r>
              <a:rPr lang="zh-TW" altLang="zh-TW" sz="3200" dirty="0">
                <a:solidFill>
                  <a:schemeClr val="tx1"/>
                </a:solidFill>
              </a:rPr>
              <a:t>須送企劃書至課外活動指導組，逾期將刪除借用紀錄</a:t>
            </a:r>
            <a:r>
              <a:rPr lang="zh-TW" altLang="en-US" sz="3200" dirty="0">
                <a:solidFill>
                  <a:schemeClr val="tx1"/>
                </a:solidFill>
              </a:rPr>
              <a:t>。</a:t>
            </a:r>
            <a:endParaRPr lang="zh-TW" altLang="zh-TW" sz="3200" dirty="0">
              <a:solidFill>
                <a:schemeClr val="tx1"/>
              </a:solidFill>
            </a:endParaRPr>
          </a:p>
          <a:p>
            <a:endParaRPr lang="zh-TW" altLang="en-US" sz="2400" dirty="0"/>
          </a:p>
        </p:txBody>
      </p:sp>
    </p:spTree>
    <p:extLst>
      <p:ext uri="{BB962C8B-B14F-4D97-AF65-F5344CB8AC3E}">
        <p14:creationId xmlns:p14="http://schemas.microsoft.com/office/powerpoint/2010/main" val="851158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4984" y="694944"/>
            <a:ext cx="10058400" cy="1609344"/>
          </a:xfrm>
        </p:spPr>
        <p:txBody>
          <a:bodyPr>
            <a:normAutofit/>
          </a:bodyPr>
          <a:lstStyle/>
          <a:p>
            <a:r>
              <a:rPr lang="zh-TW" altLang="en-US" sz="4000" dirty="0" smtClean="0"/>
              <a:t>保險法規修正</a:t>
            </a:r>
            <a:endParaRPr lang="zh-TW" altLang="en-US" sz="4000" dirty="0"/>
          </a:p>
        </p:txBody>
      </p:sp>
      <p:sp>
        <p:nvSpPr>
          <p:cNvPr id="3" name="內容版面配置區 2"/>
          <p:cNvSpPr>
            <a:spLocks noGrp="1"/>
          </p:cNvSpPr>
          <p:nvPr>
            <p:ph idx="1"/>
          </p:nvPr>
        </p:nvSpPr>
        <p:spPr>
          <a:xfrm>
            <a:off x="643128" y="1965960"/>
            <a:ext cx="11180064" cy="4361688"/>
          </a:xfrm>
        </p:spPr>
        <p:txBody>
          <a:bodyPr vert="horz" lIns="91440" tIns="45720" rIns="91440" bIns="45720" rtlCol="0">
            <a:normAutofit/>
          </a:bodyPr>
          <a:lstStyle/>
          <a:p>
            <a:pPr marL="342900" lvl="1" indent="-342900">
              <a:lnSpc>
                <a:spcPct val="89000"/>
              </a:lnSpc>
              <a:spcBef>
                <a:spcPts val="1000"/>
              </a:spcBef>
              <a:buClr>
                <a:schemeClr val="accent1"/>
              </a:buClr>
              <a:buFont typeface="Wingdings 3" charset="2"/>
              <a:buChar char=""/>
            </a:pPr>
            <a:r>
              <a:rPr lang="zh-TW" altLang="zh-TW" sz="3200" i="0" dirty="0">
                <a:solidFill>
                  <a:schemeClr val="tx1"/>
                </a:solidFill>
              </a:rPr>
              <a:t>近期因應保險法法規修正，故保險公司針對未成年保險事宜做些許內容調整，請各社團如若活動需進行旅平險保險等相關事宜，務必最遲於</a:t>
            </a:r>
            <a:r>
              <a:rPr lang="zh-TW" altLang="zh-TW" sz="3200" i="0" dirty="0">
                <a:solidFill>
                  <a:srgbClr val="FF0000"/>
                </a:solidFill>
              </a:rPr>
              <a:t>活動前</a:t>
            </a:r>
            <a:r>
              <a:rPr lang="en-US" altLang="zh-TW" sz="3200" i="0" dirty="0">
                <a:solidFill>
                  <a:srgbClr val="FF0000"/>
                </a:solidFill>
              </a:rPr>
              <a:t>7</a:t>
            </a:r>
            <a:r>
              <a:rPr lang="zh-TW" altLang="zh-TW" sz="3200" i="0" dirty="0">
                <a:solidFill>
                  <a:srgbClr val="FF0000"/>
                </a:solidFill>
              </a:rPr>
              <a:t>個工作天先行與保險公司進行資料確認</a:t>
            </a:r>
            <a:r>
              <a:rPr lang="zh-TW" altLang="zh-TW" sz="3200" i="0" dirty="0">
                <a:solidFill>
                  <a:schemeClr val="tx1"/>
                </a:solidFill>
              </a:rPr>
              <a:t>，以避免影響後續相關權益</a:t>
            </a:r>
            <a:r>
              <a:rPr lang="zh-TW" altLang="zh-TW" sz="3200" i="0" dirty="0" smtClean="0">
                <a:solidFill>
                  <a:schemeClr val="tx1"/>
                </a:solidFill>
              </a:rPr>
              <a:t>。</a:t>
            </a:r>
            <a:endParaRPr lang="zh-TW" altLang="zh-TW" sz="3200" i="0" dirty="0">
              <a:solidFill>
                <a:schemeClr val="tx1"/>
              </a:solidFill>
            </a:endParaRPr>
          </a:p>
        </p:txBody>
      </p:sp>
    </p:spTree>
    <p:extLst>
      <p:ext uri="{BB962C8B-B14F-4D97-AF65-F5344CB8AC3E}">
        <p14:creationId xmlns:p14="http://schemas.microsoft.com/office/powerpoint/2010/main" val="4095294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9264" y="749808"/>
            <a:ext cx="10058400" cy="1609344"/>
          </a:xfrm>
        </p:spPr>
        <p:txBody>
          <a:bodyPr>
            <a:normAutofit/>
          </a:bodyPr>
          <a:lstStyle/>
          <a:p>
            <a:r>
              <a:rPr lang="zh-TW" altLang="en-US" sz="4000" dirty="0" smtClean="0"/>
              <a:t>改選、交接</a:t>
            </a:r>
            <a:endParaRPr lang="zh-TW" altLang="en-US" sz="4000" dirty="0"/>
          </a:p>
        </p:txBody>
      </p:sp>
      <p:sp>
        <p:nvSpPr>
          <p:cNvPr id="3" name="內容版面配置區 2"/>
          <p:cNvSpPr>
            <a:spLocks noGrp="1"/>
          </p:cNvSpPr>
          <p:nvPr>
            <p:ph idx="1"/>
          </p:nvPr>
        </p:nvSpPr>
        <p:spPr>
          <a:xfrm>
            <a:off x="679704" y="1975104"/>
            <a:ext cx="11198352" cy="4361688"/>
          </a:xfrm>
        </p:spPr>
        <p:txBody>
          <a:bodyPr vert="horz" lIns="91440" tIns="45720" rIns="91440" bIns="45720" rtlCol="0">
            <a:normAutofit/>
          </a:bodyPr>
          <a:lstStyle/>
          <a:p>
            <a:pPr marL="342900" lvl="1" indent="-342900">
              <a:lnSpc>
                <a:spcPct val="89000"/>
              </a:lnSpc>
              <a:spcBef>
                <a:spcPts val="1000"/>
              </a:spcBef>
              <a:buClr>
                <a:schemeClr val="accent1"/>
              </a:buClr>
              <a:buFont typeface="Wingdings 3" charset="2"/>
              <a:buChar char=""/>
            </a:pPr>
            <a:r>
              <a:rPr lang="zh-TW" altLang="zh-TW" sz="3200" i="0" dirty="0">
                <a:solidFill>
                  <a:schemeClr val="tx1"/>
                </a:solidFill>
              </a:rPr>
              <a:t>年度制系學會</a:t>
            </a:r>
            <a:r>
              <a:rPr lang="en-US" altLang="zh-TW" sz="3200" i="0" dirty="0">
                <a:solidFill>
                  <a:schemeClr val="tx1"/>
                </a:solidFill>
              </a:rPr>
              <a:t>/</a:t>
            </a:r>
            <a:r>
              <a:rPr lang="zh-TW" altLang="zh-TW" sz="3200" i="0" dirty="0">
                <a:solidFill>
                  <a:schemeClr val="tx1"/>
                </a:solidFill>
              </a:rPr>
              <a:t>社團進行會</a:t>
            </a:r>
            <a:r>
              <a:rPr lang="en-US" altLang="zh-TW" sz="3200" i="0" dirty="0">
                <a:solidFill>
                  <a:schemeClr val="tx1"/>
                </a:solidFill>
              </a:rPr>
              <a:t>/</a:t>
            </a:r>
            <a:r>
              <a:rPr lang="zh-TW" altLang="zh-TW" sz="3200" i="0" dirty="0">
                <a:solidFill>
                  <a:schemeClr val="tx1"/>
                </a:solidFill>
              </a:rPr>
              <a:t>社長改選，請遵照各系學會</a:t>
            </a:r>
            <a:r>
              <a:rPr lang="en-US" altLang="zh-TW" sz="3200" i="0" dirty="0">
                <a:solidFill>
                  <a:schemeClr val="tx1"/>
                </a:solidFill>
              </a:rPr>
              <a:t>/</a:t>
            </a:r>
            <a:r>
              <a:rPr lang="zh-TW" altLang="zh-TW" sz="3200" i="0" dirty="0">
                <a:solidFill>
                  <a:schemeClr val="tx1"/>
                </a:solidFill>
              </a:rPr>
              <a:t>社團之組織章程相關規定進行</a:t>
            </a:r>
            <a:r>
              <a:rPr lang="zh-TW" altLang="zh-TW" sz="3200" i="0" dirty="0" smtClean="0">
                <a:solidFill>
                  <a:schemeClr val="tx1"/>
                </a:solidFill>
              </a:rPr>
              <a:t>。</a:t>
            </a:r>
            <a:endParaRPr lang="en-US" altLang="zh-TW" sz="3200" i="0" dirty="0" smtClean="0">
              <a:solidFill>
                <a:schemeClr val="tx1"/>
              </a:solidFill>
            </a:endParaRPr>
          </a:p>
          <a:p>
            <a:pPr marL="342900" lvl="1" indent="-342900">
              <a:lnSpc>
                <a:spcPct val="89000"/>
              </a:lnSpc>
              <a:spcBef>
                <a:spcPts val="1000"/>
              </a:spcBef>
              <a:buClr>
                <a:schemeClr val="accent1"/>
              </a:buClr>
              <a:buFont typeface="Wingdings 3" charset="2"/>
              <a:buChar char=""/>
            </a:pPr>
            <a:r>
              <a:rPr lang="zh-TW" altLang="zh-TW" sz="3200" i="0" dirty="0" smtClean="0">
                <a:solidFill>
                  <a:schemeClr val="tx1"/>
                </a:solidFill>
              </a:rPr>
              <a:t>請</a:t>
            </a:r>
            <a:r>
              <a:rPr lang="zh-TW" altLang="zh-TW" sz="3200" i="0" dirty="0">
                <a:solidFill>
                  <a:srgbClr val="FF0000"/>
                </a:solidFill>
              </a:rPr>
              <a:t>新舊任系會長</a:t>
            </a:r>
            <a:r>
              <a:rPr lang="en-US" altLang="zh-TW" sz="3200" i="0" dirty="0">
                <a:solidFill>
                  <a:srgbClr val="FF0000"/>
                </a:solidFill>
              </a:rPr>
              <a:t>113/01/24(</a:t>
            </a:r>
            <a:r>
              <a:rPr lang="zh-TW" altLang="zh-TW" sz="3200" i="0" dirty="0">
                <a:solidFill>
                  <a:srgbClr val="FF0000"/>
                </a:solidFill>
              </a:rPr>
              <a:t>三</a:t>
            </a:r>
            <a:r>
              <a:rPr lang="en-US" altLang="zh-TW" sz="3200" i="0" dirty="0">
                <a:solidFill>
                  <a:srgbClr val="FF0000"/>
                </a:solidFill>
              </a:rPr>
              <a:t>)</a:t>
            </a:r>
            <a:r>
              <a:rPr lang="zh-TW" altLang="zh-TW" sz="3200" i="0" dirty="0">
                <a:solidFill>
                  <a:srgbClr val="FF0000"/>
                </a:solidFill>
              </a:rPr>
              <a:t>前完成交接</a:t>
            </a:r>
            <a:r>
              <a:rPr lang="zh-TW" altLang="zh-TW" sz="3200" i="0" dirty="0">
                <a:solidFill>
                  <a:schemeClr val="tx1"/>
                </a:solidFill>
              </a:rPr>
              <a:t>，並務必交代新任會長不能隨意和廠商簽約，以免爭議，合約草案必須先送指導老師及課外組審查，若擅自簽約，相關責任由系會長自負，不得由系費支出</a:t>
            </a:r>
            <a:r>
              <a:rPr lang="zh-TW" altLang="zh-TW" sz="3200" i="0" dirty="0" smtClean="0">
                <a:solidFill>
                  <a:schemeClr val="tx1"/>
                </a:solidFill>
              </a:rPr>
              <a:t>。</a:t>
            </a:r>
            <a:endParaRPr lang="en-US" altLang="zh-TW" sz="3200" i="0" dirty="0">
              <a:solidFill>
                <a:schemeClr val="tx1"/>
              </a:solidFill>
            </a:endParaRPr>
          </a:p>
          <a:p>
            <a:pPr marL="342900" lvl="1" indent="-342900">
              <a:lnSpc>
                <a:spcPct val="89000"/>
              </a:lnSpc>
              <a:spcBef>
                <a:spcPts val="1000"/>
              </a:spcBef>
              <a:buClr>
                <a:schemeClr val="accent1"/>
              </a:buClr>
              <a:buFont typeface="Wingdings 3" charset="2"/>
              <a:buChar char=""/>
            </a:pPr>
            <a:r>
              <a:rPr lang="en-US" altLang="zh-TW" sz="3200" i="0" dirty="0">
                <a:solidFill>
                  <a:schemeClr val="tx1"/>
                </a:solidFill>
              </a:rPr>
              <a:t>(</a:t>
            </a:r>
            <a:r>
              <a:rPr lang="en-US" altLang="zh-TW" sz="3200" i="0" dirty="0">
                <a:solidFill>
                  <a:srgbClr val="FF0000"/>
                </a:solidFill>
              </a:rPr>
              <a:t>113/01/17</a:t>
            </a:r>
            <a:r>
              <a:rPr lang="zh-TW" altLang="zh-TW" sz="3200" i="0" dirty="0">
                <a:solidFill>
                  <a:srgbClr val="FF0000"/>
                </a:solidFill>
              </a:rPr>
              <a:t>前完成交接者，鼓勵加</a:t>
            </a:r>
            <a:r>
              <a:rPr lang="en-US" altLang="zh-TW" sz="3200" i="0" dirty="0">
                <a:solidFill>
                  <a:srgbClr val="FF0000"/>
                </a:solidFill>
              </a:rPr>
              <a:t>10</a:t>
            </a:r>
            <a:r>
              <a:rPr lang="zh-TW" altLang="zh-TW" sz="3200" i="0" dirty="0">
                <a:solidFill>
                  <a:srgbClr val="FF0000"/>
                </a:solidFill>
              </a:rPr>
              <a:t>分</a:t>
            </a:r>
            <a:r>
              <a:rPr lang="en-US" altLang="zh-TW" sz="3200" i="0" dirty="0">
                <a:solidFill>
                  <a:schemeClr val="tx1"/>
                </a:solidFill>
              </a:rPr>
              <a:t>)</a:t>
            </a:r>
            <a:r>
              <a:rPr lang="zh-TW" altLang="zh-TW" sz="3200" i="0" dirty="0">
                <a:solidFill>
                  <a:schemeClr val="tx1"/>
                </a:solidFill>
              </a:rPr>
              <a:t>。</a:t>
            </a:r>
          </a:p>
          <a:p>
            <a:pPr lvl="1"/>
            <a:endParaRPr lang="en-US" altLang="zh-TW" sz="2400" dirty="0">
              <a:solidFill>
                <a:schemeClr val="tx1"/>
              </a:solidFill>
            </a:endParaRPr>
          </a:p>
        </p:txBody>
      </p:sp>
    </p:spTree>
    <p:extLst>
      <p:ext uri="{BB962C8B-B14F-4D97-AF65-F5344CB8AC3E}">
        <p14:creationId xmlns:p14="http://schemas.microsoft.com/office/powerpoint/2010/main" val="897157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64208" y="685800"/>
            <a:ext cx="10058400" cy="1609344"/>
          </a:xfrm>
        </p:spPr>
        <p:txBody>
          <a:bodyPr>
            <a:normAutofit/>
          </a:bodyPr>
          <a:lstStyle/>
          <a:p>
            <a:endParaRPr lang="zh-TW" altLang="en-US" sz="4000" dirty="0"/>
          </a:p>
        </p:txBody>
      </p:sp>
      <p:sp>
        <p:nvSpPr>
          <p:cNvPr id="3" name="內容版面配置區 2"/>
          <p:cNvSpPr>
            <a:spLocks noGrp="1"/>
          </p:cNvSpPr>
          <p:nvPr>
            <p:ph idx="1"/>
          </p:nvPr>
        </p:nvSpPr>
        <p:spPr>
          <a:xfrm>
            <a:off x="347472" y="1938528"/>
            <a:ext cx="11512296" cy="4361688"/>
          </a:xfrm>
        </p:spPr>
        <p:txBody>
          <a:bodyPr vert="horz" lIns="91440" tIns="45720" rIns="91440" bIns="45720" rtlCol="0">
            <a:normAutofit/>
          </a:bodyPr>
          <a:lstStyle/>
          <a:p>
            <a:pPr lvl="1"/>
            <a:endParaRPr lang="en-US" altLang="zh-TW" sz="2400" dirty="0">
              <a:solidFill>
                <a:schemeClr val="tx1"/>
              </a:solidFill>
            </a:endParaRPr>
          </a:p>
        </p:txBody>
      </p:sp>
      <p:pic>
        <p:nvPicPr>
          <p:cNvPr id="4" name="圖片 3"/>
          <p:cNvPicPr>
            <a:picLocks noChangeAspect="1"/>
          </p:cNvPicPr>
          <p:nvPr/>
        </p:nvPicPr>
        <p:blipFill>
          <a:blip r:embed="rId2"/>
          <a:stretch>
            <a:fillRect/>
          </a:stretch>
        </p:blipFill>
        <p:spPr>
          <a:xfrm>
            <a:off x="0" y="0"/>
            <a:ext cx="12192000" cy="6858828"/>
          </a:xfrm>
          <a:prstGeom prst="rect">
            <a:avLst/>
          </a:prstGeom>
        </p:spPr>
      </p:pic>
    </p:spTree>
    <p:extLst>
      <p:ext uri="{BB962C8B-B14F-4D97-AF65-F5344CB8AC3E}">
        <p14:creationId xmlns:p14="http://schemas.microsoft.com/office/powerpoint/2010/main" val="1633072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裁剪</Template>
  <TotalTime>845</TotalTime>
  <Words>1778</Words>
  <Application>Microsoft Office PowerPoint</Application>
  <PresentationFormat>寬螢幕</PresentationFormat>
  <Paragraphs>107</Paragraphs>
  <Slides>35</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35</vt:i4>
      </vt:variant>
    </vt:vector>
  </HeadingPairs>
  <TitlesOfParts>
    <vt:vector size="42" baseType="lpstr">
      <vt:lpstr>微軟正黑體</vt:lpstr>
      <vt:lpstr>新細明體</vt:lpstr>
      <vt:lpstr>Calibri</vt:lpstr>
      <vt:lpstr>Franklin Gothic Book</vt:lpstr>
      <vt:lpstr>Times New Roman</vt:lpstr>
      <vt:lpstr>Wingdings 3</vt:lpstr>
      <vt:lpstr>Crop</vt:lpstr>
      <vt:lpstr>112-1 十二月社長大會</vt:lpstr>
      <vt:lpstr>社團業務告知</vt:lpstr>
      <vt:lpstr>PowerPoint 簡報</vt:lpstr>
      <vt:lpstr>各社團成果報電子檔請mail至課外活動指導組信箱activity@nfu.edu.tw。  請勿寄到學務長室(stuhead)，以免造成困擾及不便。  112-1活動申請列表查詢：https://reurl.cc/94geQO。</vt:lpstr>
      <vt:lpstr>注意事項</vt:lpstr>
      <vt:lpstr>社團活動申請程序</vt:lpstr>
      <vt:lpstr>保險法規修正</vt:lpstr>
      <vt:lpstr>改選、交接</vt:lpstr>
      <vt:lpstr>PowerPoint 簡報</vt:lpstr>
      <vt:lpstr>社團校內評鑑於113/01/26(五)辦理， 請各社團提早準備(限112年1-12月資料)。   評分標準與評鑑辦法會另行公布。 基本分為5大類：1.組織運作、2.社團資料保存與資訊管理、3.財物管理、4.社團活動績效、5.服務學習，總冊數不超過10本。  相關注意事項及評分標準依評鑑資料手冊公告為主。  </vt:lpstr>
      <vt:lpstr>請於112/11/07(二)至12/04(一)前完成申請  相關資料已公告課外組網頁，請各社團通知學長姐們盡速準備資料提出申請。   </vt:lpstr>
      <vt:lpstr>請務必於112/01/11(三)前“完成”帳冊繳交(含存摺、預算、決算)，各系學會另必須檢附「各年度經費收支分配表」，查核不得超支及是否依據還款計畫清償債務。帳冊繳交需包含期初大會(經費預算案)、期末大會(經費決算案)相關之會議記錄；每個活動預算不可超支已多次強調，超支由社團自行負責。  以上已經事先說明應繳資料內容，若有缺漏繳交一律先扣3分，補交未齊者每超過1工作天加扣1分；評鑑前無法審核通過者，財物部分以0分計。(112/01/04前完成繳交者，鼓勵加10分)。  </vt:lpstr>
      <vt:lpstr>PowerPoint 簡報</vt:lpstr>
      <vt:lpstr>若寒假期間尚有社費支用需求(例如評鑑影印及材料費)卻未列入期初社員大會通過預算者，在本學期社費總收入未超支情況下可於期末社員大會追加預算，帳務列入112-1開學繳交。  若有使用社(系)費購買器材請列入社團財產，若有問題請洽各社團行政業務承辦人，查詢紀錄找八號櫃檯。     </vt:lpstr>
      <vt:lpstr>F聯誼性： F01 光鹽社 F03 畢業生聯合會 F04 喜信社 F05 大願佛學社         </vt:lpstr>
      <vt:lpstr>專案活動執行及結案</vt:lpstr>
      <vt:lpstr>教育優先區(10號櫃檯) </vt:lpstr>
      <vt:lpstr>PowerPoint 簡報</vt:lpstr>
      <vt:lpstr>PowerPoint 簡報</vt:lpstr>
      <vt:lpstr>帶動中小學(十號櫃台)</vt:lpstr>
      <vt:lpstr>PowerPoint 簡報</vt:lpstr>
      <vt:lpstr>113年藝文季系列活動(十號櫃台)</vt:lpstr>
      <vt:lpstr>PowerPoint 簡報</vt:lpstr>
      <vt:lpstr>社團業務提醒</vt:lpstr>
      <vt:lpstr>社團業務提醒 </vt:lpstr>
      <vt:lpstr>社團業務提醒 </vt:lpstr>
      <vt:lpstr>注意事項</vt:lpstr>
      <vt:lpstr>PowerPoint 簡報</vt:lpstr>
      <vt:lpstr>注意事項-冷氣</vt:lpstr>
      <vt:lpstr>注意事項-校外租車</vt:lpstr>
      <vt:lpstr>場館公告 </vt:lpstr>
      <vt:lpstr>PowerPoint 簡報</vt:lpstr>
      <vt:lpstr>場館公告-連假閉館日程</vt:lpstr>
      <vt:lpstr>場館公告-故障通報</vt:lpstr>
      <vt:lpstr>場館公告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116</cp:revision>
  <dcterms:created xsi:type="dcterms:W3CDTF">2023-09-05T00:23:59Z</dcterms:created>
  <dcterms:modified xsi:type="dcterms:W3CDTF">2023-12-04T06:17:50Z</dcterms:modified>
</cp:coreProperties>
</file>