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814" r:id="rId1"/>
    <p:sldMasterId id="2147485441" r:id="rId2"/>
  </p:sldMasterIdLst>
  <p:notesMasterIdLst>
    <p:notesMasterId r:id="rId17"/>
  </p:notesMasterIdLst>
  <p:handoutMasterIdLst>
    <p:handoutMasterId r:id="rId18"/>
  </p:handoutMasterIdLst>
  <p:sldIdLst>
    <p:sldId id="605" r:id="rId3"/>
    <p:sldId id="606" r:id="rId4"/>
    <p:sldId id="607" r:id="rId5"/>
    <p:sldId id="608" r:id="rId6"/>
    <p:sldId id="601" r:id="rId7"/>
    <p:sldId id="593" r:id="rId8"/>
    <p:sldId id="594" r:id="rId9"/>
    <p:sldId id="595" r:id="rId10"/>
    <p:sldId id="596" r:id="rId11"/>
    <p:sldId id="597" r:id="rId12"/>
    <p:sldId id="598" r:id="rId13"/>
    <p:sldId id="591" r:id="rId14"/>
    <p:sldId id="599" r:id="rId15"/>
    <p:sldId id="600" r:id="rId16"/>
  </p:sldIdLst>
  <p:sldSz cx="9144000" cy="6858000" type="screen4x3"/>
  <p:notesSz cx="6797675" cy="9926638"/>
  <p:embeddedFontLst>
    <p:embeddedFont>
      <p:font typeface="Calibri Light" pitchFamily="34" charset="0"/>
      <p:regular r:id="rId19"/>
      <p:italic r:id="rId20"/>
    </p:embeddedFont>
    <p:embeddedFont>
      <p:font typeface="Calibri" pitchFamily="34" charset="0"/>
      <p:regular r:id="rId21"/>
      <p:bold r:id="rId22"/>
      <p:italic r:id="rId23"/>
      <p:boldItalic r:id="rId24"/>
    </p:embeddedFont>
    <p:embeddedFont>
      <p:font typeface="標楷體" pitchFamily="65" charset="-120"/>
      <p:regular r:id="rId25"/>
    </p:embeddedFont>
    <p:embeddedFont>
      <p:font typeface="微軟正黑體" pitchFamily="34" charset="-120"/>
      <p:regular r:id="rId26"/>
      <p:bold r:id="rId27"/>
    </p:embeddedFont>
    <p:embeddedFont>
      <p:font typeface="Estrangelo Edessa" pitchFamily="66"/>
      <p:regular r:id="rId28"/>
    </p:embeddedFont>
    <p:embeddedFont>
      <p:font typeface="華康中圓體" pitchFamily="49" charset="-120"/>
      <p:regular r:id="rId29"/>
    </p:embeddedFont>
    <p:embeddedFont>
      <p:font typeface="Tw Cen MT" pitchFamily="34" charset="0"/>
      <p:regular r:id="rId30"/>
      <p:bold r:id="rId31"/>
      <p:italic r:id="rId32"/>
      <p:boldItalic r:id="rId33"/>
    </p:embeddedFont>
    <p:embeddedFont>
      <p:font typeface="Verdana" pitchFamily="34" charset="0"/>
      <p:regular r:id="rId34"/>
      <p:bold r:id="rId35"/>
      <p:italic r:id="rId36"/>
      <p:boldItalic r:id="rId37"/>
    </p:embeddedFont>
    <p:embeddedFont>
      <p:font typeface="SimSun" pitchFamily="2" charset="-122"/>
      <p:regular r:id="rId38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</p:showPr>
  <p:clrMru>
    <a:srgbClr val="99CCFF"/>
    <a:srgbClr val="3399FF"/>
    <a:srgbClr val="000099"/>
    <a:srgbClr val="009900"/>
    <a:srgbClr val="00CC00"/>
    <a:srgbClr val="FF9933"/>
    <a:srgbClr val="FFFF00"/>
    <a:srgbClr val="99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743" autoAdjust="0"/>
    <p:restoredTop sz="86454" autoAdjust="0"/>
  </p:normalViewPr>
  <p:slideViewPr>
    <p:cSldViewPr>
      <p:cViewPr varScale="1">
        <p:scale>
          <a:sx n="61" d="100"/>
          <a:sy n="61" d="100"/>
        </p:scale>
        <p:origin x="-11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26" Type="http://schemas.openxmlformats.org/officeDocument/2006/relationships/font" Target="fonts/font8.fntdata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font" Target="fonts/font3.fntdata"/><Relationship Id="rId34" Type="http://schemas.openxmlformats.org/officeDocument/2006/relationships/font" Target="fonts/font16.fntdata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7.fntdata"/><Relationship Id="rId33" Type="http://schemas.openxmlformats.org/officeDocument/2006/relationships/font" Target="fonts/font15.fntdata"/><Relationship Id="rId38" Type="http://schemas.openxmlformats.org/officeDocument/2006/relationships/font" Target="fonts/font20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37" Type="http://schemas.openxmlformats.org/officeDocument/2006/relationships/font" Target="fonts/font19.fntdata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font" Target="fonts/font18.fntdata"/><Relationship Id="rId10" Type="http://schemas.openxmlformats.org/officeDocument/2006/relationships/slide" Target="slides/slide8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font" Target="fonts/font17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1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1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1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E19C5D3-CFA4-4888-9DFF-5A86A352166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>
              <a:defRPr sz="1200"/>
            </a:lvl1pPr>
          </a:lstStyle>
          <a:p>
            <a:pPr>
              <a:defRPr/>
            </a:pPr>
            <a:fld id="{58584F94-26DD-4326-B772-7E53F3E2811A}" type="datetimeFigureOut">
              <a:rPr lang="zh-TW" altLang="en-US"/>
              <a:pPr>
                <a:defRPr/>
              </a:pPr>
              <a:t>2017/3/8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08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zh-TW" altLang="en-US" noProof="0" smtClean="0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6837"/>
          </a:xfrm>
          <a:prstGeom prst="rect">
            <a:avLst/>
          </a:prstGeom>
        </p:spPr>
        <p:txBody>
          <a:bodyPr vert="horz" lIns="91432" tIns="45716" rIns="91432" bIns="45716" rtlCol="0"/>
          <a:lstStyle/>
          <a:p>
            <a:pPr lvl="0"/>
            <a:r>
              <a:rPr lang="zh-TW" altLang="en-US" noProof="0" smtClean="0"/>
              <a:t>按一下以編輯母片文字樣式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B9573FF-2CAD-4A26-ABD2-8153125F27E0}" type="slidenum">
              <a:rPr lang="zh-TW" altLang="en-US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7143ED7-D24C-4C00-9603-521F3BF02EC6}" type="slidenum">
              <a:rPr lang="en-US" altLang="zh-TW">
                <a:latin typeface="Arial" pitchFamily="34" charset="0"/>
              </a:rPr>
              <a:pPr/>
              <a:t>2</a:t>
            </a:fld>
            <a:endParaRPr lang="en-US" altLang="zh-TW">
              <a:latin typeface="Arial" pitchFamily="34" charset="0"/>
            </a:endParaRPr>
          </a:p>
        </p:txBody>
      </p:sp>
      <p:sp>
        <p:nvSpPr>
          <p:cNvPr id="14339" name="Rectangle 7"/>
          <p:cNvSpPr txBox="1">
            <a:spLocks noGrp="1" noChangeArrowheads="1"/>
          </p:cNvSpPr>
          <p:nvPr/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9382CF90-BA3A-4EB1-934D-4DB4D4918D0D}" type="slidenum">
              <a:rPr lang="en-US" altLang="zh-TW" sz="1200">
                <a:latin typeface="Arial" pitchFamily="34" charset="0"/>
                <a:ea typeface="華康中圓體" pitchFamily="49" charset="-120"/>
              </a:rPr>
              <a:pPr algn="r" eaLnBrk="1" hangingPunct="1"/>
              <a:t>2</a:t>
            </a:fld>
            <a:endParaRPr lang="en-US" altLang="zh-TW" sz="1200">
              <a:latin typeface="Arial" pitchFamily="34" charset="0"/>
              <a:ea typeface="華康中圓體" pitchFamily="49" charset="-120"/>
            </a:endParaRPr>
          </a:p>
        </p:txBody>
      </p:sp>
      <p:sp>
        <p:nvSpPr>
          <p:cNvPr id="14340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備忘稿版面配置區 2"/>
          <p:cNvSpPr>
            <a:spLocks noGrp="1"/>
          </p:cNvSpPr>
          <p:nvPr>
            <p:ph type="body" idx="1"/>
          </p:nvPr>
        </p:nvSpPr>
        <p:spPr bwMode="auto">
          <a:xfrm>
            <a:off x="681038" y="4721225"/>
            <a:ext cx="5443537" cy="4475163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TW" altLang="zh-TW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備忘稿版面配置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TW" altLang="en-US" smtClean="0"/>
          </a:p>
        </p:txBody>
      </p:sp>
      <p:sp>
        <p:nvSpPr>
          <p:cNvPr id="40964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9762D41-24C4-4B10-9994-4C881B46864D}" type="slidenum">
              <a:rPr lang="zh-TW" altLang="en-US"/>
              <a:pPr/>
              <a:t>11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備忘稿版面配置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TW" altLang="en-US" smtClean="0"/>
              <a:t>校園較常見使用毒品類型其刑責，由輕至重</a:t>
            </a:r>
            <a:r>
              <a:rPr lang="en-US" altLang="zh-TW" smtClean="0"/>
              <a:t>:(1)</a:t>
            </a:r>
            <a:r>
              <a:rPr lang="zh-TW" altLang="en-US" smtClean="0"/>
              <a:t>從</a:t>
            </a:r>
            <a:r>
              <a:rPr lang="en-US" altLang="zh-TW" smtClean="0"/>
              <a:t>3.4</a:t>
            </a:r>
            <a:r>
              <a:rPr lang="zh-TW" altLang="en-US" smtClean="0"/>
              <a:t>及施用到</a:t>
            </a:r>
            <a:r>
              <a:rPr lang="en-US" altLang="zh-TW" smtClean="0"/>
              <a:t>(2)</a:t>
            </a:r>
            <a:r>
              <a:rPr lang="zh-TW" altLang="en-US" smtClean="0"/>
              <a:t>升等為</a:t>
            </a:r>
            <a:r>
              <a:rPr lang="en-US" altLang="zh-TW" smtClean="0"/>
              <a:t>1.2</a:t>
            </a:r>
            <a:r>
              <a:rPr lang="zh-TW" altLang="en-US" smtClean="0"/>
              <a:t>及毒品</a:t>
            </a:r>
            <a:r>
              <a:rPr lang="en-US" altLang="zh-TW" smtClean="0"/>
              <a:t>(3)</a:t>
            </a:r>
            <a:r>
              <a:rPr lang="zh-TW" altLang="en-US" smtClean="0"/>
              <a:t>引誘</a:t>
            </a:r>
            <a:r>
              <a:rPr lang="en-US" altLang="zh-TW" smtClean="0"/>
              <a:t>(4)</a:t>
            </a:r>
            <a:r>
              <a:rPr lang="zh-TW" altLang="en-US" smtClean="0"/>
              <a:t>強暴脅迫到</a:t>
            </a:r>
            <a:r>
              <a:rPr lang="en-US" altLang="zh-TW" smtClean="0"/>
              <a:t>(5)</a:t>
            </a:r>
            <a:r>
              <a:rPr lang="zh-TW" altLang="en-US" smtClean="0"/>
              <a:t>毒品罪重刑責</a:t>
            </a:r>
            <a:endParaRPr lang="en-US" altLang="zh-TW" smtClean="0"/>
          </a:p>
        </p:txBody>
      </p:sp>
      <p:sp>
        <p:nvSpPr>
          <p:cNvPr id="43012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994D391-A98E-4C6B-B2B5-24AC99435741}" type="slidenum">
              <a:rPr lang="zh-TW" altLang="en-US"/>
              <a:pPr/>
              <a:t>12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備忘稿版面配置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TW" altLang="en-US" smtClean="0"/>
              <a:t>老師利用拒毒八招引導出</a:t>
            </a:r>
            <a:endParaRPr lang="en-US" altLang="zh-TW" smtClean="0"/>
          </a:p>
          <a:p>
            <a:pPr eaLnBrk="1" hangingPunct="1">
              <a:spcBef>
                <a:spcPct val="0"/>
              </a:spcBef>
            </a:pPr>
            <a:r>
              <a:rPr lang="en-US" altLang="zh-TW" smtClean="0"/>
              <a:t>1.</a:t>
            </a:r>
            <a:r>
              <a:rPr lang="zh-TW" altLang="en-US" smtClean="0">
                <a:latin typeface="標楷體" pitchFamily="65" charset="-120"/>
                <a:ea typeface="標楷體" pitchFamily="65" charset="-120"/>
              </a:rPr>
              <a:t>委婉堅定的拒絕</a:t>
            </a:r>
            <a:r>
              <a:rPr lang="zh-TW" altLang="en-US" smtClean="0"/>
              <a:t>有關藥物濫用的引誘</a:t>
            </a:r>
            <a:r>
              <a:rPr lang="en-US" altLang="zh-TW" smtClean="0"/>
              <a:t>. </a:t>
            </a:r>
          </a:p>
          <a:p>
            <a:pPr eaLnBrk="1" hangingPunct="1">
              <a:spcBef>
                <a:spcPct val="0"/>
              </a:spcBef>
            </a:pPr>
            <a:r>
              <a:rPr lang="en-US" altLang="zh-TW" smtClean="0"/>
              <a:t>2.</a:t>
            </a:r>
            <a:r>
              <a:rPr lang="zh-TW" altLang="en-US" b="1" smtClean="0">
                <a:solidFill>
                  <a:srgbClr val="333399"/>
                </a:solidFill>
                <a:latin typeface="標楷體" pitchFamily="65" charset="-120"/>
                <a:ea typeface="標楷體" pitchFamily="65" charset="-120"/>
              </a:rPr>
              <a:t>遠離是非場所，拒絕成癮物質</a:t>
            </a:r>
            <a:endParaRPr lang="en-US" altLang="zh-TW" b="1" smtClean="0">
              <a:solidFill>
                <a:srgbClr val="333399"/>
              </a:solidFill>
              <a:latin typeface="標楷體" pitchFamily="65" charset="-120"/>
              <a:ea typeface="標楷體" pitchFamily="65" charset="-12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zh-TW" b="1" smtClean="0">
                <a:solidFill>
                  <a:srgbClr val="333399"/>
                </a:solidFill>
                <a:latin typeface="標楷體" pitchFamily="65" charset="-120"/>
                <a:ea typeface="標楷體" pitchFamily="65" charset="-120"/>
              </a:rPr>
              <a:t>3.</a:t>
            </a:r>
            <a:r>
              <a:rPr lang="zh-TW" altLang="en-US" smtClean="0">
                <a:latin typeface="標楷體" pitchFamily="65" charset="-120"/>
                <a:ea typeface="標楷體" pitchFamily="65" charset="-120"/>
              </a:rPr>
              <a:t>使用</a:t>
            </a:r>
            <a:r>
              <a:rPr lang="zh-TW" altLang="en-US" b="1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健康方式交朋友</a:t>
            </a:r>
            <a:endParaRPr lang="en-US" altLang="zh-TW" smtClean="0"/>
          </a:p>
          <a:p>
            <a:pPr eaLnBrk="1" hangingPunct="1">
              <a:spcBef>
                <a:spcPct val="0"/>
              </a:spcBef>
            </a:pPr>
            <a:r>
              <a:rPr lang="zh-TW" altLang="en-US" smtClean="0"/>
              <a:t>避免自己染上藥物濫用的習慣。</a:t>
            </a:r>
            <a:r>
              <a:rPr lang="zh-TW" altLang="en-US" smtClean="0">
                <a:latin typeface="標楷體" pitchFamily="65" charset="-120"/>
                <a:ea typeface="標楷體" pitchFamily="65" charset="-120"/>
              </a:rPr>
              <a:t>因為一日用毒，需要終身戒毒。 </a:t>
            </a:r>
            <a:endParaRPr lang="zh-TW" altLang="en-US" smtClean="0"/>
          </a:p>
          <a:p>
            <a:endParaRPr lang="en-US" altLang="zh-TW" smtClean="0"/>
          </a:p>
        </p:txBody>
      </p:sp>
      <p:sp>
        <p:nvSpPr>
          <p:cNvPr id="45060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1D32514-28B6-42BC-AD09-8CBD92CD042A}" type="slidenum">
              <a:rPr lang="zh-TW" altLang="en-US"/>
              <a:pPr/>
              <a:t>13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備忘稿版面配置區 2"/>
          <p:cNvSpPr>
            <a:spLocks noGrp="1"/>
          </p:cNvSpPr>
          <p:nvPr>
            <p:ph type="body" idx="1"/>
          </p:nvPr>
        </p:nvSpPr>
        <p:spPr bwMode="auto">
          <a:xfrm>
            <a:off x="681038" y="4722813"/>
            <a:ext cx="5445125" cy="4473575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TW" smtClean="0"/>
              <a:t>104</a:t>
            </a:r>
            <a:r>
              <a:rPr lang="zh-TW" altLang="en-US" smtClean="0"/>
              <a:t>年</a:t>
            </a:r>
            <a:r>
              <a:rPr lang="en-US" altLang="zh-TW" smtClean="0"/>
              <a:t>7</a:t>
            </a:r>
            <a:r>
              <a:rPr lang="zh-TW" altLang="en-US" smtClean="0"/>
              <a:t>月</a:t>
            </a:r>
            <a:r>
              <a:rPr lang="en-US" altLang="zh-TW" smtClean="0"/>
              <a:t>16</a:t>
            </a:r>
            <a:r>
              <a:rPr lang="zh-TW" altLang="en-US" smtClean="0"/>
              <a:t>日臺教學（三）字第</a:t>
            </a:r>
            <a:r>
              <a:rPr lang="en-US" altLang="zh-TW" smtClean="0"/>
              <a:t>1040094242</a:t>
            </a:r>
            <a:r>
              <a:rPr lang="zh-TW" altLang="en-US" smtClean="0"/>
              <a:t>號函修訂「教育部生命教育推動方案（</a:t>
            </a:r>
            <a:r>
              <a:rPr lang="en-US" altLang="zh-TW" smtClean="0"/>
              <a:t>103</a:t>
            </a:r>
            <a:r>
              <a:rPr lang="zh-TW" altLang="en-US" smtClean="0"/>
              <a:t>年</a:t>
            </a:r>
            <a:r>
              <a:rPr lang="en-US" altLang="zh-TW" smtClean="0"/>
              <a:t>-106</a:t>
            </a:r>
            <a:r>
              <a:rPr lang="zh-TW" altLang="en-US" smtClean="0"/>
              <a:t>年）」</a:t>
            </a:r>
            <a:endParaRPr lang="en-US" altLang="zh-TW" smtClean="0"/>
          </a:p>
          <a:p>
            <a:r>
              <a:rPr lang="zh-TW" altLang="en-US" b="1" smtClean="0"/>
              <a:t>參、計畫目標</a:t>
            </a:r>
            <a:endParaRPr lang="zh-TW" altLang="en-US" smtClean="0"/>
          </a:p>
          <a:p>
            <a:r>
              <a:rPr lang="zh-TW" altLang="en-US" b="1" smtClean="0"/>
              <a:t>生命教育的宗旨係希望培養學生具備健康身心、理性頭腦及美麗靈魂，</a:t>
            </a:r>
            <a:r>
              <a:rPr lang="zh-TW" altLang="en-US" smtClean="0"/>
              <a:t>期能透過課程（包含正式課程、非正式課程及潛在課程）、師資培育、建構校園文化等具體策略之推動，使學生能具備道德實踐與公民意識（社會我）、藝術涵養與美感素養（美學我）、系統思考與解決問題（知識我）、身心健全發展（體能我）以及探詢生命意義、內化價值觀、追求至善（超越我）等核心素養。</a:t>
            </a:r>
          </a:p>
        </p:txBody>
      </p:sp>
      <p:sp>
        <p:nvSpPr>
          <p:cNvPr id="47108" name="投影片編號版面配置區 3"/>
          <p:cNvSpPr txBox="1">
            <a:spLocks noGrp="1"/>
          </p:cNvSpPr>
          <p:nvPr/>
        </p:nvSpPr>
        <p:spPr bwMode="auto">
          <a:xfrm>
            <a:off x="3841750" y="9439275"/>
            <a:ext cx="29511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3174F51-B268-442C-855C-EC322BF28038}" type="slidenum">
              <a:rPr lang="zh-TW" altLang="en-US" sz="1200"/>
              <a:pPr algn="r"/>
              <a:t>14</a:t>
            </a:fld>
            <a:endParaRPr lang="en-US" altLang="zh-TW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4C46225-CE4B-4727-BBCD-FCD8C74BA95A}" type="slidenum">
              <a:rPr lang="en-US" altLang="zh-TW">
                <a:solidFill>
                  <a:srgbClr val="000000"/>
                </a:solidFill>
                <a:latin typeface="Arial" pitchFamily="34" charset="0"/>
              </a:rPr>
              <a:pPr/>
              <a:t>3</a:t>
            </a:fld>
            <a:endParaRPr lang="en-US" altLang="zh-TW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6387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8" name="備忘稿版面配置區 2"/>
          <p:cNvSpPr>
            <a:spLocks noGrp="1"/>
          </p:cNvSpPr>
          <p:nvPr>
            <p:ph type="body" idx="1"/>
          </p:nvPr>
        </p:nvSpPr>
        <p:spPr bwMode="auto">
          <a:xfrm>
            <a:off x="681038" y="4721225"/>
            <a:ext cx="5443537" cy="4475163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TW" altLang="zh-TW" smtClean="0"/>
          </a:p>
        </p:txBody>
      </p:sp>
      <p:sp>
        <p:nvSpPr>
          <p:cNvPr id="16389" name="投影片編號版面配置區 3"/>
          <p:cNvSpPr txBox="1">
            <a:spLocks noGrp="1"/>
          </p:cNvSpPr>
          <p:nvPr/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A5DE08D6-C786-421C-890A-96649DD63BD2}" type="slidenum">
              <a:rPr lang="en-US" altLang="zh-TW" sz="1200">
                <a:solidFill>
                  <a:srgbClr val="000000"/>
                </a:solidFill>
                <a:latin typeface="Arial" pitchFamily="34" charset="0"/>
                <a:ea typeface="華康中圓體" pitchFamily="49" charset="-120"/>
              </a:rPr>
              <a:pPr algn="r" eaLnBrk="1" hangingPunct="1"/>
              <a:t>3</a:t>
            </a:fld>
            <a:endParaRPr lang="en-US" altLang="zh-TW" sz="1200">
              <a:solidFill>
                <a:srgbClr val="000000"/>
              </a:solidFill>
              <a:latin typeface="Arial" pitchFamily="34" charset="0"/>
              <a:ea typeface="華康中圓體" pitchFamily="49" charset="-12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412068B-59D5-4486-AD37-E4FD69463AEC}" type="slidenum">
              <a:rPr lang="en-US" altLang="zh-TW">
                <a:solidFill>
                  <a:srgbClr val="000000"/>
                </a:solidFill>
                <a:latin typeface="Arial" pitchFamily="34" charset="0"/>
              </a:rPr>
              <a:pPr/>
              <a:t>4</a:t>
            </a:fld>
            <a:endParaRPr lang="en-US" altLang="zh-TW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8435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6" name="備忘稿版面配置區 2"/>
          <p:cNvSpPr>
            <a:spLocks noGrp="1"/>
          </p:cNvSpPr>
          <p:nvPr>
            <p:ph type="body" idx="1"/>
          </p:nvPr>
        </p:nvSpPr>
        <p:spPr bwMode="auto">
          <a:xfrm>
            <a:off x="681038" y="4721225"/>
            <a:ext cx="5443537" cy="4475163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TW" altLang="zh-TW" smtClean="0"/>
          </a:p>
        </p:txBody>
      </p:sp>
      <p:sp>
        <p:nvSpPr>
          <p:cNvPr id="18437" name="投影片編號版面配置區 3"/>
          <p:cNvSpPr txBox="1">
            <a:spLocks noGrp="1"/>
          </p:cNvSpPr>
          <p:nvPr/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7CE565E-B0E8-4678-8972-99B3426615E6}" type="slidenum">
              <a:rPr lang="en-US" altLang="zh-TW" sz="1200">
                <a:solidFill>
                  <a:srgbClr val="000000"/>
                </a:solidFill>
                <a:latin typeface="Arial" pitchFamily="34" charset="0"/>
                <a:ea typeface="華康中圓體" pitchFamily="49" charset="-120"/>
              </a:rPr>
              <a:pPr algn="r" eaLnBrk="1" hangingPunct="1"/>
              <a:t>4</a:t>
            </a:fld>
            <a:endParaRPr lang="en-US" altLang="zh-TW" sz="1200">
              <a:solidFill>
                <a:srgbClr val="000000"/>
              </a:solidFill>
              <a:latin typeface="Arial" pitchFamily="34" charset="0"/>
              <a:ea typeface="華康中圓體" pitchFamily="49" charset="-12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44500" indent="-266700">
              <a:spcBef>
                <a:spcPct val="0"/>
              </a:spcBef>
              <a:buFontTx/>
              <a:buBlip>
                <a:blip r:embed="rId3"/>
              </a:buBlip>
              <a:defRPr/>
            </a:pPr>
            <a:r>
              <a:rPr lang="zh-TW" altLang="en-US" sz="1400" dirty="0" smtClean="0"/>
              <a:t>食品藥物管理署統計</a:t>
            </a:r>
            <a:r>
              <a:rPr lang="en-US" altLang="zh-TW" sz="1400" dirty="0" smtClean="0"/>
              <a:t>103 </a:t>
            </a:r>
            <a:r>
              <a:rPr lang="zh-TW" altLang="en-US" sz="1400" dirty="0" smtClean="0"/>
              <a:t>年</a:t>
            </a:r>
            <a:r>
              <a:rPr lang="en-US" altLang="zh-TW" sz="1400" dirty="0" smtClean="0"/>
              <a:t>9 </a:t>
            </a:r>
            <a:r>
              <a:rPr lang="zh-TW" altLang="en-US" sz="1400" dirty="0" smtClean="0"/>
              <a:t>月至</a:t>
            </a:r>
            <a:r>
              <a:rPr lang="en-US" altLang="zh-TW" sz="1400" dirty="0" smtClean="0"/>
              <a:t>12 </a:t>
            </a:r>
            <a:r>
              <a:rPr lang="zh-TW" altLang="en-US" sz="1400" dirty="0" smtClean="0"/>
              <a:t>月間檢驗咖啡包、奶茶包等檢體</a:t>
            </a:r>
            <a:r>
              <a:rPr lang="en-US" altLang="zh-TW" sz="1400" dirty="0" smtClean="0"/>
              <a:t>45</a:t>
            </a:r>
            <a:r>
              <a:rPr lang="zh-TW" altLang="en-US" sz="1400" dirty="0" smtClean="0"/>
              <a:t>件，發現有</a:t>
            </a:r>
            <a:r>
              <a:rPr lang="en-US" altLang="zh-TW" sz="1400" dirty="0" smtClean="0"/>
              <a:t>39</a:t>
            </a:r>
            <a:r>
              <a:rPr lang="zh-TW" altLang="en-US" sz="1400" dirty="0" smtClean="0"/>
              <a:t>件檢體檢出除咖啡因以外之毒品或新興濫用物質成分，進一步分析發現，所摻入之成分，不限於一種，甚至內含</a:t>
            </a:r>
            <a:r>
              <a:rPr lang="en-US" altLang="zh-TW" sz="1400" dirty="0" smtClean="0"/>
              <a:t>6</a:t>
            </a:r>
            <a:r>
              <a:rPr lang="zh-TW" altLang="en-US" sz="1400" dirty="0" smtClean="0"/>
              <a:t>種濫用物質，多重成分的交互作用，將增加施用者的危險。</a:t>
            </a:r>
            <a:endParaRPr lang="en-US" altLang="zh-TW" sz="1400" dirty="0" smtClean="0"/>
          </a:p>
          <a:p>
            <a:pPr marL="444500" indent="-266700">
              <a:spcBef>
                <a:spcPct val="0"/>
              </a:spcBef>
              <a:buFontTx/>
              <a:buBlip>
                <a:blip r:embed="rId3"/>
              </a:buBlip>
              <a:defRPr/>
            </a:pPr>
            <a:r>
              <a:rPr lang="zh-TW" altLang="en-US" dirty="0" smtClean="0"/>
              <a:t>依刑事警察局受理之檢體檢驗結果顯示，濫用物質外觀已有別於傳統的結晶狀、粉末狀、膠囊或錠劑，呈現多樣化型態，</a:t>
            </a:r>
            <a:r>
              <a:rPr lang="en-US" altLang="zh-TW" dirty="0" smtClean="0"/>
              <a:t>103</a:t>
            </a:r>
            <a:r>
              <a:rPr lang="zh-TW" altLang="en-US" dirty="0" smtClean="0"/>
              <a:t>年</a:t>
            </a:r>
            <a:r>
              <a:rPr lang="en-US" altLang="zh-TW" dirty="0" smtClean="0"/>
              <a:t>1-10</a:t>
            </a:r>
            <a:r>
              <a:rPr lang="zh-TW" altLang="en-US" dirty="0" smtClean="0"/>
              <a:t>月非尿液檢體統計資料顯示，高達</a:t>
            </a:r>
            <a:r>
              <a:rPr lang="en-US" altLang="zh-TW" dirty="0" smtClean="0"/>
              <a:t>2</a:t>
            </a:r>
            <a:r>
              <a:rPr lang="zh-TW" altLang="en-US" dirty="0" smtClean="0"/>
              <a:t>成左右的濫用物質是以摻入沖泡式飲品粉末，再以市售或自創品牌包裝的型態販售</a:t>
            </a:r>
            <a:r>
              <a:rPr lang="en-US" altLang="zh-TW" dirty="0" smtClean="0"/>
              <a:t>。</a:t>
            </a:r>
          </a:p>
          <a:p>
            <a:pPr marL="444500" indent="-266700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zh-TW" altLang="en-US" dirty="0" smtClean="0"/>
              <a:t>另外，具迷幻作用的類大麻活性物質，被噴灑在菸草或乾燥花草表面，以乾燥植物或花草茶包之包裝販售；也有將濫用物質溶於水後，以方形厚紙片浸泡製成「毒郵票」，或製成「毒果凍」，或以玻璃瓶裝成「神仙水」販售的檢體，顯見濫用物質逐漸偽裝變身，藉以鬆懈民眾的警覺性及逃避警方之查緝。</a:t>
            </a:r>
          </a:p>
          <a:p>
            <a:pPr>
              <a:defRPr/>
            </a:pPr>
            <a:endParaRPr lang="zh-TW" altLang="en-US" dirty="0" smtClean="0"/>
          </a:p>
          <a:p>
            <a:pPr>
              <a:defRPr/>
            </a:pPr>
            <a:endParaRPr lang="zh-TW" altLang="en-US" dirty="0" smtClean="0"/>
          </a:p>
          <a:p>
            <a:pPr>
              <a:defRPr/>
            </a:pPr>
            <a:endParaRPr lang="zh-TW" altLang="en-US" dirty="0"/>
          </a:p>
        </p:txBody>
      </p:sp>
      <p:sp>
        <p:nvSpPr>
          <p:cNvPr id="28676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BCC8C87-F7A8-41DA-BA07-958248FA5E94}" type="slidenum">
              <a:rPr lang="zh-TW" altLang="en-US"/>
              <a:pPr/>
              <a:t>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備忘稿版面配置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TW" smtClean="0"/>
              <a:t>105</a:t>
            </a:r>
            <a:r>
              <a:rPr lang="zh-TW" altLang="en-US" smtClean="0"/>
              <a:t>年</a:t>
            </a:r>
            <a:r>
              <a:rPr lang="en-US" altLang="zh-TW" smtClean="0"/>
              <a:t>3</a:t>
            </a:r>
            <a:r>
              <a:rPr lang="zh-TW" altLang="en-US" smtClean="0"/>
              <a:t>月</a:t>
            </a:r>
            <a:r>
              <a:rPr lang="en-US" altLang="zh-TW" smtClean="0"/>
              <a:t>3</a:t>
            </a:r>
            <a:r>
              <a:rPr lang="zh-TW" altLang="en-US" smtClean="0"/>
              <a:t>日臺教學</a:t>
            </a:r>
            <a:r>
              <a:rPr lang="en-US" altLang="zh-TW" smtClean="0"/>
              <a:t>(</a:t>
            </a:r>
            <a:r>
              <a:rPr lang="zh-TW" altLang="en-US" smtClean="0"/>
              <a:t>五</a:t>
            </a:r>
            <a:r>
              <a:rPr lang="en-US" altLang="zh-TW" smtClean="0"/>
              <a:t>)</a:t>
            </a:r>
            <a:r>
              <a:rPr lang="zh-TW" altLang="en-US" smtClean="0"/>
              <a:t>字第</a:t>
            </a:r>
            <a:r>
              <a:rPr lang="en-US" altLang="zh-TW" smtClean="0"/>
              <a:t>1050028489</a:t>
            </a:r>
            <a:r>
              <a:rPr lang="zh-TW" altLang="en-US" smtClean="0"/>
              <a:t>號內政部警政署刑事警察局提供近期查獲新興毒品樣貌</a:t>
            </a:r>
          </a:p>
          <a:p>
            <a:r>
              <a:rPr lang="zh-TW" altLang="en-US" smtClean="0"/>
              <a:t>圖檔</a:t>
            </a:r>
          </a:p>
        </p:txBody>
      </p:sp>
      <p:sp>
        <p:nvSpPr>
          <p:cNvPr id="30724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30A6B94-5954-4086-ABEF-5A07AC18D06C}" type="slidenum">
              <a:rPr lang="zh-TW" altLang="en-US"/>
              <a:pPr/>
              <a:t>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備忘稿版面配置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TW" smtClean="0"/>
              <a:t>105</a:t>
            </a:r>
            <a:r>
              <a:rPr lang="zh-TW" altLang="en-US" smtClean="0"/>
              <a:t>年</a:t>
            </a:r>
            <a:r>
              <a:rPr lang="en-US" altLang="zh-TW" smtClean="0"/>
              <a:t>3</a:t>
            </a:r>
            <a:r>
              <a:rPr lang="zh-TW" altLang="en-US" smtClean="0"/>
              <a:t>月</a:t>
            </a:r>
            <a:r>
              <a:rPr lang="en-US" altLang="zh-TW" smtClean="0"/>
              <a:t>3</a:t>
            </a:r>
            <a:r>
              <a:rPr lang="zh-TW" altLang="en-US" smtClean="0"/>
              <a:t>日臺教學</a:t>
            </a:r>
            <a:r>
              <a:rPr lang="en-US" altLang="zh-TW" smtClean="0"/>
              <a:t>(</a:t>
            </a:r>
            <a:r>
              <a:rPr lang="zh-TW" altLang="en-US" smtClean="0"/>
              <a:t>五</a:t>
            </a:r>
            <a:r>
              <a:rPr lang="en-US" altLang="zh-TW" smtClean="0"/>
              <a:t>)</a:t>
            </a:r>
            <a:r>
              <a:rPr lang="zh-TW" altLang="en-US" smtClean="0"/>
              <a:t>字第</a:t>
            </a:r>
            <a:r>
              <a:rPr lang="en-US" altLang="zh-TW" smtClean="0"/>
              <a:t>1050028489</a:t>
            </a:r>
            <a:r>
              <a:rPr lang="zh-TW" altLang="en-US" smtClean="0"/>
              <a:t>號內政部警政署刑事警察局提供近期查獲新興毒品樣貌</a:t>
            </a:r>
          </a:p>
          <a:p>
            <a:r>
              <a:rPr lang="zh-TW" altLang="en-US" smtClean="0"/>
              <a:t>圖檔</a:t>
            </a:r>
          </a:p>
          <a:p>
            <a:endParaRPr lang="zh-TW" altLang="en-US" smtClean="0"/>
          </a:p>
        </p:txBody>
      </p:sp>
      <p:sp>
        <p:nvSpPr>
          <p:cNvPr id="32772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EE33A16-D2CF-4885-B048-1D47114FF333}" type="slidenum">
              <a:rPr lang="zh-TW" altLang="en-US"/>
              <a:pPr/>
              <a:t>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備忘稿版面配置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TW" smtClean="0"/>
              <a:t>105</a:t>
            </a:r>
            <a:r>
              <a:rPr lang="zh-TW" altLang="en-US" smtClean="0"/>
              <a:t>年</a:t>
            </a:r>
            <a:r>
              <a:rPr lang="en-US" altLang="zh-TW" smtClean="0"/>
              <a:t>3</a:t>
            </a:r>
            <a:r>
              <a:rPr lang="zh-TW" altLang="en-US" smtClean="0"/>
              <a:t>月</a:t>
            </a:r>
            <a:r>
              <a:rPr lang="en-US" altLang="zh-TW" smtClean="0"/>
              <a:t>3</a:t>
            </a:r>
            <a:r>
              <a:rPr lang="zh-TW" altLang="en-US" smtClean="0"/>
              <a:t>日臺教學</a:t>
            </a:r>
            <a:r>
              <a:rPr lang="en-US" altLang="zh-TW" smtClean="0"/>
              <a:t>(</a:t>
            </a:r>
            <a:r>
              <a:rPr lang="zh-TW" altLang="en-US" smtClean="0"/>
              <a:t>五</a:t>
            </a:r>
            <a:r>
              <a:rPr lang="en-US" altLang="zh-TW" smtClean="0"/>
              <a:t>)</a:t>
            </a:r>
            <a:r>
              <a:rPr lang="zh-TW" altLang="en-US" smtClean="0"/>
              <a:t>字第</a:t>
            </a:r>
            <a:r>
              <a:rPr lang="en-US" altLang="zh-TW" smtClean="0"/>
              <a:t>1050028489</a:t>
            </a:r>
            <a:r>
              <a:rPr lang="zh-TW" altLang="en-US" smtClean="0"/>
              <a:t>號內政部警政署刑事警察局提供近期查獲新興毒品樣貌</a:t>
            </a:r>
          </a:p>
          <a:p>
            <a:r>
              <a:rPr lang="zh-TW" altLang="en-US" smtClean="0"/>
              <a:t>圖檔</a:t>
            </a:r>
          </a:p>
          <a:p>
            <a:endParaRPr lang="zh-TW" altLang="en-US" smtClean="0"/>
          </a:p>
        </p:txBody>
      </p:sp>
      <p:sp>
        <p:nvSpPr>
          <p:cNvPr id="34820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1D1491E-F3B5-4987-994A-13AE724B3E1B}" type="slidenum">
              <a:rPr lang="zh-TW" altLang="en-US"/>
              <a:pPr/>
              <a:t>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>
            <a:normAutofit fontScale="700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TW" altLang="en-US" b="1" dirty="0" smtClean="0"/>
              <a:t>常見藥物濫用之危害性</a:t>
            </a:r>
            <a:r>
              <a:rPr lang="en-US" altLang="zh-TW" b="1" dirty="0" smtClean="0"/>
              <a:t>(</a:t>
            </a:r>
            <a:r>
              <a:rPr lang="zh-TW" altLang="en-US" b="1" dirty="0" smtClean="0"/>
              <a:t>資料摘錄</a:t>
            </a:r>
            <a:r>
              <a:rPr lang="en-US" altLang="zh-TW" b="1" dirty="0" smtClean="0"/>
              <a:t>:</a:t>
            </a:r>
            <a:r>
              <a:rPr lang="zh-TW" altLang="en-US" b="1" dirty="0" smtClean="0"/>
              <a:t>食藥署反毒資源管</a:t>
            </a:r>
            <a:r>
              <a:rPr lang="en-US" altLang="zh-TW" b="1" dirty="0" smtClean="0"/>
              <a:t>https://consumer.fda.gov.tw/AntiPoison/DrugList.aspx?code=6030&amp;nodeID=391)</a:t>
            </a:r>
            <a:r>
              <a:rPr lang="zh-TW" altLang="en-US" dirty="0" smtClean="0"/>
              <a:t/>
            </a:r>
            <a:br>
              <a:rPr lang="zh-TW" altLang="en-US" dirty="0" smtClean="0"/>
            </a:br>
            <a:r>
              <a:rPr lang="en-US" altLang="zh-TW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K</a:t>
            </a:r>
            <a:r>
              <a:rPr lang="zh-TW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他命</a:t>
            </a:r>
            <a:r>
              <a:rPr lang="en-US" altLang="zh-TW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:</a:t>
            </a:r>
          </a:p>
          <a:p>
            <a:pPr>
              <a:defRPr/>
            </a:pPr>
            <a:r>
              <a:rPr lang="zh-TW" altLang="en-US" dirty="0" smtClean="0"/>
              <a:t>        使用愷他命較常見之副作用為心搏過速、血壓上升、震顫、肌肉緊張而呈強直性、陣攣性運動等，部分病人在恢復期會出現不愉快的夢、意識模糊、幻覺、無理行為及胡言亂語，發生率約</a:t>
            </a:r>
            <a:r>
              <a:rPr lang="en-US" altLang="zh-TW" dirty="0" smtClean="0"/>
              <a:t>12</a:t>
            </a:r>
            <a:r>
              <a:rPr lang="zh-TW" altLang="en-US" dirty="0" smtClean="0"/>
              <a:t>％。</a:t>
            </a:r>
            <a:br>
              <a:rPr lang="zh-TW" altLang="en-US" dirty="0" smtClean="0"/>
            </a:br>
            <a:r>
              <a:rPr lang="zh-TW" altLang="en-US" dirty="0" smtClean="0"/>
              <a:t>        </a:t>
            </a:r>
            <a:r>
              <a:rPr lang="en-US" altLang="zh-TW" dirty="0" err="1" smtClean="0"/>
              <a:t>Ketamine</a:t>
            </a:r>
            <a:r>
              <a:rPr lang="zh-TW" altLang="en-US" dirty="0" smtClean="0"/>
              <a:t>之藥效可維持</a:t>
            </a:r>
            <a:r>
              <a:rPr lang="en-US" altLang="zh-TW" dirty="0" smtClean="0"/>
              <a:t>1</a:t>
            </a:r>
            <a:r>
              <a:rPr lang="zh-TW" altLang="en-US" dirty="0" smtClean="0"/>
              <a:t>小時，但影響吸食者感覺、協調及判斷力則可長達</a:t>
            </a:r>
            <a:r>
              <a:rPr lang="en-US" altLang="zh-TW" dirty="0" smtClean="0"/>
              <a:t>16</a:t>
            </a:r>
            <a:r>
              <a:rPr lang="zh-TW" altLang="en-US" dirty="0" smtClean="0"/>
              <a:t>至</a:t>
            </a:r>
            <a:r>
              <a:rPr lang="en-US" altLang="zh-TW" dirty="0" smtClean="0"/>
              <a:t>24</a:t>
            </a:r>
            <a:r>
              <a:rPr lang="zh-TW" altLang="en-US" dirty="0" smtClean="0"/>
              <a:t>小時，並可產生噁心、嘔吐、複視、視覺模糊、影像扭曲、暫發性失憶及身體失去平衡等症狀。長期使用會產生耐受性及心理依賴性，造成強迫性使用，且不易戒除。</a:t>
            </a:r>
            <a:endParaRPr lang="en-US" altLang="zh-TW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TW" altLang="en-US" dirty="0" smtClean="0"/>
              <a:t>使用</a:t>
            </a:r>
            <a:r>
              <a:rPr lang="en-US" altLang="zh-TW" dirty="0" smtClean="0"/>
              <a:t>MDMA</a:t>
            </a:r>
            <a:r>
              <a:rPr lang="zh-TW" altLang="en-US" dirty="0" smtClean="0"/>
              <a:t>會產生與安非他命及古柯鹼相似之副作用，精神症狀如混淆不清、抑鬱、睡眠問題、渴求藥物、嚴重焦慮，並在使用期間或數週後產生誇大妄想等；生理症狀會產生食慾不振、心跳加快、精力旺盛、運動過度、肌肉緊張、不隨意牙關緊閉、噁心、嘔吐、視力模糊、眼球快速轉動、軟弱無力、寒顫或流汗、疲倦及失眠等症狀。施用過量會產生中毒症狀，包括體溫過高</a:t>
            </a:r>
            <a:r>
              <a:rPr lang="en-US" altLang="zh-TW" dirty="0" smtClean="0"/>
              <a:t>(</a:t>
            </a:r>
            <a:r>
              <a:rPr lang="zh-TW" altLang="en-US" dirty="0" smtClean="0"/>
              <a:t>可高達</a:t>
            </a:r>
            <a:r>
              <a:rPr lang="en-US" altLang="zh-TW" dirty="0" smtClean="0"/>
              <a:t>43℃)</a:t>
            </a:r>
            <a:r>
              <a:rPr lang="zh-TW" altLang="en-US" dirty="0" smtClean="0"/>
              <a:t>、脫水、低血鈉、急性高血壓、心律不整、凝血障礙、橫紋肌溶解及急性腎衰竭等症狀，嚴重者可能導致死亡。 </a:t>
            </a:r>
            <a:br>
              <a:rPr lang="zh-TW" altLang="en-US" dirty="0" smtClean="0"/>
            </a:br>
            <a:r>
              <a:rPr lang="zh-TW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搖頭丸</a:t>
            </a:r>
            <a:r>
              <a:rPr lang="en-US" altLang="zh-TW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:</a:t>
            </a:r>
          </a:p>
          <a:p>
            <a:pPr>
              <a:defRPr/>
            </a:pPr>
            <a:r>
              <a:rPr lang="zh-TW" altLang="en-US" dirty="0" smtClean="0"/>
              <a:t> 醫學研究證實，一般用量的</a:t>
            </a:r>
            <a:r>
              <a:rPr lang="en-US" altLang="zh-TW" dirty="0" smtClean="0"/>
              <a:t>MDMA</a:t>
            </a:r>
            <a:r>
              <a:rPr lang="zh-TW" altLang="en-US" dirty="0" smtClean="0"/>
              <a:t>濫用者在注意力（警覺力）、記憶力、學習能力、一般智力等認知功能方面，皆有明顯退化的現象。根據</a:t>
            </a:r>
            <a:r>
              <a:rPr lang="en-US" altLang="zh-TW" dirty="0" smtClean="0"/>
              <a:t>2000</a:t>
            </a:r>
            <a:r>
              <a:rPr lang="zh-TW" altLang="en-US" dirty="0" smtClean="0"/>
              <a:t>年德國的學者提出一篇研究報告，針對</a:t>
            </a:r>
            <a:r>
              <a:rPr lang="en-US" altLang="zh-TW" dirty="0" smtClean="0"/>
              <a:t>28</a:t>
            </a:r>
            <a:r>
              <a:rPr lang="zh-TW" altLang="en-US" dirty="0" smtClean="0"/>
              <a:t>位年齡介於</a:t>
            </a:r>
            <a:r>
              <a:rPr lang="en-US" altLang="zh-TW" dirty="0" smtClean="0"/>
              <a:t>18-29</a:t>
            </a:r>
            <a:r>
              <a:rPr lang="zh-TW" altLang="en-US" dirty="0" smtClean="0"/>
              <a:t>歲之間的</a:t>
            </a:r>
            <a:r>
              <a:rPr lang="en-US" altLang="zh-TW" dirty="0" smtClean="0"/>
              <a:t>MDMA</a:t>
            </a:r>
            <a:r>
              <a:rPr lang="zh-TW" altLang="en-US" dirty="0" smtClean="0"/>
              <a:t>濫用者來進行綜合性認知測驗，這些濫用者平均每次使用</a:t>
            </a:r>
            <a:r>
              <a:rPr lang="en-US" altLang="zh-TW" dirty="0" smtClean="0"/>
              <a:t>1.4</a:t>
            </a:r>
            <a:r>
              <a:rPr lang="zh-TW" altLang="en-US" dirty="0" smtClean="0"/>
              <a:t>顆藥，一個月平均使用</a:t>
            </a:r>
            <a:r>
              <a:rPr lang="en-US" altLang="zh-TW" dirty="0" smtClean="0"/>
              <a:t>2.4</a:t>
            </a:r>
            <a:r>
              <a:rPr lang="zh-TW" altLang="en-US" dirty="0" smtClean="0"/>
              <a:t>次。結果發現，這些</a:t>
            </a:r>
            <a:r>
              <a:rPr lang="en-US" altLang="zh-TW" dirty="0" smtClean="0"/>
              <a:t>MDMA</a:t>
            </a:r>
            <a:r>
              <a:rPr lang="zh-TW" altLang="en-US" dirty="0" smtClean="0"/>
              <a:t>濫用者在簡單的注意力</a:t>
            </a:r>
            <a:r>
              <a:rPr lang="en-US" altLang="zh-TW" dirty="0" smtClean="0"/>
              <a:t>(</a:t>
            </a:r>
            <a:r>
              <a:rPr lang="zh-TW" altLang="en-US" dirty="0" smtClean="0"/>
              <a:t>警覺力</a:t>
            </a:r>
            <a:r>
              <a:rPr lang="en-US" altLang="zh-TW" dirty="0" smtClean="0"/>
              <a:t>)</a:t>
            </a:r>
            <a:r>
              <a:rPr lang="zh-TW" altLang="en-US" dirty="0" smtClean="0"/>
              <a:t>測驗表現沒有顯著的影響；但是在比較複雜的注意力測驗，以及記憶力和學習能力測驗，與反映一般智力方面的測驗，皆明顯表現得比控制組來得差。這些認知上的異常可能與</a:t>
            </a:r>
            <a:r>
              <a:rPr lang="en-US" altLang="zh-TW" dirty="0" smtClean="0"/>
              <a:t>MDMA</a:t>
            </a:r>
            <a:r>
              <a:rPr lang="zh-TW" altLang="en-US" dirty="0" smtClean="0"/>
              <a:t>本身的神經毒性有關。另一方面，亦發現如果濫用者同時使用</a:t>
            </a:r>
            <a:r>
              <a:rPr lang="en-US" altLang="zh-TW" dirty="0" smtClean="0"/>
              <a:t>MDMA</a:t>
            </a:r>
            <a:r>
              <a:rPr lang="zh-TW" altLang="en-US" dirty="0" smtClean="0"/>
              <a:t>與大麻者，在認知方面的表現則又顯得更加退化。 </a:t>
            </a:r>
            <a:r>
              <a:rPr lang="en-US" altLang="zh-TW" dirty="0" smtClean="0"/>
              <a:t>2001</a:t>
            </a:r>
            <a:r>
              <a:rPr lang="zh-TW" altLang="en-US" dirty="0" smtClean="0"/>
              <a:t>年加拿大多倫多大學的研究人員也發表了一篇研究報告，更進一步證實了持續使用</a:t>
            </a:r>
            <a:r>
              <a:rPr lang="en-US" altLang="zh-TW" dirty="0" smtClean="0"/>
              <a:t>MDMA</a:t>
            </a:r>
            <a:r>
              <a:rPr lang="zh-TW" altLang="en-US" dirty="0" smtClean="0"/>
              <a:t>與進行性的記憶衰退有很大的關連。他們針對</a:t>
            </a:r>
            <a:r>
              <a:rPr lang="en-US" altLang="zh-TW" dirty="0" smtClean="0"/>
              <a:t>15</a:t>
            </a:r>
            <a:r>
              <a:rPr lang="zh-TW" altLang="en-US" dirty="0" smtClean="0"/>
              <a:t>名年齡介於</a:t>
            </a:r>
            <a:r>
              <a:rPr lang="en-US" altLang="zh-TW" dirty="0" smtClean="0"/>
              <a:t>17-31</a:t>
            </a:r>
            <a:r>
              <a:rPr lang="zh-TW" altLang="en-US" dirty="0" smtClean="0"/>
              <a:t>歲的</a:t>
            </a:r>
            <a:r>
              <a:rPr lang="en-US" altLang="zh-TW" dirty="0" smtClean="0"/>
              <a:t>MDMA</a:t>
            </a:r>
            <a:r>
              <a:rPr lang="zh-TW" altLang="en-US" dirty="0" smtClean="0"/>
              <a:t>濫用者進行了長達一年的研究。這些濫用者每次使用</a:t>
            </a:r>
            <a:r>
              <a:rPr lang="en-US" altLang="zh-TW" dirty="0" smtClean="0"/>
              <a:t>50-300 mg(</a:t>
            </a:r>
            <a:r>
              <a:rPr lang="zh-TW" altLang="en-US" dirty="0" smtClean="0"/>
              <a:t>約</a:t>
            </a:r>
            <a:r>
              <a:rPr lang="en-US" altLang="zh-TW" dirty="0" smtClean="0"/>
              <a:t>0.5-3</a:t>
            </a:r>
            <a:r>
              <a:rPr lang="zh-TW" altLang="en-US" dirty="0" smtClean="0"/>
              <a:t>顆</a:t>
            </a:r>
            <a:r>
              <a:rPr lang="en-US" altLang="zh-TW" dirty="0" smtClean="0"/>
              <a:t>)</a:t>
            </a:r>
            <a:r>
              <a:rPr lang="zh-TW" altLang="en-US" dirty="0" smtClean="0"/>
              <a:t>的</a:t>
            </a:r>
            <a:r>
              <a:rPr lang="en-US" altLang="zh-TW" dirty="0" smtClean="0"/>
              <a:t>MDMA</a:t>
            </a:r>
            <a:r>
              <a:rPr lang="zh-TW" altLang="en-US" dirty="0" smtClean="0"/>
              <a:t>，每個月平均使用</a:t>
            </a:r>
            <a:r>
              <a:rPr lang="en-US" altLang="zh-TW" dirty="0" smtClean="0"/>
              <a:t>2.4</a:t>
            </a:r>
            <a:r>
              <a:rPr lang="zh-TW" altLang="en-US" dirty="0" smtClean="0"/>
              <a:t>次。結果發現，這些</a:t>
            </a:r>
            <a:r>
              <a:rPr lang="en-US" altLang="zh-TW" dirty="0" smtClean="0"/>
              <a:t>MDMA</a:t>
            </a:r>
            <a:r>
              <a:rPr lang="zh-TW" altLang="en-US" dirty="0" smtClean="0"/>
              <a:t>濫用者的記憶力情況，無論是即刻性回憶</a:t>
            </a:r>
            <a:r>
              <a:rPr lang="en-US" altLang="zh-TW" dirty="0" smtClean="0"/>
              <a:t>(Immediate recall)</a:t>
            </a:r>
            <a:r>
              <a:rPr lang="zh-TW" altLang="en-US" dirty="0" smtClean="0"/>
              <a:t>或者是延遲性回憶</a:t>
            </a:r>
            <a:r>
              <a:rPr lang="en-US" altLang="zh-TW" dirty="0" smtClean="0"/>
              <a:t>(Delayed recall)</a:t>
            </a:r>
            <a:r>
              <a:rPr lang="zh-TW" altLang="en-US" dirty="0" smtClean="0"/>
              <a:t>，皆呈現出顯著退化的現象。由此可知，搖頭丸即使只是週末假日使用，就足以讓健康的青少年造成記憶力、智力等認知功能的退化。</a:t>
            </a:r>
            <a:br>
              <a:rPr lang="zh-TW" altLang="en-US" dirty="0" smtClean="0"/>
            </a:br>
            <a:r>
              <a:rPr lang="zh-TW" altLang="en-US" dirty="0" smtClean="0"/>
              <a:t>        由於</a:t>
            </a:r>
            <a:r>
              <a:rPr lang="en-US" altLang="zh-TW" dirty="0" smtClean="0"/>
              <a:t>MDMA</a:t>
            </a:r>
            <a:r>
              <a:rPr lang="zh-TW" altLang="en-US" dirty="0" smtClean="0"/>
              <a:t>無醫療用途，全由非法途徑取得，其所含純</a:t>
            </a:r>
            <a:r>
              <a:rPr lang="en-US" altLang="zh-TW" dirty="0" smtClean="0"/>
              <a:t>MDMA</a:t>
            </a:r>
            <a:r>
              <a:rPr lang="zh-TW" altLang="en-US" dirty="0" smtClean="0"/>
              <a:t>成分多半不高，有時甚至完全不含</a:t>
            </a:r>
            <a:r>
              <a:rPr lang="en-US" altLang="zh-TW" dirty="0" smtClean="0"/>
              <a:t>MDMA</a:t>
            </a:r>
            <a:r>
              <a:rPr lang="zh-TW" altLang="en-US" dirty="0" smtClean="0"/>
              <a:t>；另外也會摻加甲基安非他命、咖啡因、</a:t>
            </a:r>
            <a:r>
              <a:rPr lang="en-US" altLang="zh-TW" dirty="0" smtClean="0"/>
              <a:t>MDA</a:t>
            </a:r>
            <a:r>
              <a:rPr lang="zh-TW" altLang="en-US" dirty="0" smtClean="0"/>
              <a:t>、</a:t>
            </a:r>
            <a:r>
              <a:rPr lang="en-US" altLang="zh-TW" dirty="0" smtClean="0"/>
              <a:t>MDE</a:t>
            </a:r>
            <a:r>
              <a:rPr lang="zh-TW" altLang="en-US" dirty="0" smtClean="0"/>
              <a:t>、</a:t>
            </a:r>
            <a:r>
              <a:rPr lang="en-US" altLang="zh-TW" dirty="0" err="1" smtClean="0"/>
              <a:t>Ketamine</a:t>
            </a:r>
            <a:r>
              <a:rPr lang="zh-TW" altLang="en-US" dirty="0" smtClean="0"/>
              <a:t>或混含其他有害雜質，藥效強弱不一，更增加其毒性副作用。又由於</a:t>
            </a:r>
            <a:r>
              <a:rPr lang="en-US" altLang="zh-TW" dirty="0" smtClean="0"/>
              <a:t>MDMA</a:t>
            </a:r>
            <a:r>
              <a:rPr lang="zh-TW" altLang="en-US" dirty="0" smtClean="0"/>
              <a:t>會減弱自我控制能力，加上易產生不會受到傷害的幻覺，服用者可能會對自身行為安全掉以輕心，而造成意外傷害。</a:t>
            </a:r>
            <a:endParaRPr lang="en-US" altLang="zh-TW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TW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安非他命</a:t>
            </a:r>
            <a:r>
              <a:rPr lang="en-US" altLang="zh-TW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:</a:t>
            </a:r>
          </a:p>
          <a:p>
            <a:pPr>
              <a:defRPr/>
            </a:pPr>
            <a:r>
              <a:rPr lang="zh-TW" altLang="en-US" dirty="0" smtClean="0"/>
              <a:t>安非他命與（甲基）安非他命均屬中樞神經興奮劑，使用者於初用時會有提神、疲勞感消失、活動力增加、食慾減退、欣快感及衝動、心跳加快與體溫升高等。長期使用會造成依賴性（心理及生理）及成癮性，並且會出現妄想型精神分裂症，症狀包括猜忌、多疑、妄想、情緒不穩、易怒、視幻覺、聽幻覺、觸幻覺、強迫或重覆性的行為及睡眠障礙等，也常伴有自殘、暴力攻擊行為等。成癮後一旦停止吸食，便會產生戒斷症狀，包括疲倦、沮喪、焦慮、易怒、全身無力等。  </a:t>
            </a:r>
            <a:br>
              <a:rPr lang="zh-TW" altLang="en-US" dirty="0" smtClean="0"/>
            </a:br>
            <a:r>
              <a:rPr lang="zh-TW" altLang="en-US" dirty="0" smtClean="0"/>
              <a:t>    因安非他命具有抑制食慾的作用，常被不法人士摻入非法減肥藥中非法販賣，使用藥者在不知情的情況成癮，並造成精神分裂、妄想症等副作用。</a:t>
            </a:r>
            <a:endParaRPr lang="zh-TW" altLang="en-US" b="1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備忘稿版面配置區 2"/>
          <p:cNvSpPr>
            <a:spLocks noGrp="1"/>
          </p:cNvSpPr>
          <p:nvPr>
            <p:ph type="body" idx="1"/>
          </p:nvPr>
        </p:nvSpPr>
        <p:spPr bwMode="auto">
          <a:xfrm>
            <a:off x="681038" y="4722813"/>
            <a:ext cx="5445125" cy="4473575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TW" altLang="en-US" smtClean="0"/>
          </a:p>
        </p:txBody>
      </p:sp>
      <p:sp>
        <p:nvSpPr>
          <p:cNvPr id="38916" name="投影片編號版面配置區 3"/>
          <p:cNvSpPr txBox="1">
            <a:spLocks noGrp="1"/>
          </p:cNvSpPr>
          <p:nvPr/>
        </p:nvSpPr>
        <p:spPr bwMode="auto">
          <a:xfrm>
            <a:off x="3841750" y="9439275"/>
            <a:ext cx="29511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7333137-1100-4BFD-B0F5-C608122E5D61}" type="slidenum">
              <a:rPr lang="zh-TW" altLang="en-US" sz="1200"/>
              <a:pPr algn="r"/>
              <a:t>10</a:t>
            </a:fld>
            <a:endParaRPr lang="en-US" altLang="zh-TW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BA43C-DFC6-43D7-BC8C-6D4C70AB3909}" type="datetimeFigureOut">
              <a:rPr lang="zh-TW" altLang="en-US"/>
              <a:pPr>
                <a:defRPr/>
              </a:pPr>
              <a:t>2017/3/8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1B1D9C-7762-4069-A96D-330B33B1CABA}" type="slidenum">
              <a:rPr lang="zh-TW" altLang="en-US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B9DE5-D831-48A3-B65F-7DFA066423C6}" type="datetimeFigureOut">
              <a:rPr lang="zh-TW" altLang="en-US"/>
              <a:pPr>
                <a:defRPr/>
              </a:pPr>
              <a:t>2017/3/8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4DEC9-8CAF-47C4-BFA7-00F7811050E6}" type="slidenum">
              <a:rPr lang="zh-TW" altLang="en-US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FCAF4-B0D4-4DD8-8422-D35C878ADC07}" type="datetimeFigureOut">
              <a:rPr lang="zh-TW" altLang="en-US"/>
              <a:pPr>
                <a:defRPr/>
              </a:pPr>
              <a:t>2017/3/8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2EC3AE-4B14-494F-A581-7345D8B0055C}" type="slidenum">
              <a:rPr lang="zh-TW" altLang="en-US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31540" y="41366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fld id="{45667CDF-3E1C-47E4-A969-E67A1A169E3E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31540" y="41366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fld id="{B2B4008D-7369-4512-A179-2EE80AE6DE81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DF050A-8CD5-4663-AD59-22B455FD6883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2478A3-10F5-48BA-87A1-5D105D63C24D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0D412E-49B1-4EB2-A717-29559B398088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85B53C-980A-466F-9FC0-12A74E844CBB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89DBA0-9091-45E4-A628-F20831D62D12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5EC902-B19A-435A-A5B3-3FC1032E875B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1AE69-BAC8-4A7C-A31A-44BED7DF8570}" type="datetimeFigureOut">
              <a:rPr lang="zh-TW" altLang="en-US"/>
              <a:pPr>
                <a:defRPr/>
              </a:pPr>
              <a:t>2017/3/8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8BA926-571C-4DFA-9FF7-91C02AD978AF}" type="slidenum">
              <a:rPr lang="zh-TW" altLang="en-US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B8A4FB-2DF9-4840-957C-7D6D513BDFA4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6BCC2F-5772-4B43-A289-BA8A624E7EC9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553C2A-54FB-4FA8-B2E8-E036593F0565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4D1B2A-02B2-4A72-A4BD-2283E2B1910F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60960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60960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C42837-8A64-438F-A4A0-AC16E1FF85FF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30E1E-B13D-499E-A721-6DA3511C0BA9}" type="datetimeFigureOut">
              <a:rPr lang="zh-TW" altLang="en-US"/>
              <a:pPr>
                <a:defRPr/>
              </a:pPr>
              <a:t>2017/3/8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0D119E-B405-4CF0-8E00-4DEF061400DE}" type="slidenum">
              <a:rPr lang="zh-TW" altLang="en-US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2E79D-E607-4BC9-A97F-A203029929DF}" type="datetimeFigureOut">
              <a:rPr lang="zh-TW" altLang="en-US"/>
              <a:pPr>
                <a:defRPr/>
              </a:pPr>
              <a:t>2017/3/8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FCB74E-79EA-4D6A-84B8-AD5C9D24349A}" type="slidenum">
              <a:rPr lang="zh-TW" altLang="en-US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1B672-FDB5-45F8-88FC-8E9D4DF2F091}" type="datetimeFigureOut">
              <a:rPr lang="zh-TW" altLang="en-US"/>
              <a:pPr>
                <a:defRPr/>
              </a:pPr>
              <a:t>2017/3/8</a:t>
            </a:fld>
            <a:endParaRPr lang="zh-TW" altLang="en-US"/>
          </a:p>
        </p:txBody>
      </p:sp>
      <p:sp>
        <p:nvSpPr>
          <p:cNvPr id="8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B3B7C-E92A-45A6-B8FB-515494A4D3F2}" type="slidenum">
              <a:rPr lang="zh-TW" altLang="en-US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A9404-618F-404B-BE37-9A2CF0F7BC2B}" type="datetimeFigureOut">
              <a:rPr lang="zh-TW" altLang="en-US"/>
              <a:pPr>
                <a:defRPr/>
              </a:pPr>
              <a:t>2017/3/8</a:t>
            </a:fld>
            <a:endParaRPr lang="zh-TW" altLang="en-US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FC3DE1-A59D-4A6A-9F71-A06AAA0BF763}" type="slidenum">
              <a:rPr lang="zh-TW" altLang="en-US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7A897-46E0-4736-82D6-91732658F42E}" type="datetimeFigureOut">
              <a:rPr lang="zh-TW" altLang="en-US"/>
              <a:pPr>
                <a:defRPr/>
              </a:pPr>
              <a:t>2017/3/8</a:t>
            </a:fld>
            <a:endParaRPr lang="zh-TW" altLang="en-US"/>
          </a:p>
        </p:txBody>
      </p:sp>
      <p:sp>
        <p:nvSpPr>
          <p:cNvPr id="3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A85E04-31AC-4B99-92C1-364D24C67C64}" type="slidenum">
              <a:rPr lang="zh-TW" altLang="en-US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86032-D52D-4A75-8C3A-33D8C10764C9}" type="datetimeFigureOut">
              <a:rPr lang="zh-TW" altLang="en-US"/>
              <a:pPr>
                <a:defRPr/>
              </a:pPr>
              <a:t>2017/3/8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DFF388-CF40-4711-9827-EC0A7D9477A4}" type="slidenum">
              <a:rPr lang="zh-TW" altLang="en-US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8B197-CCF2-4C5E-A572-F35D5E2BA870}" type="datetimeFigureOut">
              <a:rPr lang="zh-TW" altLang="en-US"/>
              <a:pPr>
                <a:defRPr/>
              </a:pPr>
              <a:t>2017/3/8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75525-4E93-411B-AC7C-1007C4792B85}" type="slidenum">
              <a:rPr lang="zh-TW" altLang="en-US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CCFF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標題版面配置區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4DC44FB-4734-421C-878D-2488ED6B3282}" type="datetimeFigureOut">
              <a:rPr lang="zh-TW" altLang="en-US"/>
              <a:pPr>
                <a:defRPr/>
              </a:pPr>
              <a:t>2017/3/8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4A849CF-D05F-4B36-A98A-4E22CEF08431}" type="slidenum">
              <a:rPr lang="zh-TW" altLang="en-US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16" r:id="rId1"/>
    <p:sldLayoutId id="2147485417" r:id="rId2"/>
    <p:sldLayoutId id="2147485418" r:id="rId3"/>
    <p:sldLayoutId id="2147485419" r:id="rId4"/>
    <p:sldLayoutId id="2147485420" r:id="rId5"/>
    <p:sldLayoutId id="2147485421" r:id="rId6"/>
    <p:sldLayoutId id="2147485422" r:id="rId7"/>
    <p:sldLayoutId id="2147485423" r:id="rId8"/>
    <p:sldLayoutId id="2147485424" r:id="rId9"/>
    <p:sldLayoutId id="2147485425" r:id="rId10"/>
    <p:sldLayoutId id="2147485426" r:id="rId11"/>
    <p:sldLayoutId id="2147485439" r:id="rId12"/>
    <p:sldLayoutId id="2147485440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rgbClr val="99CCFF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Freeform 268"/>
          <p:cNvSpPr>
            <a:spLocks/>
          </p:cNvSpPr>
          <p:nvPr/>
        </p:nvSpPr>
        <p:spPr bwMode="gray">
          <a:xfrm rot="-2508782">
            <a:off x="3581400" y="1470025"/>
            <a:ext cx="1143000" cy="1120775"/>
          </a:xfrm>
          <a:custGeom>
            <a:avLst/>
            <a:gdLst/>
            <a:ahLst/>
            <a:cxnLst>
              <a:cxn ang="0">
                <a:pos x="259" y="129"/>
              </a:cxn>
              <a:cxn ang="0">
                <a:pos x="280" y="126"/>
              </a:cxn>
              <a:cxn ang="0">
                <a:pos x="282" y="107"/>
              </a:cxn>
              <a:cxn ang="0">
                <a:pos x="277" y="99"/>
              </a:cxn>
              <a:cxn ang="0">
                <a:pos x="220" y="72"/>
              </a:cxn>
              <a:cxn ang="0">
                <a:pos x="238" y="69"/>
              </a:cxn>
              <a:cxn ang="0">
                <a:pos x="241" y="51"/>
              </a:cxn>
              <a:cxn ang="0">
                <a:pos x="235" y="44"/>
              </a:cxn>
              <a:cxn ang="0">
                <a:pos x="195" y="35"/>
              </a:cxn>
              <a:cxn ang="0">
                <a:pos x="175" y="9"/>
              </a:cxn>
              <a:cxn ang="0">
                <a:pos x="165" y="2"/>
              </a:cxn>
              <a:cxn ang="0">
                <a:pos x="151" y="0"/>
              </a:cxn>
              <a:cxn ang="0">
                <a:pos x="138" y="15"/>
              </a:cxn>
              <a:cxn ang="0">
                <a:pos x="157" y="69"/>
              </a:cxn>
              <a:cxn ang="0">
                <a:pos x="180" y="132"/>
              </a:cxn>
              <a:cxn ang="0">
                <a:pos x="190" y="165"/>
              </a:cxn>
              <a:cxn ang="0">
                <a:pos x="160" y="177"/>
              </a:cxn>
              <a:cxn ang="0">
                <a:pos x="106" y="182"/>
              </a:cxn>
              <a:cxn ang="0">
                <a:pos x="76" y="183"/>
              </a:cxn>
              <a:cxn ang="0">
                <a:pos x="21" y="192"/>
              </a:cxn>
              <a:cxn ang="0">
                <a:pos x="4" y="278"/>
              </a:cxn>
              <a:cxn ang="0">
                <a:pos x="81" y="222"/>
              </a:cxn>
              <a:cxn ang="0">
                <a:pos x="124" y="224"/>
              </a:cxn>
              <a:cxn ang="0">
                <a:pos x="175" y="231"/>
              </a:cxn>
              <a:cxn ang="0">
                <a:pos x="189" y="246"/>
              </a:cxn>
              <a:cxn ang="0">
                <a:pos x="172" y="293"/>
              </a:cxn>
              <a:cxn ang="0">
                <a:pos x="150" y="357"/>
              </a:cxn>
              <a:cxn ang="0">
                <a:pos x="135" y="401"/>
              </a:cxn>
              <a:cxn ang="0">
                <a:pos x="156" y="405"/>
              </a:cxn>
              <a:cxn ang="0">
                <a:pos x="169" y="404"/>
              </a:cxn>
              <a:cxn ang="0">
                <a:pos x="181" y="389"/>
              </a:cxn>
              <a:cxn ang="0">
                <a:pos x="199" y="363"/>
              </a:cxn>
              <a:cxn ang="0">
                <a:pos x="238" y="360"/>
              </a:cxn>
              <a:cxn ang="0">
                <a:pos x="241" y="342"/>
              </a:cxn>
              <a:cxn ang="0">
                <a:pos x="235" y="333"/>
              </a:cxn>
              <a:cxn ang="0">
                <a:pos x="238" y="306"/>
              </a:cxn>
              <a:cxn ang="0">
                <a:pos x="280" y="305"/>
              </a:cxn>
              <a:cxn ang="0">
                <a:pos x="282" y="285"/>
              </a:cxn>
              <a:cxn ang="0">
                <a:pos x="277" y="278"/>
              </a:cxn>
              <a:cxn ang="0">
                <a:pos x="294" y="233"/>
              </a:cxn>
              <a:cxn ang="0">
                <a:pos x="376" y="230"/>
              </a:cxn>
              <a:cxn ang="0">
                <a:pos x="403" y="213"/>
              </a:cxn>
              <a:cxn ang="0">
                <a:pos x="397" y="185"/>
              </a:cxn>
              <a:cxn ang="0">
                <a:pos x="367" y="174"/>
              </a:cxn>
            </a:cxnLst>
            <a:rect l="0" t="0" r="r" b="b"/>
            <a:pathLst>
              <a:path w="406" h="405">
                <a:moveTo>
                  <a:pt x="360" y="174"/>
                </a:moveTo>
                <a:lnTo>
                  <a:pt x="294" y="173"/>
                </a:lnTo>
                <a:lnTo>
                  <a:pt x="259" y="129"/>
                </a:lnTo>
                <a:lnTo>
                  <a:pt x="274" y="129"/>
                </a:lnTo>
                <a:lnTo>
                  <a:pt x="277" y="128"/>
                </a:lnTo>
                <a:lnTo>
                  <a:pt x="280" y="126"/>
                </a:lnTo>
                <a:lnTo>
                  <a:pt x="282" y="123"/>
                </a:lnTo>
                <a:lnTo>
                  <a:pt x="282" y="120"/>
                </a:lnTo>
                <a:lnTo>
                  <a:pt x="282" y="107"/>
                </a:lnTo>
                <a:lnTo>
                  <a:pt x="282" y="104"/>
                </a:lnTo>
                <a:lnTo>
                  <a:pt x="280" y="101"/>
                </a:lnTo>
                <a:lnTo>
                  <a:pt x="277" y="99"/>
                </a:lnTo>
                <a:lnTo>
                  <a:pt x="274" y="99"/>
                </a:lnTo>
                <a:lnTo>
                  <a:pt x="238" y="99"/>
                </a:lnTo>
                <a:lnTo>
                  <a:pt x="220" y="72"/>
                </a:lnTo>
                <a:lnTo>
                  <a:pt x="232" y="72"/>
                </a:lnTo>
                <a:lnTo>
                  <a:pt x="235" y="72"/>
                </a:lnTo>
                <a:lnTo>
                  <a:pt x="238" y="69"/>
                </a:lnTo>
                <a:lnTo>
                  <a:pt x="241" y="68"/>
                </a:lnTo>
                <a:lnTo>
                  <a:pt x="241" y="63"/>
                </a:lnTo>
                <a:lnTo>
                  <a:pt x="241" y="51"/>
                </a:lnTo>
                <a:lnTo>
                  <a:pt x="241" y="48"/>
                </a:lnTo>
                <a:lnTo>
                  <a:pt x="238" y="45"/>
                </a:lnTo>
                <a:lnTo>
                  <a:pt x="235" y="44"/>
                </a:lnTo>
                <a:lnTo>
                  <a:pt x="232" y="42"/>
                </a:lnTo>
                <a:lnTo>
                  <a:pt x="199" y="42"/>
                </a:lnTo>
                <a:lnTo>
                  <a:pt x="195" y="35"/>
                </a:lnTo>
                <a:lnTo>
                  <a:pt x="189" y="26"/>
                </a:lnTo>
                <a:lnTo>
                  <a:pt x="181" y="17"/>
                </a:lnTo>
                <a:lnTo>
                  <a:pt x="175" y="9"/>
                </a:lnTo>
                <a:lnTo>
                  <a:pt x="172" y="5"/>
                </a:lnTo>
                <a:lnTo>
                  <a:pt x="169" y="3"/>
                </a:lnTo>
                <a:lnTo>
                  <a:pt x="165" y="2"/>
                </a:lnTo>
                <a:lnTo>
                  <a:pt x="160" y="0"/>
                </a:lnTo>
                <a:lnTo>
                  <a:pt x="156" y="0"/>
                </a:lnTo>
                <a:lnTo>
                  <a:pt x="151" y="0"/>
                </a:lnTo>
                <a:lnTo>
                  <a:pt x="133" y="0"/>
                </a:lnTo>
                <a:lnTo>
                  <a:pt x="135" y="5"/>
                </a:lnTo>
                <a:lnTo>
                  <a:pt x="138" y="15"/>
                </a:lnTo>
                <a:lnTo>
                  <a:pt x="144" y="30"/>
                </a:lnTo>
                <a:lnTo>
                  <a:pt x="150" y="48"/>
                </a:lnTo>
                <a:lnTo>
                  <a:pt x="157" y="69"/>
                </a:lnTo>
                <a:lnTo>
                  <a:pt x="165" y="92"/>
                </a:lnTo>
                <a:lnTo>
                  <a:pt x="172" y="113"/>
                </a:lnTo>
                <a:lnTo>
                  <a:pt x="180" y="132"/>
                </a:lnTo>
                <a:lnTo>
                  <a:pt x="184" y="149"/>
                </a:lnTo>
                <a:lnTo>
                  <a:pt x="189" y="159"/>
                </a:lnTo>
                <a:lnTo>
                  <a:pt x="190" y="165"/>
                </a:lnTo>
                <a:lnTo>
                  <a:pt x="186" y="170"/>
                </a:lnTo>
                <a:lnTo>
                  <a:pt x="175" y="174"/>
                </a:lnTo>
                <a:lnTo>
                  <a:pt x="160" y="177"/>
                </a:lnTo>
                <a:lnTo>
                  <a:pt x="142" y="180"/>
                </a:lnTo>
                <a:lnTo>
                  <a:pt x="124" y="182"/>
                </a:lnTo>
                <a:lnTo>
                  <a:pt x="106" y="182"/>
                </a:lnTo>
                <a:lnTo>
                  <a:pt x="91" y="183"/>
                </a:lnTo>
                <a:lnTo>
                  <a:pt x="81" y="183"/>
                </a:lnTo>
                <a:lnTo>
                  <a:pt x="76" y="183"/>
                </a:lnTo>
                <a:lnTo>
                  <a:pt x="33" y="128"/>
                </a:lnTo>
                <a:lnTo>
                  <a:pt x="4" y="128"/>
                </a:lnTo>
                <a:lnTo>
                  <a:pt x="21" y="192"/>
                </a:lnTo>
                <a:lnTo>
                  <a:pt x="0" y="203"/>
                </a:lnTo>
                <a:lnTo>
                  <a:pt x="21" y="213"/>
                </a:lnTo>
                <a:lnTo>
                  <a:pt x="4" y="278"/>
                </a:lnTo>
                <a:lnTo>
                  <a:pt x="33" y="278"/>
                </a:lnTo>
                <a:lnTo>
                  <a:pt x="76" y="222"/>
                </a:lnTo>
                <a:lnTo>
                  <a:pt x="81" y="222"/>
                </a:lnTo>
                <a:lnTo>
                  <a:pt x="91" y="222"/>
                </a:lnTo>
                <a:lnTo>
                  <a:pt x="106" y="224"/>
                </a:lnTo>
                <a:lnTo>
                  <a:pt x="124" y="224"/>
                </a:lnTo>
                <a:lnTo>
                  <a:pt x="142" y="225"/>
                </a:lnTo>
                <a:lnTo>
                  <a:pt x="160" y="228"/>
                </a:lnTo>
                <a:lnTo>
                  <a:pt x="175" y="231"/>
                </a:lnTo>
                <a:lnTo>
                  <a:pt x="186" y="236"/>
                </a:lnTo>
                <a:lnTo>
                  <a:pt x="190" y="240"/>
                </a:lnTo>
                <a:lnTo>
                  <a:pt x="189" y="246"/>
                </a:lnTo>
                <a:lnTo>
                  <a:pt x="184" y="257"/>
                </a:lnTo>
                <a:lnTo>
                  <a:pt x="180" y="273"/>
                </a:lnTo>
                <a:lnTo>
                  <a:pt x="172" y="293"/>
                </a:lnTo>
                <a:lnTo>
                  <a:pt x="165" y="314"/>
                </a:lnTo>
                <a:lnTo>
                  <a:pt x="157" y="336"/>
                </a:lnTo>
                <a:lnTo>
                  <a:pt x="150" y="357"/>
                </a:lnTo>
                <a:lnTo>
                  <a:pt x="144" y="375"/>
                </a:lnTo>
                <a:lnTo>
                  <a:pt x="138" y="390"/>
                </a:lnTo>
                <a:lnTo>
                  <a:pt x="135" y="401"/>
                </a:lnTo>
                <a:lnTo>
                  <a:pt x="133" y="405"/>
                </a:lnTo>
                <a:lnTo>
                  <a:pt x="151" y="405"/>
                </a:lnTo>
                <a:lnTo>
                  <a:pt x="156" y="405"/>
                </a:lnTo>
                <a:lnTo>
                  <a:pt x="160" y="405"/>
                </a:lnTo>
                <a:lnTo>
                  <a:pt x="165" y="404"/>
                </a:lnTo>
                <a:lnTo>
                  <a:pt x="169" y="404"/>
                </a:lnTo>
                <a:lnTo>
                  <a:pt x="172" y="401"/>
                </a:lnTo>
                <a:lnTo>
                  <a:pt x="175" y="396"/>
                </a:lnTo>
                <a:lnTo>
                  <a:pt x="181" y="389"/>
                </a:lnTo>
                <a:lnTo>
                  <a:pt x="189" y="380"/>
                </a:lnTo>
                <a:lnTo>
                  <a:pt x="195" y="371"/>
                </a:lnTo>
                <a:lnTo>
                  <a:pt x="199" y="363"/>
                </a:lnTo>
                <a:lnTo>
                  <a:pt x="232" y="363"/>
                </a:lnTo>
                <a:lnTo>
                  <a:pt x="235" y="362"/>
                </a:lnTo>
                <a:lnTo>
                  <a:pt x="238" y="360"/>
                </a:lnTo>
                <a:lnTo>
                  <a:pt x="241" y="357"/>
                </a:lnTo>
                <a:lnTo>
                  <a:pt x="241" y="354"/>
                </a:lnTo>
                <a:lnTo>
                  <a:pt x="241" y="342"/>
                </a:lnTo>
                <a:lnTo>
                  <a:pt x="241" y="338"/>
                </a:lnTo>
                <a:lnTo>
                  <a:pt x="238" y="336"/>
                </a:lnTo>
                <a:lnTo>
                  <a:pt x="235" y="333"/>
                </a:lnTo>
                <a:lnTo>
                  <a:pt x="232" y="333"/>
                </a:lnTo>
                <a:lnTo>
                  <a:pt x="220" y="333"/>
                </a:lnTo>
                <a:lnTo>
                  <a:pt x="238" y="306"/>
                </a:lnTo>
                <a:lnTo>
                  <a:pt x="274" y="306"/>
                </a:lnTo>
                <a:lnTo>
                  <a:pt x="277" y="306"/>
                </a:lnTo>
                <a:lnTo>
                  <a:pt x="280" y="305"/>
                </a:lnTo>
                <a:lnTo>
                  <a:pt x="282" y="302"/>
                </a:lnTo>
                <a:lnTo>
                  <a:pt x="282" y="299"/>
                </a:lnTo>
                <a:lnTo>
                  <a:pt x="282" y="285"/>
                </a:lnTo>
                <a:lnTo>
                  <a:pt x="282" y="282"/>
                </a:lnTo>
                <a:lnTo>
                  <a:pt x="280" y="279"/>
                </a:lnTo>
                <a:lnTo>
                  <a:pt x="277" y="278"/>
                </a:lnTo>
                <a:lnTo>
                  <a:pt x="274" y="276"/>
                </a:lnTo>
                <a:lnTo>
                  <a:pt x="259" y="276"/>
                </a:lnTo>
                <a:lnTo>
                  <a:pt x="294" y="233"/>
                </a:lnTo>
                <a:lnTo>
                  <a:pt x="360" y="233"/>
                </a:lnTo>
                <a:lnTo>
                  <a:pt x="367" y="231"/>
                </a:lnTo>
                <a:lnTo>
                  <a:pt x="376" y="230"/>
                </a:lnTo>
                <a:lnTo>
                  <a:pt x="387" y="227"/>
                </a:lnTo>
                <a:lnTo>
                  <a:pt x="397" y="221"/>
                </a:lnTo>
                <a:lnTo>
                  <a:pt x="403" y="213"/>
                </a:lnTo>
                <a:lnTo>
                  <a:pt x="406" y="203"/>
                </a:lnTo>
                <a:lnTo>
                  <a:pt x="403" y="192"/>
                </a:lnTo>
                <a:lnTo>
                  <a:pt x="397" y="185"/>
                </a:lnTo>
                <a:lnTo>
                  <a:pt x="387" y="179"/>
                </a:lnTo>
                <a:lnTo>
                  <a:pt x="376" y="176"/>
                </a:lnTo>
                <a:lnTo>
                  <a:pt x="367" y="174"/>
                </a:lnTo>
                <a:lnTo>
                  <a:pt x="360" y="174"/>
                </a:lnTo>
                <a:close/>
              </a:path>
            </a:pathLst>
          </a:custGeom>
          <a:solidFill>
            <a:srgbClr val="F8F8F8">
              <a:alpha val="50000"/>
            </a:srgbClr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>
              <a:defRPr/>
            </a:pPr>
            <a:endParaRPr kumimoji="0" lang="zh-TW" altLang="en-US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8" name="Freeform 241"/>
          <p:cNvSpPr>
            <a:spLocks/>
          </p:cNvSpPr>
          <p:nvPr/>
        </p:nvSpPr>
        <p:spPr bwMode="gray">
          <a:xfrm>
            <a:off x="2432050" y="-9525"/>
            <a:ext cx="3595688" cy="4429125"/>
          </a:xfrm>
          <a:custGeom>
            <a:avLst/>
            <a:gdLst/>
            <a:ahLst/>
            <a:cxnLst>
              <a:cxn ang="0">
                <a:pos x="1895" y="2790"/>
              </a:cxn>
              <a:cxn ang="0">
                <a:pos x="2001" y="1455"/>
              </a:cxn>
              <a:cxn ang="0">
                <a:pos x="909" y="885"/>
              </a:cxn>
              <a:cxn ang="0">
                <a:pos x="0" y="0"/>
              </a:cxn>
              <a:cxn ang="0">
                <a:pos x="466" y="6"/>
              </a:cxn>
              <a:cxn ang="0">
                <a:pos x="1074" y="759"/>
              </a:cxn>
              <a:cxn ang="0">
                <a:pos x="2072" y="1396"/>
              </a:cxn>
              <a:cxn ang="0">
                <a:pos x="1895" y="2790"/>
              </a:cxn>
            </a:cxnLst>
            <a:rect l="0" t="0" r="r" b="b"/>
            <a:pathLst>
              <a:path w="2265" h="2790">
                <a:moveTo>
                  <a:pt x="1895" y="2790"/>
                </a:moveTo>
                <a:cubicBezTo>
                  <a:pt x="2092" y="2493"/>
                  <a:pt x="2169" y="1787"/>
                  <a:pt x="2001" y="1455"/>
                </a:cubicBezTo>
                <a:cubicBezTo>
                  <a:pt x="1833" y="1123"/>
                  <a:pt x="1290" y="1089"/>
                  <a:pt x="909" y="885"/>
                </a:cubicBezTo>
                <a:cubicBezTo>
                  <a:pt x="528" y="681"/>
                  <a:pt x="95" y="144"/>
                  <a:pt x="0" y="0"/>
                </a:cubicBezTo>
                <a:lnTo>
                  <a:pt x="466" y="6"/>
                </a:lnTo>
                <a:cubicBezTo>
                  <a:pt x="570" y="267"/>
                  <a:pt x="788" y="572"/>
                  <a:pt x="1074" y="759"/>
                </a:cubicBezTo>
                <a:cubicBezTo>
                  <a:pt x="1359" y="946"/>
                  <a:pt x="1880" y="1011"/>
                  <a:pt x="2072" y="1396"/>
                </a:cubicBezTo>
                <a:cubicBezTo>
                  <a:pt x="2265" y="1781"/>
                  <a:pt x="2045" y="2639"/>
                  <a:pt x="1895" y="2790"/>
                </a:cubicBezTo>
                <a:close/>
              </a:path>
            </a:pathLst>
          </a:custGeom>
          <a:solidFill>
            <a:srgbClr val="FFFFFF">
              <a:alpha val="2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>
              <a:defRPr/>
            </a:pPr>
            <a:endParaRPr kumimoji="0" lang="zh-TW" altLang="en-US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9" name="Freeform 242"/>
          <p:cNvSpPr>
            <a:spLocks/>
          </p:cNvSpPr>
          <p:nvPr/>
        </p:nvSpPr>
        <p:spPr bwMode="gray">
          <a:xfrm>
            <a:off x="0" y="0"/>
            <a:ext cx="5719763" cy="4495800"/>
          </a:xfrm>
          <a:custGeom>
            <a:avLst/>
            <a:gdLst/>
            <a:ahLst/>
            <a:cxnLst>
              <a:cxn ang="0">
                <a:pos x="3395" y="2832"/>
              </a:cxn>
              <a:cxn ang="0">
                <a:pos x="3450" y="1888"/>
              </a:cxn>
              <a:cxn ang="0">
                <a:pos x="1918" y="1188"/>
              </a:cxn>
              <a:cxn ang="0">
                <a:pos x="0" y="0"/>
              </a:cxn>
              <a:cxn ang="0">
                <a:pos x="1145" y="0"/>
              </a:cxn>
              <a:cxn ang="0">
                <a:pos x="1995" y="891"/>
              </a:cxn>
              <a:cxn ang="0">
                <a:pos x="3504" y="1817"/>
              </a:cxn>
              <a:cxn ang="0">
                <a:pos x="3395" y="2832"/>
              </a:cxn>
            </a:cxnLst>
            <a:rect l="0" t="0" r="r" b="b"/>
            <a:pathLst>
              <a:path w="3603" h="2832">
                <a:moveTo>
                  <a:pt x="3395" y="2832"/>
                </a:moveTo>
                <a:cubicBezTo>
                  <a:pt x="3514" y="2657"/>
                  <a:pt x="3539" y="2194"/>
                  <a:pt x="3450" y="1888"/>
                </a:cubicBezTo>
                <a:cubicBezTo>
                  <a:pt x="3361" y="1581"/>
                  <a:pt x="2487" y="1524"/>
                  <a:pt x="1918" y="1188"/>
                </a:cubicBezTo>
                <a:cubicBezTo>
                  <a:pt x="1350" y="851"/>
                  <a:pt x="128" y="228"/>
                  <a:pt x="0" y="0"/>
                </a:cubicBezTo>
                <a:lnTo>
                  <a:pt x="1145" y="0"/>
                </a:lnTo>
                <a:cubicBezTo>
                  <a:pt x="1248" y="271"/>
                  <a:pt x="1793" y="730"/>
                  <a:pt x="1995" y="891"/>
                </a:cubicBezTo>
                <a:cubicBezTo>
                  <a:pt x="2197" y="1052"/>
                  <a:pt x="3405" y="1416"/>
                  <a:pt x="3504" y="1817"/>
                </a:cubicBezTo>
                <a:cubicBezTo>
                  <a:pt x="3603" y="2218"/>
                  <a:pt x="3486" y="2743"/>
                  <a:pt x="3395" y="2832"/>
                </a:cubicBezTo>
                <a:close/>
              </a:path>
            </a:pathLst>
          </a:custGeom>
          <a:solidFill>
            <a:srgbClr val="FFFFFF">
              <a:alpha val="2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>
              <a:defRPr/>
            </a:pPr>
            <a:endParaRPr kumimoji="0" lang="zh-TW" altLang="en-US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0" name="Freeform 243"/>
          <p:cNvSpPr>
            <a:spLocks/>
          </p:cNvSpPr>
          <p:nvPr/>
        </p:nvSpPr>
        <p:spPr bwMode="gray">
          <a:xfrm>
            <a:off x="6513513" y="404813"/>
            <a:ext cx="2630487" cy="3328987"/>
          </a:xfrm>
          <a:custGeom>
            <a:avLst/>
            <a:gdLst/>
            <a:ahLst/>
            <a:cxnLst>
              <a:cxn ang="0">
                <a:pos x="0" y="2583"/>
              </a:cxn>
              <a:cxn ang="0">
                <a:pos x="1129" y="1978"/>
              </a:cxn>
              <a:cxn ang="0">
                <a:pos x="1657" y="1117"/>
              </a:cxn>
              <a:cxn ang="0">
                <a:pos x="1645" y="0"/>
              </a:cxn>
              <a:cxn ang="0">
                <a:pos x="950" y="1877"/>
              </a:cxn>
              <a:cxn ang="0">
                <a:pos x="0" y="2583"/>
              </a:cxn>
            </a:cxnLst>
            <a:rect l="0" t="0" r="r" b="b"/>
            <a:pathLst>
              <a:path w="1657" h="2583">
                <a:moveTo>
                  <a:pt x="0" y="2583"/>
                </a:moveTo>
                <a:cubicBezTo>
                  <a:pt x="558" y="2524"/>
                  <a:pt x="852" y="2300"/>
                  <a:pt x="1129" y="1978"/>
                </a:cubicBezTo>
                <a:cubicBezTo>
                  <a:pt x="1406" y="1656"/>
                  <a:pt x="1528" y="1439"/>
                  <a:pt x="1657" y="1117"/>
                </a:cubicBezTo>
                <a:lnTo>
                  <a:pt x="1645" y="0"/>
                </a:lnTo>
                <a:cubicBezTo>
                  <a:pt x="1598" y="291"/>
                  <a:pt x="1225" y="1470"/>
                  <a:pt x="950" y="1877"/>
                </a:cubicBezTo>
                <a:cubicBezTo>
                  <a:pt x="675" y="2284"/>
                  <a:pt x="499" y="2494"/>
                  <a:pt x="0" y="2583"/>
                </a:cubicBezTo>
                <a:close/>
              </a:path>
            </a:pathLst>
          </a:custGeom>
          <a:solidFill>
            <a:srgbClr val="FFFFFF">
              <a:alpha val="2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>
              <a:defRPr/>
            </a:pPr>
            <a:endParaRPr kumimoji="0" lang="zh-TW" altLang="en-US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1" name="Freeform 244"/>
          <p:cNvSpPr>
            <a:spLocks/>
          </p:cNvSpPr>
          <p:nvPr/>
        </p:nvSpPr>
        <p:spPr bwMode="gray">
          <a:xfrm>
            <a:off x="6477000" y="-9525"/>
            <a:ext cx="1676400" cy="3743325"/>
          </a:xfrm>
          <a:custGeom>
            <a:avLst/>
            <a:gdLst/>
            <a:ahLst/>
            <a:cxnLst>
              <a:cxn ang="0">
                <a:pos x="0" y="2877"/>
              </a:cxn>
              <a:cxn ang="0">
                <a:pos x="979" y="1734"/>
              </a:cxn>
              <a:cxn ang="0">
                <a:pos x="1110" y="0"/>
              </a:cxn>
              <a:cxn ang="0">
                <a:pos x="296" y="0"/>
              </a:cxn>
              <a:cxn ang="0">
                <a:pos x="754" y="1776"/>
              </a:cxn>
              <a:cxn ang="0">
                <a:pos x="0" y="2877"/>
              </a:cxn>
            </a:cxnLst>
            <a:rect l="0" t="0" r="r" b="b"/>
            <a:pathLst>
              <a:path w="1110" h="2877">
                <a:moveTo>
                  <a:pt x="0" y="2877"/>
                </a:moveTo>
                <a:cubicBezTo>
                  <a:pt x="558" y="2818"/>
                  <a:pt x="878" y="2138"/>
                  <a:pt x="979" y="1734"/>
                </a:cubicBezTo>
                <a:cubicBezTo>
                  <a:pt x="1080" y="1330"/>
                  <a:pt x="1110" y="368"/>
                  <a:pt x="1110" y="0"/>
                </a:cubicBezTo>
                <a:lnTo>
                  <a:pt x="296" y="0"/>
                </a:lnTo>
                <a:cubicBezTo>
                  <a:pt x="593" y="445"/>
                  <a:pt x="803" y="1297"/>
                  <a:pt x="754" y="1776"/>
                </a:cubicBezTo>
                <a:cubicBezTo>
                  <a:pt x="705" y="2255"/>
                  <a:pt x="635" y="2613"/>
                  <a:pt x="0" y="2877"/>
                </a:cubicBezTo>
                <a:close/>
              </a:path>
            </a:pathLst>
          </a:custGeom>
          <a:solidFill>
            <a:srgbClr val="FFFFFF">
              <a:alpha val="2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>
              <a:defRPr/>
            </a:pPr>
            <a:endParaRPr kumimoji="0" lang="zh-TW" altLang="en-US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2" name="Freeform 245"/>
          <p:cNvSpPr>
            <a:spLocks/>
          </p:cNvSpPr>
          <p:nvPr/>
        </p:nvSpPr>
        <p:spPr bwMode="gray">
          <a:xfrm>
            <a:off x="-9525" y="609600"/>
            <a:ext cx="5418138" cy="3808413"/>
          </a:xfrm>
          <a:custGeom>
            <a:avLst/>
            <a:gdLst/>
            <a:ahLst/>
            <a:cxnLst>
              <a:cxn ang="0">
                <a:pos x="3413" y="2399"/>
              </a:cxn>
              <a:cxn ang="0">
                <a:pos x="2928" y="1962"/>
              </a:cxn>
              <a:cxn ang="0">
                <a:pos x="1502" y="2003"/>
              </a:cxn>
              <a:cxn ang="0">
                <a:pos x="0" y="1196"/>
              </a:cxn>
              <a:cxn ang="0">
                <a:pos x="6" y="0"/>
              </a:cxn>
              <a:cxn ang="0">
                <a:pos x="1461" y="1558"/>
              </a:cxn>
              <a:cxn ang="0">
                <a:pos x="2969" y="1920"/>
              </a:cxn>
              <a:cxn ang="0">
                <a:pos x="3413" y="2399"/>
              </a:cxn>
            </a:cxnLst>
            <a:rect l="0" t="0" r="r" b="b"/>
            <a:pathLst>
              <a:path w="3413" h="2399">
                <a:moveTo>
                  <a:pt x="3413" y="2399"/>
                </a:moveTo>
                <a:cubicBezTo>
                  <a:pt x="3361" y="2324"/>
                  <a:pt x="3246" y="2028"/>
                  <a:pt x="2928" y="1962"/>
                </a:cubicBezTo>
                <a:cubicBezTo>
                  <a:pt x="2610" y="1896"/>
                  <a:pt x="1990" y="2131"/>
                  <a:pt x="1502" y="2003"/>
                </a:cubicBezTo>
                <a:cubicBezTo>
                  <a:pt x="937" y="1819"/>
                  <a:pt x="386" y="1510"/>
                  <a:pt x="0" y="1196"/>
                </a:cubicBezTo>
                <a:lnTo>
                  <a:pt x="6" y="0"/>
                </a:lnTo>
                <a:cubicBezTo>
                  <a:pt x="109" y="271"/>
                  <a:pt x="893" y="1158"/>
                  <a:pt x="1461" y="1558"/>
                </a:cubicBezTo>
                <a:cubicBezTo>
                  <a:pt x="1906" y="1919"/>
                  <a:pt x="2644" y="1780"/>
                  <a:pt x="2969" y="1920"/>
                </a:cubicBezTo>
                <a:cubicBezTo>
                  <a:pt x="3294" y="2060"/>
                  <a:pt x="3349" y="2288"/>
                  <a:pt x="3413" y="2399"/>
                </a:cubicBezTo>
                <a:close/>
              </a:path>
            </a:pathLst>
          </a:custGeom>
          <a:solidFill>
            <a:srgbClr val="FFFFFF">
              <a:alpha val="2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>
              <a:defRPr/>
            </a:pPr>
            <a:endParaRPr kumimoji="0" lang="zh-TW" altLang="en-US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grpSp>
        <p:nvGrpSpPr>
          <p:cNvPr id="2" name="Group 226"/>
          <p:cNvGrpSpPr>
            <a:grpSpLocks/>
          </p:cNvGrpSpPr>
          <p:nvPr/>
        </p:nvGrpSpPr>
        <p:grpSpPr bwMode="auto">
          <a:xfrm>
            <a:off x="0" y="3733800"/>
            <a:ext cx="9144000" cy="3124200"/>
            <a:chOff x="0" y="2352"/>
            <a:chExt cx="5760" cy="1968"/>
          </a:xfrm>
        </p:grpSpPr>
        <p:pic>
          <p:nvPicPr>
            <p:cNvPr id="2132" name="Picture 214" descr="3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gray">
            <a:xfrm>
              <a:off x="0" y="2352"/>
              <a:ext cx="5760" cy="19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33" name="Picture 215" descr="2"/>
            <p:cNvPicPr>
              <a:picLocks noChangeAspect="1" noChangeArrowheads="1"/>
            </p:cNvPicPr>
            <p:nvPr userDrawn="1"/>
          </p:nvPicPr>
          <p:blipFill>
            <a:blip r:embed="rId14" cstate="print">
              <a:lum contrast="12000"/>
            </a:blip>
            <a:srcRect/>
            <a:stretch>
              <a:fillRect/>
            </a:stretch>
          </p:blipFill>
          <p:spPr bwMode="gray">
            <a:xfrm>
              <a:off x="0" y="2688"/>
              <a:ext cx="872" cy="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34" name="Picture 216" descr="2"/>
            <p:cNvPicPr>
              <a:picLocks noChangeAspect="1" noChangeArrowheads="1"/>
            </p:cNvPicPr>
            <p:nvPr userDrawn="1"/>
          </p:nvPicPr>
          <p:blipFill>
            <a:blip r:embed="rId14" cstate="print">
              <a:lum contrast="12000"/>
            </a:blip>
            <a:srcRect/>
            <a:stretch>
              <a:fillRect/>
            </a:stretch>
          </p:blipFill>
          <p:spPr bwMode="gray">
            <a:xfrm rot="638531" flipH="1">
              <a:off x="4512" y="2736"/>
              <a:ext cx="690" cy="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269"/>
          <p:cNvGrpSpPr>
            <a:grpSpLocks/>
          </p:cNvGrpSpPr>
          <p:nvPr/>
        </p:nvGrpSpPr>
        <p:grpSpPr bwMode="auto">
          <a:xfrm rot="-2998185">
            <a:off x="4394200" y="2867025"/>
            <a:ext cx="1349375" cy="1450975"/>
            <a:chOff x="173" y="1670"/>
            <a:chExt cx="676" cy="727"/>
          </a:xfrm>
        </p:grpSpPr>
        <p:sp>
          <p:nvSpPr>
            <p:cNvPr id="68" name="Oval 270"/>
            <p:cNvSpPr>
              <a:spLocks noChangeArrowheads="1"/>
            </p:cNvSpPr>
            <p:nvPr/>
          </p:nvSpPr>
          <p:spPr bwMode="gray">
            <a:xfrm>
              <a:off x="442" y="1665"/>
              <a:ext cx="111" cy="105"/>
            </a:xfrm>
            <a:prstGeom prst="ellipse">
              <a:avLst/>
            </a:prstGeom>
            <a:solidFill>
              <a:srgbClr val="FEFEFE">
                <a:alpha val="30000"/>
              </a:srgbClr>
            </a:solidFill>
            <a:ln w="9525" algn="ctr">
              <a:solidFill>
                <a:srgbClr val="FEFEFE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69" name="Oval 271"/>
            <p:cNvSpPr>
              <a:spLocks noChangeArrowheads="1"/>
            </p:cNvSpPr>
            <p:nvPr/>
          </p:nvSpPr>
          <p:spPr bwMode="gray">
            <a:xfrm>
              <a:off x="279" y="1954"/>
              <a:ext cx="157" cy="150"/>
            </a:xfrm>
            <a:prstGeom prst="ellipse">
              <a:avLst/>
            </a:prstGeom>
            <a:solidFill>
              <a:srgbClr val="FEFEFE">
                <a:alpha val="30000"/>
              </a:srgbClr>
            </a:solidFill>
            <a:ln w="9525" algn="ctr">
              <a:solidFill>
                <a:srgbClr val="FEFEFE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70" name="Oval 272"/>
            <p:cNvSpPr>
              <a:spLocks noChangeArrowheads="1"/>
            </p:cNvSpPr>
            <p:nvPr/>
          </p:nvSpPr>
          <p:spPr bwMode="gray">
            <a:xfrm>
              <a:off x="572" y="1840"/>
              <a:ext cx="118" cy="111"/>
            </a:xfrm>
            <a:prstGeom prst="ellipse">
              <a:avLst/>
            </a:prstGeom>
            <a:solidFill>
              <a:srgbClr val="FEFEFE">
                <a:alpha val="30000"/>
              </a:srgbClr>
            </a:solidFill>
            <a:ln w="9525" algn="ctr">
              <a:solidFill>
                <a:srgbClr val="FEFEFE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71" name="Oval 273"/>
            <p:cNvSpPr>
              <a:spLocks noChangeArrowheads="1"/>
            </p:cNvSpPr>
            <p:nvPr/>
          </p:nvSpPr>
          <p:spPr bwMode="gray">
            <a:xfrm>
              <a:off x="329" y="2310"/>
              <a:ext cx="83" cy="78"/>
            </a:xfrm>
            <a:prstGeom prst="ellipse">
              <a:avLst/>
            </a:prstGeom>
            <a:solidFill>
              <a:srgbClr val="FEFEFE">
                <a:alpha val="30000"/>
              </a:srgbClr>
            </a:solidFill>
            <a:ln w="9525" algn="ctr">
              <a:solidFill>
                <a:srgbClr val="FEFEFE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119" name="Line 274"/>
            <p:cNvSpPr>
              <a:spLocks noChangeShapeType="1"/>
            </p:cNvSpPr>
            <p:nvPr/>
          </p:nvSpPr>
          <p:spPr bwMode="gray">
            <a:xfrm>
              <a:off x="355" y="2105"/>
              <a:ext cx="0" cy="215"/>
            </a:xfrm>
            <a:prstGeom prst="line">
              <a:avLst/>
            </a:prstGeom>
            <a:noFill/>
            <a:ln w="12700">
              <a:solidFill>
                <a:srgbClr val="FEFEFE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kumimoji="1" lang="zh-TW" altLang="en-US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2120" name="Line 275"/>
            <p:cNvSpPr>
              <a:spLocks noChangeShapeType="1"/>
            </p:cNvSpPr>
            <p:nvPr/>
          </p:nvSpPr>
          <p:spPr bwMode="gray">
            <a:xfrm flipV="1">
              <a:off x="413" y="1926"/>
              <a:ext cx="175" cy="52"/>
            </a:xfrm>
            <a:prstGeom prst="line">
              <a:avLst/>
            </a:prstGeom>
            <a:noFill/>
            <a:ln w="9525">
              <a:solidFill>
                <a:srgbClr val="FEFEFE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kumimoji="1" lang="zh-TW" altLang="en-US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2121" name="Line 276"/>
            <p:cNvSpPr>
              <a:spLocks noChangeShapeType="1"/>
            </p:cNvSpPr>
            <p:nvPr/>
          </p:nvSpPr>
          <p:spPr bwMode="gray">
            <a:xfrm flipH="1" flipV="1">
              <a:off x="524" y="1756"/>
              <a:ext cx="69" cy="93"/>
            </a:xfrm>
            <a:prstGeom prst="line">
              <a:avLst/>
            </a:prstGeom>
            <a:noFill/>
            <a:ln w="9525">
              <a:solidFill>
                <a:srgbClr val="FEFEFE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kumimoji="1" lang="zh-TW" altLang="en-US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75" name="Oval 277"/>
            <p:cNvSpPr>
              <a:spLocks noChangeArrowheads="1"/>
            </p:cNvSpPr>
            <p:nvPr/>
          </p:nvSpPr>
          <p:spPr bwMode="gray">
            <a:xfrm>
              <a:off x="768" y="1762"/>
              <a:ext cx="84" cy="80"/>
            </a:xfrm>
            <a:prstGeom prst="ellipse">
              <a:avLst/>
            </a:prstGeom>
            <a:solidFill>
              <a:srgbClr val="FEFEFE">
                <a:alpha val="30000"/>
              </a:srgbClr>
            </a:solidFill>
            <a:ln w="9525" algn="ctr">
              <a:solidFill>
                <a:srgbClr val="FEFEFE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76" name="Oval 278"/>
            <p:cNvSpPr>
              <a:spLocks noChangeArrowheads="1"/>
            </p:cNvSpPr>
            <p:nvPr/>
          </p:nvSpPr>
          <p:spPr bwMode="gray">
            <a:xfrm>
              <a:off x="655" y="2069"/>
              <a:ext cx="94" cy="89"/>
            </a:xfrm>
            <a:prstGeom prst="ellipse">
              <a:avLst/>
            </a:prstGeom>
            <a:solidFill>
              <a:srgbClr val="FEFEFE">
                <a:alpha val="30000"/>
              </a:srgbClr>
            </a:solidFill>
            <a:ln w="9525" algn="ctr">
              <a:solidFill>
                <a:srgbClr val="FEFEFE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124" name="Line 279"/>
            <p:cNvSpPr>
              <a:spLocks noChangeShapeType="1"/>
            </p:cNvSpPr>
            <p:nvPr/>
          </p:nvSpPr>
          <p:spPr bwMode="gray">
            <a:xfrm>
              <a:off x="653" y="1954"/>
              <a:ext cx="29" cy="134"/>
            </a:xfrm>
            <a:prstGeom prst="line">
              <a:avLst/>
            </a:prstGeom>
            <a:noFill/>
            <a:ln w="9525">
              <a:solidFill>
                <a:srgbClr val="FEFEFE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kumimoji="1" lang="zh-TW" altLang="en-US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2125" name="Line 280"/>
            <p:cNvSpPr>
              <a:spLocks noChangeShapeType="1"/>
            </p:cNvSpPr>
            <p:nvPr/>
          </p:nvSpPr>
          <p:spPr bwMode="gray">
            <a:xfrm flipV="1">
              <a:off x="686" y="1803"/>
              <a:ext cx="87" cy="76"/>
            </a:xfrm>
            <a:prstGeom prst="line">
              <a:avLst/>
            </a:prstGeom>
            <a:noFill/>
            <a:ln w="9525">
              <a:solidFill>
                <a:srgbClr val="FEFEFE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kumimoji="1" lang="zh-TW" altLang="en-US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79" name="Oval 281"/>
            <p:cNvSpPr>
              <a:spLocks noChangeArrowheads="1"/>
            </p:cNvSpPr>
            <p:nvPr/>
          </p:nvSpPr>
          <p:spPr bwMode="gray">
            <a:xfrm>
              <a:off x="177" y="1834"/>
              <a:ext cx="82" cy="80"/>
            </a:xfrm>
            <a:prstGeom prst="ellipse">
              <a:avLst/>
            </a:prstGeom>
            <a:solidFill>
              <a:srgbClr val="FEFEFE">
                <a:alpha val="30000"/>
              </a:srgbClr>
            </a:solidFill>
            <a:ln w="9525" algn="ctr">
              <a:solidFill>
                <a:srgbClr val="FEFEFE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127" name="Line 282"/>
            <p:cNvSpPr>
              <a:spLocks noChangeShapeType="1"/>
            </p:cNvSpPr>
            <p:nvPr/>
          </p:nvSpPr>
          <p:spPr bwMode="gray">
            <a:xfrm>
              <a:off x="221" y="1907"/>
              <a:ext cx="70" cy="70"/>
            </a:xfrm>
            <a:prstGeom prst="line">
              <a:avLst/>
            </a:prstGeom>
            <a:noFill/>
            <a:ln w="9525">
              <a:solidFill>
                <a:srgbClr val="FEFEFE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kumimoji="1" lang="zh-TW" altLang="en-US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2128" name="Line 283"/>
            <p:cNvSpPr>
              <a:spLocks noChangeShapeType="1"/>
            </p:cNvSpPr>
            <p:nvPr/>
          </p:nvSpPr>
          <p:spPr bwMode="gray">
            <a:xfrm flipH="1">
              <a:off x="550" y="2132"/>
              <a:ext cx="127" cy="36"/>
            </a:xfrm>
            <a:prstGeom prst="line">
              <a:avLst/>
            </a:prstGeom>
            <a:noFill/>
            <a:ln w="9525">
              <a:solidFill>
                <a:srgbClr val="FEFEFE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kumimoji="1" lang="zh-TW" altLang="en-US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82" name="Oval 284"/>
            <p:cNvSpPr>
              <a:spLocks noChangeArrowheads="1"/>
            </p:cNvSpPr>
            <p:nvPr/>
          </p:nvSpPr>
          <p:spPr bwMode="gray">
            <a:xfrm>
              <a:off x="496" y="2131"/>
              <a:ext cx="84" cy="78"/>
            </a:xfrm>
            <a:prstGeom prst="ellipse">
              <a:avLst/>
            </a:prstGeom>
            <a:solidFill>
              <a:srgbClr val="FEFEFE">
                <a:alpha val="30000"/>
              </a:srgbClr>
            </a:solidFill>
            <a:ln w="9525" algn="ctr">
              <a:solidFill>
                <a:srgbClr val="FEFEFE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130" name="Line 285"/>
            <p:cNvSpPr>
              <a:spLocks noChangeShapeType="1"/>
            </p:cNvSpPr>
            <p:nvPr/>
          </p:nvSpPr>
          <p:spPr bwMode="gray">
            <a:xfrm>
              <a:off x="727" y="2147"/>
              <a:ext cx="29" cy="35"/>
            </a:xfrm>
            <a:prstGeom prst="line">
              <a:avLst/>
            </a:prstGeom>
            <a:noFill/>
            <a:ln w="9525">
              <a:solidFill>
                <a:srgbClr val="FEFEFE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kumimoji="1" lang="zh-TW" altLang="en-US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84" name="Oval 286"/>
            <p:cNvSpPr>
              <a:spLocks noChangeArrowheads="1"/>
            </p:cNvSpPr>
            <p:nvPr/>
          </p:nvSpPr>
          <p:spPr bwMode="gray">
            <a:xfrm>
              <a:off x="741" y="2186"/>
              <a:ext cx="84" cy="80"/>
            </a:xfrm>
            <a:prstGeom prst="ellipse">
              <a:avLst/>
            </a:prstGeom>
            <a:solidFill>
              <a:srgbClr val="FEFEFE">
                <a:alpha val="30000"/>
              </a:srgbClr>
            </a:solidFill>
            <a:ln w="9525" algn="ctr">
              <a:solidFill>
                <a:srgbClr val="FEFEFE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grpSp>
        <p:nvGrpSpPr>
          <p:cNvPr id="4" name="Group 287"/>
          <p:cNvGrpSpPr>
            <a:grpSpLocks/>
          </p:cNvGrpSpPr>
          <p:nvPr/>
        </p:nvGrpSpPr>
        <p:grpSpPr bwMode="auto">
          <a:xfrm>
            <a:off x="7239000" y="914400"/>
            <a:ext cx="1676400" cy="1093788"/>
            <a:chOff x="395" y="2036"/>
            <a:chExt cx="618" cy="403"/>
          </a:xfrm>
        </p:grpSpPr>
        <p:sp>
          <p:nvSpPr>
            <p:cNvPr id="86" name="Freeform 288"/>
            <p:cNvSpPr>
              <a:spLocks/>
            </p:cNvSpPr>
            <p:nvPr/>
          </p:nvSpPr>
          <p:spPr bwMode="gray">
            <a:xfrm>
              <a:off x="395" y="2217"/>
              <a:ext cx="81" cy="87"/>
            </a:xfrm>
            <a:custGeom>
              <a:avLst/>
              <a:gdLst/>
              <a:ahLst/>
              <a:cxnLst>
                <a:cxn ang="0">
                  <a:pos x="78" y="8"/>
                </a:cxn>
                <a:cxn ang="0">
                  <a:pos x="9" y="18"/>
                </a:cxn>
                <a:cxn ang="0">
                  <a:pos x="0" y="41"/>
                </a:cxn>
                <a:cxn ang="0">
                  <a:pos x="36" y="87"/>
                </a:cxn>
                <a:cxn ang="0">
                  <a:pos x="90" y="81"/>
                </a:cxn>
                <a:cxn ang="0">
                  <a:pos x="105" y="63"/>
                </a:cxn>
                <a:cxn ang="0">
                  <a:pos x="78" y="8"/>
                </a:cxn>
              </a:cxnLst>
              <a:rect l="0" t="0" r="r" b="b"/>
              <a:pathLst>
                <a:path w="108" h="87">
                  <a:moveTo>
                    <a:pt x="78" y="8"/>
                  </a:moveTo>
                  <a:cubicBezTo>
                    <a:pt x="70" y="0"/>
                    <a:pt x="20" y="1"/>
                    <a:pt x="9" y="18"/>
                  </a:cubicBezTo>
                  <a:cubicBezTo>
                    <a:pt x="4" y="25"/>
                    <a:pt x="2" y="33"/>
                    <a:pt x="0" y="41"/>
                  </a:cubicBezTo>
                  <a:cubicBezTo>
                    <a:pt x="1" y="66"/>
                    <a:pt x="9" y="85"/>
                    <a:pt x="36" y="87"/>
                  </a:cubicBezTo>
                  <a:cubicBezTo>
                    <a:pt x="70" y="86"/>
                    <a:pt x="66" y="87"/>
                    <a:pt x="90" y="81"/>
                  </a:cubicBezTo>
                  <a:cubicBezTo>
                    <a:pt x="104" y="67"/>
                    <a:pt x="99" y="74"/>
                    <a:pt x="105" y="63"/>
                  </a:cubicBezTo>
                  <a:cubicBezTo>
                    <a:pt x="108" y="45"/>
                    <a:pt x="104" y="8"/>
                    <a:pt x="78" y="8"/>
                  </a:cubicBezTo>
                  <a:close/>
                </a:path>
              </a:pathLst>
            </a:custGeom>
            <a:noFill/>
            <a:ln w="28575" cap="flat" cmpd="sng">
              <a:solidFill>
                <a:srgbClr val="FFFFFF">
                  <a:alpha val="50000"/>
                </a:srgbClr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7" name="Freeform 289"/>
            <p:cNvSpPr>
              <a:spLocks/>
            </p:cNvSpPr>
            <p:nvPr/>
          </p:nvSpPr>
          <p:spPr bwMode="gray">
            <a:xfrm>
              <a:off x="395" y="2352"/>
              <a:ext cx="81" cy="87"/>
            </a:xfrm>
            <a:custGeom>
              <a:avLst/>
              <a:gdLst/>
              <a:ahLst/>
              <a:cxnLst>
                <a:cxn ang="0">
                  <a:pos x="78" y="8"/>
                </a:cxn>
                <a:cxn ang="0">
                  <a:pos x="9" y="18"/>
                </a:cxn>
                <a:cxn ang="0">
                  <a:pos x="0" y="41"/>
                </a:cxn>
                <a:cxn ang="0">
                  <a:pos x="36" y="87"/>
                </a:cxn>
                <a:cxn ang="0">
                  <a:pos x="90" y="81"/>
                </a:cxn>
                <a:cxn ang="0">
                  <a:pos x="105" y="63"/>
                </a:cxn>
                <a:cxn ang="0">
                  <a:pos x="78" y="8"/>
                </a:cxn>
              </a:cxnLst>
              <a:rect l="0" t="0" r="r" b="b"/>
              <a:pathLst>
                <a:path w="108" h="87">
                  <a:moveTo>
                    <a:pt x="78" y="8"/>
                  </a:moveTo>
                  <a:cubicBezTo>
                    <a:pt x="70" y="0"/>
                    <a:pt x="20" y="1"/>
                    <a:pt x="9" y="18"/>
                  </a:cubicBezTo>
                  <a:cubicBezTo>
                    <a:pt x="4" y="25"/>
                    <a:pt x="2" y="33"/>
                    <a:pt x="0" y="41"/>
                  </a:cubicBezTo>
                  <a:cubicBezTo>
                    <a:pt x="1" y="66"/>
                    <a:pt x="9" y="85"/>
                    <a:pt x="36" y="87"/>
                  </a:cubicBezTo>
                  <a:cubicBezTo>
                    <a:pt x="70" y="86"/>
                    <a:pt x="66" y="87"/>
                    <a:pt x="90" y="81"/>
                  </a:cubicBezTo>
                  <a:cubicBezTo>
                    <a:pt x="104" y="67"/>
                    <a:pt x="99" y="74"/>
                    <a:pt x="105" y="63"/>
                  </a:cubicBezTo>
                  <a:cubicBezTo>
                    <a:pt x="108" y="45"/>
                    <a:pt x="104" y="8"/>
                    <a:pt x="78" y="8"/>
                  </a:cubicBezTo>
                  <a:close/>
                </a:path>
              </a:pathLst>
            </a:custGeom>
            <a:noFill/>
            <a:ln w="28575" cap="flat" cmpd="sng">
              <a:solidFill>
                <a:srgbClr val="FFFFFF">
                  <a:alpha val="50000"/>
                </a:srgbClr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8" name="Freeform 290"/>
            <p:cNvSpPr>
              <a:spLocks/>
            </p:cNvSpPr>
            <p:nvPr/>
          </p:nvSpPr>
          <p:spPr bwMode="gray">
            <a:xfrm>
              <a:off x="531" y="2213"/>
              <a:ext cx="80" cy="79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22" y="77"/>
                </a:cxn>
                <a:cxn ang="0">
                  <a:pos x="0" y="80"/>
                </a:cxn>
              </a:cxnLst>
              <a:rect l="0" t="0" r="r" b="b"/>
              <a:pathLst>
                <a:path w="100" h="90">
                  <a:moveTo>
                    <a:pt x="100" y="0"/>
                  </a:moveTo>
                  <a:cubicBezTo>
                    <a:pt x="69" y="32"/>
                    <a:pt x="39" y="64"/>
                    <a:pt x="22" y="77"/>
                  </a:cubicBezTo>
                  <a:cubicBezTo>
                    <a:pt x="5" y="90"/>
                    <a:pt x="4" y="79"/>
                    <a:pt x="0" y="80"/>
                  </a:cubicBezTo>
                </a:path>
              </a:pathLst>
            </a:custGeom>
            <a:noFill/>
            <a:ln w="28575" cap="flat" cmpd="sng">
              <a:solidFill>
                <a:srgbClr val="FFFFFF">
                  <a:alpha val="50000"/>
                </a:srgbClr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" name="Freeform 291"/>
            <p:cNvSpPr>
              <a:spLocks/>
            </p:cNvSpPr>
            <p:nvPr/>
          </p:nvSpPr>
          <p:spPr bwMode="gray">
            <a:xfrm>
              <a:off x="543" y="2220"/>
              <a:ext cx="60" cy="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9" y="23"/>
                </a:cxn>
                <a:cxn ang="0">
                  <a:pos x="60" y="62"/>
                </a:cxn>
              </a:cxnLst>
              <a:rect l="0" t="0" r="r" b="b"/>
              <a:pathLst>
                <a:path w="60" h="62">
                  <a:moveTo>
                    <a:pt x="0" y="0"/>
                  </a:moveTo>
                  <a:cubicBezTo>
                    <a:pt x="9" y="6"/>
                    <a:pt x="19" y="13"/>
                    <a:pt x="29" y="23"/>
                  </a:cubicBezTo>
                  <a:cubicBezTo>
                    <a:pt x="39" y="33"/>
                    <a:pt x="55" y="56"/>
                    <a:pt x="60" y="62"/>
                  </a:cubicBezTo>
                </a:path>
              </a:pathLst>
            </a:custGeom>
            <a:noFill/>
            <a:ln w="28575" cap="flat" cmpd="sng">
              <a:solidFill>
                <a:srgbClr val="FFFFFF">
                  <a:alpha val="50000"/>
                </a:srgbClr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grpSp>
          <p:nvGrpSpPr>
            <p:cNvPr id="5" name="Group 292"/>
            <p:cNvGrpSpPr>
              <a:grpSpLocks/>
            </p:cNvGrpSpPr>
            <p:nvPr/>
          </p:nvGrpSpPr>
          <p:grpSpPr bwMode="auto">
            <a:xfrm>
              <a:off x="591" y="2036"/>
              <a:ext cx="422" cy="337"/>
              <a:chOff x="768" y="2024"/>
              <a:chExt cx="422" cy="337"/>
            </a:xfrm>
          </p:grpSpPr>
          <p:sp>
            <p:nvSpPr>
              <p:cNvPr id="92" name="Freeform 293"/>
              <p:cNvSpPr>
                <a:spLocks/>
              </p:cNvSpPr>
              <p:nvPr/>
            </p:nvSpPr>
            <p:spPr bwMode="gray">
              <a:xfrm>
                <a:off x="1074" y="2024"/>
                <a:ext cx="116" cy="117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67"/>
                  </a:cxn>
                  <a:cxn ang="0">
                    <a:pos x="53" y="117"/>
                  </a:cxn>
                  <a:cxn ang="0">
                    <a:pos x="108" y="105"/>
                  </a:cxn>
                  <a:cxn ang="0">
                    <a:pos x="116" y="54"/>
                  </a:cxn>
                  <a:cxn ang="0">
                    <a:pos x="65" y="0"/>
                  </a:cxn>
                  <a:cxn ang="0">
                    <a:pos x="12" y="0"/>
                  </a:cxn>
                </a:cxnLst>
                <a:rect l="0" t="0" r="r" b="b"/>
                <a:pathLst>
                  <a:path w="116" h="117">
                    <a:moveTo>
                      <a:pt x="12" y="0"/>
                    </a:moveTo>
                    <a:lnTo>
                      <a:pt x="0" y="67"/>
                    </a:lnTo>
                    <a:lnTo>
                      <a:pt x="53" y="117"/>
                    </a:lnTo>
                    <a:lnTo>
                      <a:pt x="108" y="105"/>
                    </a:lnTo>
                    <a:lnTo>
                      <a:pt x="116" y="54"/>
                    </a:lnTo>
                    <a:lnTo>
                      <a:pt x="65" y="0"/>
                    </a:lnTo>
                    <a:lnTo>
                      <a:pt x="12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3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9pPr>
              </a:lstStyle>
              <a:p>
                <a:pPr eaLnBrk="1" hangingPunct="1">
                  <a:defRPr/>
                </a:pPr>
                <a:endParaRPr kumimoji="0" lang="zh-TW" altLang="en-US" b="1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93" name="Freeform 294"/>
              <p:cNvSpPr>
                <a:spLocks/>
              </p:cNvSpPr>
              <p:nvPr/>
            </p:nvSpPr>
            <p:spPr bwMode="gray">
              <a:xfrm>
                <a:off x="858" y="2090"/>
                <a:ext cx="273" cy="228"/>
              </a:xfrm>
              <a:custGeom>
                <a:avLst/>
                <a:gdLst/>
                <a:ahLst/>
                <a:cxnLst>
                  <a:cxn ang="0">
                    <a:pos x="0" y="169"/>
                  </a:cxn>
                  <a:cxn ang="0">
                    <a:pos x="45" y="228"/>
                  </a:cxn>
                  <a:cxn ang="0">
                    <a:pos x="273" y="49"/>
                  </a:cxn>
                  <a:cxn ang="0">
                    <a:pos x="215" y="0"/>
                  </a:cxn>
                  <a:cxn ang="0">
                    <a:pos x="0" y="169"/>
                  </a:cxn>
                </a:cxnLst>
                <a:rect l="0" t="0" r="r" b="b"/>
                <a:pathLst>
                  <a:path w="273" h="228">
                    <a:moveTo>
                      <a:pt x="0" y="169"/>
                    </a:moveTo>
                    <a:lnTo>
                      <a:pt x="45" y="228"/>
                    </a:lnTo>
                    <a:lnTo>
                      <a:pt x="273" y="49"/>
                    </a:lnTo>
                    <a:lnTo>
                      <a:pt x="215" y="0"/>
                    </a:lnTo>
                    <a:lnTo>
                      <a:pt x="0" y="169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FFFFFF">
                    <a:alpha val="3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9pPr>
              </a:lstStyle>
              <a:p>
                <a:pPr eaLnBrk="1" hangingPunct="1">
                  <a:defRPr/>
                </a:pPr>
                <a:endParaRPr kumimoji="0" lang="zh-TW" altLang="en-US" b="1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94" name="Freeform 295"/>
              <p:cNvSpPr>
                <a:spLocks/>
              </p:cNvSpPr>
              <p:nvPr/>
            </p:nvSpPr>
            <p:spPr bwMode="gray">
              <a:xfrm>
                <a:off x="858" y="2024"/>
                <a:ext cx="228" cy="237"/>
              </a:xfrm>
              <a:custGeom>
                <a:avLst/>
                <a:gdLst/>
                <a:ahLst/>
                <a:cxnLst>
                  <a:cxn ang="0">
                    <a:pos x="21" y="172"/>
                  </a:cxn>
                  <a:cxn ang="0">
                    <a:pos x="0" y="237"/>
                  </a:cxn>
                  <a:cxn ang="0">
                    <a:pos x="219" y="64"/>
                  </a:cxn>
                  <a:cxn ang="0">
                    <a:pos x="228" y="0"/>
                  </a:cxn>
                  <a:cxn ang="0">
                    <a:pos x="21" y="172"/>
                  </a:cxn>
                </a:cxnLst>
                <a:rect l="0" t="0" r="r" b="b"/>
                <a:pathLst>
                  <a:path w="228" h="237">
                    <a:moveTo>
                      <a:pt x="21" y="172"/>
                    </a:moveTo>
                    <a:lnTo>
                      <a:pt x="0" y="237"/>
                    </a:lnTo>
                    <a:lnTo>
                      <a:pt x="219" y="64"/>
                    </a:lnTo>
                    <a:lnTo>
                      <a:pt x="228" y="0"/>
                    </a:lnTo>
                    <a:lnTo>
                      <a:pt x="21" y="172"/>
                    </a:lnTo>
                    <a:close/>
                  </a:path>
                </a:pathLst>
              </a:custGeom>
              <a:solidFill>
                <a:srgbClr val="FFFFFF">
                  <a:alpha val="39999"/>
                </a:srgbClr>
              </a:solidFill>
              <a:ln w="9525" cap="flat" cmpd="sng">
                <a:solidFill>
                  <a:srgbClr val="FFFFFF">
                    <a:alpha val="3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9pPr>
              </a:lstStyle>
              <a:p>
                <a:pPr eaLnBrk="1" hangingPunct="1">
                  <a:defRPr/>
                </a:pPr>
                <a:endParaRPr kumimoji="0" lang="zh-TW" altLang="en-US" b="1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95" name="Freeform 296"/>
              <p:cNvSpPr>
                <a:spLocks/>
              </p:cNvSpPr>
              <p:nvPr/>
            </p:nvSpPr>
            <p:spPr bwMode="gray">
              <a:xfrm>
                <a:off x="903" y="2129"/>
                <a:ext cx="281" cy="190"/>
              </a:xfrm>
              <a:custGeom>
                <a:avLst/>
                <a:gdLst/>
                <a:ahLst/>
                <a:cxnLst>
                  <a:cxn ang="0">
                    <a:pos x="63" y="178"/>
                  </a:cxn>
                  <a:cxn ang="0">
                    <a:pos x="0" y="189"/>
                  </a:cxn>
                  <a:cxn ang="0">
                    <a:pos x="227" y="10"/>
                  </a:cxn>
                  <a:cxn ang="0">
                    <a:pos x="281" y="0"/>
                  </a:cxn>
                  <a:cxn ang="0">
                    <a:pos x="63" y="178"/>
                  </a:cxn>
                </a:cxnLst>
                <a:rect l="0" t="0" r="r" b="b"/>
                <a:pathLst>
                  <a:path w="281" h="189">
                    <a:moveTo>
                      <a:pt x="63" y="178"/>
                    </a:moveTo>
                    <a:lnTo>
                      <a:pt x="0" y="189"/>
                    </a:lnTo>
                    <a:lnTo>
                      <a:pt x="227" y="10"/>
                    </a:lnTo>
                    <a:lnTo>
                      <a:pt x="281" y="0"/>
                    </a:lnTo>
                    <a:lnTo>
                      <a:pt x="63" y="178"/>
                    </a:lnTo>
                    <a:close/>
                  </a:path>
                </a:pathLst>
              </a:custGeom>
              <a:solidFill>
                <a:srgbClr val="FFFFFF">
                  <a:alpha val="39999"/>
                </a:srgbClr>
              </a:solidFill>
              <a:ln w="9525" cap="flat" cmpd="sng">
                <a:solidFill>
                  <a:srgbClr val="FFFFFF">
                    <a:alpha val="3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9pPr>
              </a:lstStyle>
              <a:p>
                <a:pPr eaLnBrk="1" hangingPunct="1">
                  <a:defRPr/>
                </a:pPr>
                <a:endParaRPr kumimoji="0" lang="zh-TW" altLang="en-US" b="1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96" name="Freeform 297"/>
              <p:cNvSpPr>
                <a:spLocks/>
              </p:cNvSpPr>
              <p:nvPr/>
            </p:nvSpPr>
            <p:spPr bwMode="gray">
              <a:xfrm>
                <a:off x="789" y="2192"/>
                <a:ext cx="161" cy="163"/>
              </a:xfrm>
              <a:custGeom>
                <a:avLst/>
                <a:gdLst/>
                <a:ahLst/>
                <a:cxnLst>
                  <a:cxn ang="0">
                    <a:pos x="0" y="135"/>
                  </a:cxn>
                  <a:cxn ang="0">
                    <a:pos x="18" y="163"/>
                  </a:cxn>
                  <a:cxn ang="0">
                    <a:pos x="161" y="120"/>
                  </a:cxn>
                  <a:cxn ang="0">
                    <a:pos x="114" y="124"/>
                  </a:cxn>
                  <a:cxn ang="0">
                    <a:pos x="69" y="67"/>
                  </a:cxn>
                  <a:cxn ang="0">
                    <a:pos x="90" y="0"/>
                  </a:cxn>
                  <a:cxn ang="0">
                    <a:pos x="0" y="135"/>
                  </a:cxn>
                </a:cxnLst>
                <a:rect l="0" t="0" r="r" b="b"/>
                <a:pathLst>
                  <a:path w="161" h="163">
                    <a:moveTo>
                      <a:pt x="0" y="135"/>
                    </a:moveTo>
                    <a:lnTo>
                      <a:pt x="18" y="163"/>
                    </a:lnTo>
                    <a:lnTo>
                      <a:pt x="161" y="120"/>
                    </a:lnTo>
                    <a:lnTo>
                      <a:pt x="114" y="124"/>
                    </a:lnTo>
                    <a:lnTo>
                      <a:pt x="69" y="67"/>
                    </a:lnTo>
                    <a:lnTo>
                      <a:pt x="90" y="0"/>
                    </a:lnTo>
                    <a:lnTo>
                      <a:pt x="0" y="135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FFFFFF">
                    <a:alpha val="3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9pPr>
              </a:lstStyle>
              <a:p>
                <a:pPr eaLnBrk="1" hangingPunct="1">
                  <a:defRPr/>
                </a:pPr>
                <a:endParaRPr kumimoji="0" lang="zh-TW" altLang="en-US" b="1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97" name="Freeform 298"/>
              <p:cNvSpPr>
                <a:spLocks/>
              </p:cNvSpPr>
              <p:nvPr/>
            </p:nvSpPr>
            <p:spPr bwMode="gray">
              <a:xfrm>
                <a:off x="768" y="2328"/>
                <a:ext cx="39" cy="33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0" y="33"/>
                  </a:cxn>
                  <a:cxn ang="0">
                    <a:pos x="39" y="25"/>
                  </a:cxn>
                  <a:cxn ang="0">
                    <a:pos x="27" y="0"/>
                  </a:cxn>
                </a:cxnLst>
                <a:rect l="0" t="0" r="r" b="b"/>
                <a:pathLst>
                  <a:path w="39" h="33">
                    <a:moveTo>
                      <a:pt x="27" y="0"/>
                    </a:moveTo>
                    <a:lnTo>
                      <a:pt x="0" y="33"/>
                    </a:lnTo>
                    <a:lnTo>
                      <a:pt x="39" y="25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FFFFFF">
                  <a:alpha val="39999"/>
                </a:srgbClr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9pPr>
              </a:lstStyle>
              <a:p>
                <a:pPr eaLnBrk="1" hangingPunct="1">
                  <a:defRPr/>
                </a:pPr>
                <a:endParaRPr kumimoji="0" lang="zh-TW" altLang="en-US" b="1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2112" name="Line 299"/>
              <p:cNvSpPr>
                <a:spLocks noChangeShapeType="1"/>
              </p:cNvSpPr>
              <p:nvPr/>
            </p:nvSpPr>
            <p:spPr bwMode="gray">
              <a:xfrm flipV="1">
                <a:off x="797" y="2258"/>
                <a:ext cx="66" cy="72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39999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kumimoji="1" lang="zh-TW" altLang="en-US">
                  <a:solidFill>
                    <a:srgbClr val="00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113" name="Line 300"/>
              <p:cNvSpPr>
                <a:spLocks noChangeShapeType="1"/>
              </p:cNvSpPr>
              <p:nvPr/>
            </p:nvSpPr>
            <p:spPr bwMode="gray">
              <a:xfrm flipV="1">
                <a:off x="806" y="2315"/>
                <a:ext cx="100" cy="34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39999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kumimoji="1" lang="zh-TW" altLang="en-US">
                  <a:solidFill>
                    <a:srgbClr val="00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100" name="Oval 301"/>
              <p:cNvSpPr>
                <a:spLocks noChangeArrowheads="1"/>
              </p:cNvSpPr>
              <p:nvPr/>
            </p:nvSpPr>
            <p:spPr bwMode="gray">
              <a:xfrm rot="1507387">
                <a:off x="1116" y="2063"/>
                <a:ext cx="43" cy="27"/>
              </a:xfrm>
              <a:prstGeom prst="ellipse">
                <a:avLst/>
              </a:prstGeom>
              <a:solidFill>
                <a:srgbClr val="FFFFFF">
                  <a:alpha val="39999"/>
                </a:srgb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Verdana" pitchFamily="34" charset="0"/>
                    <a:ea typeface="新細明體" pitchFamily="18" charset="-120"/>
                  </a:defRPr>
                </a:lvl9pPr>
              </a:lstStyle>
              <a:p>
                <a:pPr eaLnBrk="1" hangingPunct="1">
                  <a:defRPr/>
                </a:pPr>
                <a:endParaRPr kumimoji="0" lang="zh-TW" altLang="en-US" b="1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91" name="Freeform 302"/>
            <p:cNvSpPr>
              <a:spLocks/>
            </p:cNvSpPr>
            <p:nvPr/>
          </p:nvSpPr>
          <p:spPr bwMode="gray">
            <a:xfrm>
              <a:off x="529" y="2348"/>
              <a:ext cx="80" cy="79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22" y="77"/>
                </a:cxn>
                <a:cxn ang="0">
                  <a:pos x="0" y="80"/>
                </a:cxn>
              </a:cxnLst>
              <a:rect l="0" t="0" r="r" b="b"/>
              <a:pathLst>
                <a:path w="100" h="90">
                  <a:moveTo>
                    <a:pt x="100" y="0"/>
                  </a:moveTo>
                  <a:cubicBezTo>
                    <a:pt x="69" y="32"/>
                    <a:pt x="39" y="64"/>
                    <a:pt x="22" y="77"/>
                  </a:cubicBezTo>
                  <a:cubicBezTo>
                    <a:pt x="5" y="90"/>
                    <a:pt x="4" y="79"/>
                    <a:pt x="0" y="80"/>
                  </a:cubicBezTo>
                </a:path>
              </a:pathLst>
            </a:custGeom>
            <a:noFill/>
            <a:ln w="28575" cap="flat" cmpd="sng">
              <a:solidFill>
                <a:srgbClr val="FFFFFF">
                  <a:alpha val="50000"/>
                </a:srgbClr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grpSp>
        <p:nvGrpSpPr>
          <p:cNvPr id="6" name="Group 359"/>
          <p:cNvGrpSpPr>
            <a:grpSpLocks/>
          </p:cNvGrpSpPr>
          <p:nvPr/>
        </p:nvGrpSpPr>
        <p:grpSpPr bwMode="auto">
          <a:xfrm rot="6957218">
            <a:off x="6401594" y="3039269"/>
            <a:ext cx="769937" cy="771525"/>
            <a:chOff x="3312" y="1584"/>
            <a:chExt cx="677" cy="678"/>
          </a:xfrm>
        </p:grpSpPr>
        <p:sp>
          <p:nvSpPr>
            <p:cNvPr id="102" name="Freeform 328"/>
            <p:cNvSpPr>
              <a:spLocks noEditPoints="1"/>
            </p:cNvSpPr>
            <p:nvPr userDrawn="1"/>
          </p:nvSpPr>
          <p:spPr bwMode="gray">
            <a:xfrm>
              <a:off x="3312" y="1584"/>
              <a:ext cx="677" cy="678"/>
            </a:xfrm>
            <a:custGeom>
              <a:avLst/>
              <a:gdLst/>
              <a:ahLst/>
              <a:cxnLst>
                <a:cxn ang="0">
                  <a:pos x="982" y="24"/>
                </a:cxn>
                <a:cxn ang="0">
                  <a:pos x="644" y="146"/>
                </a:cxn>
                <a:cxn ang="0">
                  <a:pos x="358" y="357"/>
                </a:cxn>
                <a:cxn ang="0">
                  <a:pos x="147" y="643"/>
                </a:cxn>
                <a:cxn ang="0">
                  <a:pos x="24" y="982"/>
                </a:cxn>
                <a:cxn ang="0">
                  <a:pos x="7" y="1352"/>
                </a:cxn>
                <a:cxn ang="0">
                  <a:pos x="95" y="1706"/>
                </a:cxn>
                <a:cxn ang="0">
                  <a:pos x="279" y="2008"/>
                </a:cxn>
                <a:cxn ang="0">
                  <a:pos x="541" y="2248"/>
                </a:cxn>
                <a:cxn ang="0">
                  <a:pos x="862" y="2402"/>
                </a:cxn>
                <a:cxn ang="0">
                  <a:pos x="1229" y="2458"/>
                </a:cxn>
                <a:cxn ang="0">
                  <a:pos x="1594" y="2402"/>
                </a:cxn>
                <a:cxn ang="0">
                  <a:pos x="1913" y="2248"/>
                </a:cxn>
                <a:cxn ang="0">
                  <a:pos x="2175" y="2008"/>
                </a:cxn>
                <a:cxn ang="0">
                  <a:pos x="2358" y="1706"/>
                </a:cxn>
                <a:cxn ang="0">
                  <a:pos x="2445" y="1352"/>
                </a:cxn>
                <a:cxn ang="0">
                  <a:pos x="2430" y="982"/>
                </a:cxn>
                <a:cxn ang="0">
                  <a:pos x="2306" y="643"/>
                </a:cxn>
                <a:cxn ang="0">
                  <a:pos x="2096" y="357"/>
                </a:cxn>
                <a:cxn ang="0">
                  <a:pos x="1814" y="146"/>
                </a:cxn>
                <a:cxn ang="0">
                  <a:pos x="1476" y="24"/>
                </a:cxn>
                <a:cxn ang="0">
                  <a:pos x="1324" y="2263"/>
                </a:cxn>
                <a:cxn ang="0">
                  <a:pos x="1010" y="2215"/>
                </a:cxn>
                <a:cxn ang="0">
                  <a:pos x="736" y="2084"/>
                </a:cxn>
                <a:cxn ang="0">
                  <a:pos x="512" y="1881"/>
                </a:cxn>
                <a:cxn ang="0">
                  <a:pos x="358" y="1626"/>
                </a:cxn>
                <a:cxn ang="0">
                  <a:pos x="279" y="1328"/>
                </a:cxn>
                <a:cxn ang="0">
                  <a:pos x="295" y="1009"/>
                </a:cxn>
                <a:cxn ang="0">
                  <a:pos x="402" y="723"/>
                </a:cxn>
                <a:cxn ang="0">
                  <a:pos x="580" y="481"/>
                </a:cxn>
                <a:cxn ang="0">
                  <a:pos x="823" y="302"/>
                </a:cxn>
                <a:cxn ang="0">
                  <a:pos x="1113" y="195"/>
                </a:cxn>
                <a:cxn ang="0">
                  <a:pos x="1427" y="178"/>
                </a:cxn>
                <a:cxn ang="0">
                  <a:pos x="1726" y="258"/>
                </a:cxn>
                <a:cxn ang="0">
                  <a:pos x="1985" y="413"/>
                </a:cxn>
                <a:cxn ang="0">
                  <a:pos x="2183" y="635"/>
                </a:cxn>
                <a:cxn ang="0">
                  <a:pos x="2313" y="910"/>
                </a:cxn>
                <a:cxn ang="0">
                  <a:pos x="2362" y="1221"/>
                </a:cxn>
                <a:cxn ang="0">
                  <a:pos x="2313" y="1531"/>
                </a:cxn>
                <a:cxn ang="0">
                  <a:pos x="2183" y="1802"/>
                </a:cxn>
                <a:cxn ang="0">
                  <a:pos x="1985" y="2024"/>
                </a:cxn>
                <a:cxn ang="0">
                  <a:pos x="1726" y="2180"/>
                </a:cxn>
                <a:cxn ang="0">
                  <a:pos x="1427" y="2259"/>
                </a:cxn>
              </a:cxnLst>
              <a:rect l="0" t="0" r="r" b="b"/>
              <a:pathLst>
                <a:path w="2453" h="2458">
                  <a:moveTo>
                    <a:pt x="1229" y="0"/>
                  </a:moveTo>
                  <a:lnTo>
                    <a:pt x="1101" y="8"/>
                  </a:lnTo>
                  <a:lnTo>
                    <a:pt x="982" y="24"/>
                  </a:lnTo>
                  <a:lnTo>
                    <a:pt x="862" y="55"/>
                  </a:lnTo>
                  <a:lnTo>
                    <a:pt x="751" y="95"/>
                  </a:lnTo>
                  <a:lnTo>
                    <a:pt x="644" y="146"/>
                  </a:lnTo>
                  <a:lnTo>
                    <a:pt x="541" y="210"/>
                  </a:lnTo>
                  <a:lnTo>
                    <a:pt x="446" y="278"/>
                  </a:lnTo>
                  <a:lnTo>
                    <a:pt x="358" y="357"/>
                  </a:lnTo>
                  <a:lnTo>
                    <a:pt x="279" y="445"/>
                  </a:lnTo>
                  <a:lnTo>
                    <a:pt x="211" y="540"/>
                  </a:lnTo>
                  <a:lnTo>
                    <a:pt x="147" y="643"/>
                  </a:lnTo>
                  <a:lnTo>
                    <a:pt x="95" y="752"/>
                  </a:lnTo>
                  <a:lnTo>
                    <a:pt x="56" y="863"/>
                  </a:lnTo>
                  <a:lnTo>
                    <a:pt x="24" y="982"/>
                  </a:lnTo>
                  <a:lnTo>
                    <a:pt x="7" y="1101"/>
                  </a:lnTo>
                  <a:lnTo>
                    <a:pt x="0" y="1229"/>
                  </a:lnTo>
                  <a:lnTo>
                    <a:pt x="7" y="1352"/>
                  </a:lnTo>
                  <a:lnTo>
                    <a:pt x="24" y="1475"/>
                  </a:lnTo>
                  <a:lnTo>
                    <a:pt x="56" y="1595"/>
                  </a:lnTo>
                  <a:lnTo>
                    <a:pt x="95" y="1706"/>
                  </a:lnTo>
                  <a:lnTo>
                    <a:pt x="147" y="1813"/>
                  </a:lnTo>
                  <a:lnTo>
                    <a:pt x="211" y="1913"/>
                  </a:lnTo>
                  <a:lnTo>
                    <a:pt x="279" y="2008"/>
                  </a:lnTo>
                  <a:lnTo>
                    <a:pt x="358" y="2096"/>
                  </a:lnTo>
                  <a:lnTo>
                    <a:pt x="446" y="2176"/>
                  </a:lnTo>
                  <a:lnTo>
                    <a:pt x="541" y="2248"/>
                  </a:lnTo>
                  <a:lnTo>
                    <a:pt x="644" y="2310"/>
                  </a:lnTo>
                  <a:lnTo>
                    <a:pt x="751" y="2363"/>
                  </a:lnTo>
                  <a:lnTo>
                    <a:pt x="862" y="2402"/>
                  </a:lnTo>
                  <a:lnTo>
                    <a:pt x="982" y="2434"/>
                  </a:lnTo>
                  <a:lnTo>
                    <a:pt x="1101" y="2450"/>
                  </a:lnTo>
                  <a:lnTo>
                    <a:pt x="1229" y="2458"/>
                  </a:lnTo>
                  <a:lnTo>
                    <a:pt x="1352" y="2450"/>
                  </a:lnTo>
                  <a:lnTo>
                    <a:pt x="1476" y="2434"/>
                  </a:lnTo>
                  <a:lnTo>
                    <a:pt x="1594" y="2402"/>
                  </a:lnTo>
                  <a:lnTo>
                    <a:pt x="1705" y="2363"/>
                  </a:lnTo>
                  <a:lnTo>
                    <a:pt x="1814" y="2310"/>
                  </a:lnTo>
                  <a:lnTo>
                    <a:pt x="1913" y="2248"/>
                  </a:lnTo>
                  <a:lnTo>
                    <a:pt x="2008" y="2176"/>
                  </a:lnTo>
                  <a:lnTo>
                    <a:pt x="2096" y="2096"/>
                  </a:lnTo>
                  <a:lnTo>
                    <a:pt x="2175" y="2008"/>
                  </a:lnTo>
                  <a:lnTo>
                    <a:pt x="2243" y="1913"/>
                  </a:lnTo>
                  <a:lnTo>
                    <a:pt x="2306" y="1813"/>
                  </a:lnTo>
                  <a:lnTo>
                    <a:pt x="2358" y="1706"/>
                  </a:lnTo>
                  <a:lnTo>
                    <a:pt x="2397" y="1595"/>
                  </a:lnTo>
                  <a:lnTo>
                    <a:pt x="2430" y="1475"/>
                  </a:lnTo>
                  <a:lnTo>
                    <a:pt x="2445" y="1352"/>
                  </a:lnTo>
                  <a:lnTo>
                    <a:pt x="2453" y="1229"/>
                  </a:lnTo>
                  <a:lnTo>
                    <a:pt x="2445" y="1101"/>
                  </a:lnTo>
                  <a:lnTo>
                    <a:pt x="2430" y="982"/>
                  </a:lnTo>
                  <a:lnTo>
                    <a:pt x="2397" y="863"/>
                  </a:lnTo>
                  <a:lnTo>
                    <a:pt x="2358" y="752"/>
                  </a:lnTo>
                  <a:lnTo>
                    <a:pt x="2306" y="643"/>
                  </a:lnTo>
                  <a:lnTo>
                    <a:pt x="2243" y="540"/>
                  </a:lnTo>
                  <a:lnTo>
                    <a:pt x="2175" y="445"/>
                  </a:lnTo>
                  <a:lnTo>
                    <a:pt x="2096" y="357"/>
                  </a:lnTo>
                  <a:lnTo>
                    <a:pt x="2008" y="278"/>
                  </a:lnTo>
                  <a:lnTo>
                    <a:pt x="1913" y="210"/>
                  </a:lnTo>
                  <a:lnTo>
                    <a:pt x="1814" y="146"/>
                  </a:lnTo>
                  <a:lnTo>
                    <a:pt x="1705" y="95"/>
                  </a:lnTo>
                  <a:lnTo>
                    <a:pt x="1594" y="55"/>
                  </a:lnTo>
                  <a:lnTo>
                    <a:pt x="1476" y="24"/>
                  </a:lnTo>
                  <a:lnTo>
                    <a:pt x="1352" y="8"/>
                  </a:lnTo>
                  <a:lnTo>
                    <a:pt x="1229" y="0"/>
                  </a:lnTo>
                  <a:close/>
                  <a:moveTo>
                    <a:pt x="1324" y="2263"/>
                  </a:moveTo>
                  <a:lnTo>
                    <a:pt x="1217" y="2259"/>
                  </a:lnTo>
                  <a:lnTo>
                    <a:pt x="1113" y="2244"/>
                  </a:lnTo>
                  <a:lnTo>
                    <a:pt x="1010" y="2215"/>
                  </a:lnTo>
                  <a:lnTo>
                    <a:pt x="914" y="2180"/>
                  </a:lnTo>
                  <a:lnTo>
                    <a:pt x="823" y="2136"/>
                  </a:lnTo>
                  <a:lnTo>
                    <a:pt x="736" y="2084"/>
                  </a:lnTo>
                  <a:lnTo>
                    <a:pt x="656" y="2024"/>
                  </a:lnTo>
                  <a:lnTo>
                    <a:pt x="580" y="1957"/>
                  </a:lnTo>
                  <a:lnTo>
                    <a:pt x="512" y="1881"/>
                  </a:lnTo>
                  <a:lnTo>
                    <a:pt x="454" y="1802"/>
                  </a:lnTo>
                  <a:lnTo>
                    <a:pt x="402" y="1718"/>
                  </a:lnTo>
                  <a:lnTo>
                    <a:pt x="358" y="1626"/>
                  </a:lnTo>
                  <a:lnTo>
                    <a:pt x="322" y="1531"/>
                  </a:lnTo>
                  <a:lnTo>
                    <a:pt x="295" y="1432"/>
                  </a:lnTo>
                  <a:lnTo>
                    <a:pt x="279" y="1328"/>
                  </a:lnTo>
                  <a:lnTo>
                    <a:pt x="275" y="1221"/>
                  </a:lnTo>
                  <a:lnTo>
                    <a:pt x="279" y="1114"/>
                  </a:lnTo>
                  <a:lnTo>
                    <a:pt x="295" y="1009"/>
                  </a:lnTo>
                  <a:lnTo>
                    <a:pt x="322" y="910"/>
                  </a:lnTo>
                  <a:lnTo>
                    <a:pt x="358" y="815"/>
                  </a:lnTo>
                  <a:lnTo>
                    <a:pt x="402" y="723"/>
                  </a:lnTo>
                  <a:lnTo>
                    <a:pt x="454" y="635"/>
                  </a:lnTo>
                  <a:lnTo>
                    <a:pt x="512" y="557"/>
                  </a:lnTo>
                  <a:lnTo>
                    <a:pt x="580" y="481"/>
                  </a:lnTo>
                  <a:lnTo>
                    <a:pt x="656" y="413"/>
                  </a:lnTo>
                  <a:lnTo>
                    <a:pt x="736" y="353"/>
                  </a:lnTo>
                  <a:lnTo>
                    <a:pt x="823" y="302"/>
                  </a:lnTo>
                  <a:lnTo>
                    <a:pt x="914" y="258"/>
                  </a:lnTo>
                  <a:lnTo>
                    <a:pt x="1010" y="222"/>
                  </a:lnTo>
                  <a:lnTo>
                    <a:pt x="1113" y="195"/>
                  </a:lnTo>
                  <a:lnTo>
                    <a:pt x="1217" y="178"/>
                  </a:lnTo>
                  <a:lnTo>
                    <a:pt x="1324" y="174"/>
                  </a:lnTo>
                  <a:lnTo>
                    <a:pt x="1427" y="178"/>
                  </a:lnTo>
                  <a:lnTo>
                    <a:pt x="1530" y="195"/>
                  </a:lnTo>
                  <a:lnTo>
                    <a:pt x="1630" y="222"/>
                  </a:lnTo>
                  <a:lnTo>
                    <a:pt x="1726" y="258"/>
                  </a:lnTo>
                  <a:lnTo>
                    <a:pt x="1818" y="302"/>
                  </a:lnTo>
                  <a:lnTo>
                    <a:pt x="1901" y="353"/>
                  </a:lnTo>
                  <a:lnTo>
                    <a:pt x="1985" y="413"/>
                  </a:lnTo>
                  <a:lnTo>
                    <a:pt x="2055" y="481"/>
                  </a:lnTo>
                  <a:lnTo>
                    <a:pt x="2123" y="557"/>
                  </a:lnTo>
                  <a:lnTo>
                    <a:pt x="2183" y="635"/>
                  </a:lnTo>
                  <a:lnTo>
                    <a:pt x="2235" y="723"/>
                  </a:lnTo>
                  <a:lnTo>
                    <a:pt x="2278" y="815"/>
                  </a:lnTo>
                  <a:lnTo>
                    <a:pt x="2313" y="910"/>
                  </a:lnTo>
                  <a:lnTo>
                    <a:pt x="2342" y="1009"/>
                  </a:lnTo>
                  <a:lnTo>
                    <a:pt x="2358" y="1114"/>
                  </a:lnTo>
                  <a:lnTo>
                    <a:pt x="2362" y="1221"/>
                  </a:lnTo>
                  <a:lnTo>
                    <a:pt x="2358" y="1328"/>
                  </a:lnTo>
                  <a:lnTo>
                    <a:pt x="2342" y="1432"/>
                  </a:lnTo>
                  <a:lnTo>
                    <a:pt x="2313" y="1531"/>
                  </a:lnTo>
                  <a:lnTo>
                    <a:pt x="2278" y="1626"/>
                  </a:lnTo>
                  <a:lnTo>
                    <a:pt x="2235" y="1718"/>
                  </a:lnTo>
                  <a:lnTo>
                    <a:pt x="2183" y="1802"/>
                  </a:lnTo>
                  <a:lnTo>
                    <a:pt x="2123" y="1881"/>
                  </a:lnTo>
                  <a:lnTo>
                    <a:pt x="2055" y="1957"/>
                  </a:lnTo>
                  <a:lnTo>
                    <a:pt x="1985" y="2024"/>
                  </a:lnTo>
                  <a:lnTo>
                    <a:pt x="1901" y="2084"/>
                  </a:lnTo>
                  <a:lnTo>
                    <a:pt x="1818" y="2136"/>
                  </a:lnTo>
                  <a:lnTo>
                    <a:pt x="1726" y="2180"/>
                  </a:lnTo>
                  <a:lnTo>
                    <a:pt x="1630" y="2215"/>
                  </a:lnTo>
                  <a:lnTo>
                    <a:pt x="1530" y="2244"/>
                  </a:lnTo>
                  <a:lnTo>
                    <a:pt x="1427" y="2259"/>
                  </a:lnTo>
                  <a:lnTo>
                    <a:pt x="1324" y="2263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03" name="Freeform 337"/>
            <p:cNvSpPr>
              <a:spLocks/>
            </p:cNvSpPr>
            <p:nvPr userDrawn="1"/>
          </p:nvSpPr>
          <p:spPr bwMode="gray">
            <a:xfrm rot="4749582">
              <a:off x="3270" y="1799"/>
              <a:ext cx="547" cy="216"/>
            </a:xfrm>
            <a:custGeom>
              <a:avLst/>
              <a:gdLst/>
              <a:ahLst/>
              <a:cxnLst>
                <a:cxn ang="0">
                  <a:pos x="0" y="176"/>
                </a:cxn>
                <a:cxn ang="0">
                  <a:pos x="1604" y="344"/>
                </a:cxn>
                <a:cxn ang="0">
                  <a:pos x="760" y="72"/>
                </a:cxn>
                <a:cxn ang="0">
                  <a:pos x="0" y="176"/>
                </a:cxn>
              </a:cxnLst>
              <a:rect l="0" t="0" r="r" b="b"/>
              <a:pathLst>
                <a:path w="1731" h="344">
                  <a:moveTo>
                    <a:pt x="0" y="176"/>
                  </a:moveTo>
                  <a:cubicBezTo>
                    <a:pt x="856" y="0"/>
                    <a:pt x="1604" y="344"/>
                    <a:pt x="1604" y="344"/>
                  </a:cubicBezTo>
                  <a:cubicBezTo>
                    <a:pt x="1731" y="327"/>
                    <a:pt x="1056" y="80"/>
                    <a:pt x="760" y="72"/>
                  </a:cubicBezTo>
                  <a:cubicBezTo>
                    <a:pt x="464" y="64"/>
                    <a:pt x="244" y="60"/>
                    <a:pt x="0" y="176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04" name="Freeform 345"/>
            <p:cNvSpPr>
              <a:spLocks/>
            </p:cNvSpPr>
            <p:nvPr userDrawn="1"/>
          </p:nvSpPr>
          <p:spPr bwMode="gray">
            <a:xfrm rot="16850418" flipH="1">
              <a:off x="3522" y="1842"/>
              <a:ext cx="547" cy="208"/>
            </a:xfrm>
            <a:custGeom>
              <a:avLst/>
              <a:gdLst/>
              <a:ahLst/>
              <a:cxnLst>
                <a:cxn ang="0">
                  <a:pos x="0" y="176"/>
                </a:cxn>
                <a:cxn ang="0">
                  <a:pos x="1604" y="344"/>
                </a:cxn>
                <a:cxn ang="0">
                  <a:pos x="760" y="72"/>
                </a:cxn>
                <a:cxn ang="0">
                  <a:pos x="0" y="176"/>
                </a:cxn>
              </a:cxnLst>
              <a:rect l="0" t="0" r="r" b="b"/>
              <a:pathLst>
                <a:path w="1731" h="344">
                  <a:moveTo>
                    <a:pt x="0" y="176"/>
                  </a:moveTo>
                  <a:cubicBezTo>
                    <a:pt x="856" y="0"/>
                    <a:pt x="1604" y="344"/>
                    <a:pt x="1604" y="344"/>
                  </a:cubicBezTo>
                  <a:cubicBezTo>
                    <a:pt x="1731" y="327"/>
                    <a:pt x="1056" y="80"/>
                    <a:pt x="760" y="72"/>
                  </a:cubicBezTo>
                  <a:cubicBezTo>
                    <a:pt x="464" y="64"/>
                    <a:pt x="244" y="60"/>
                    <a:pt x="0" y="176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05" name="Freeform 347"/>
            <p:cNvSpPr>
              <a:spLocks/>
            </p:cNvSpPr>
            <p:nvPr userDrawn="1"/>
          </p:nvSpPr>
          <p:spPr bwMode="gray">
            <a:xfrm>
              <a:off x="3705" y="1812"/>
              <a:ext cx="134" cy="3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22" y="30"/>
                </a:cxn>
                <a:cxn ang="0">
                  <a:pos x="68" y="8"/>
                </a:cxn>
                <a:cxn ang="0">
                  <a:pos x="0" y="32"/>
                </a:cxn>
              </a:cxnLst>
              <a:rect l="0" t="0" r="r" b="b"/>
              <a:pathLst>
                <a:path w="133" h="34">
                  <a:moveTo>
                    <a:pt x="0" y="32"/>
                  </a:moveTo>
                  <a:cubicBezTo>
                    <a:pt x="112" y="0"/>
                    <a:pt x="107" y="34"/>
                    <a:pt x="122" y="30"/>
                  </a:cubicBezTo>
                  <a:cubicBezTo>
                    <a:pt x="133" y="26"/>
                    <a:pt x="88" y="8"/>
                    <a:pt x="68" y="8"/>
                  </a:cubicBezTo>
                  <a:cubicBezTo>
                    <a:pt x="41" y="6"/>
                    <a:pt x="33" y="16"/>
                    <a:pt x="0" y="32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06" name="Freeform 348"/>
            <p:cNvSpPr>
              <a:spLocks/>
            </p:cNvSpPr>
            <p:nvPr userDrawn="1"/>
          </p:nvSpPr>
          <p:spPr bwMode="gray">
            <a:xfrm>
              <a:off x="3726" y="1761"/>
              <a:ext cx="134" cy="35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22" y="30"/>
                </a:cxn>
                <a:cxn ang="0">
                  <a:pos x="68" y="8"/>
                </a:cxn>
                <a:cxn ang="0">
                  <a:pos x="0" y="32"/>
                </a:cxn>
              </a:cxnLst>
              <a:rect l="0" t="0" r="r" b="b"/>
              <a:pathLst>
                <a:path w="133" h="34">
                  <a:moveTo>
                    <a:pt x="0" y="32"/>
                  </a:moveTo>
                  <a:cubicBezTo>
                    <a:pt x="112" y="0"/>
                    <a:pt x="107" y="34"/>
                    <a:pt x="122" y="30"/>
                  </a:cubicBezTo>
                  <a:cubicBezTo>
                    <a:pt x="133" y="26"/>
                    <a:pt x="88" y="8"/>
                    <a:pt x="68" y="8"/>
                  </a:cubicBezTo>
                  <a:cubicBezTo>
                    <a:pt x="41" y="6"/>
                    <a:pt x="33" y="16"/>
                    <a:pt x="0" y="32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07" name="Freeform 349"/>
            <p:cNvSpPr>
              <a:spLocks/>
            </p:cNvSpPr>
            <p:nvPr userDrawn="1"/>
          </p:nvSpPr>
          <p:spPr bwMode="gray">
            <a:xfrm>
              <a:off x="3702" y="1870"/>
              <a:ext cx="134" cy="32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22" y="30"/>
                </a:cxn>
                <a:cxn ang="0">
                  <a:pos x="68" y="8"/>
                </a:cxn>
                <a:cxn ang="0">
                  <a:pos x="0" y="32"/>
                </a:cxn>
              </a:cxnLst>
              <a:rect l="0" t="0" r="r" b="b"/>
              <a:pathLst>
                <a:path w="133" h="34">
                  <a:moveTo>
                    <a:pt x="0" y="32"/>
                  </a:moveTo>
                  <a:cubicBezTo>
                    <a:pt x="112" y="0"/>
                    <a:pt x="107" y="34"/>
                    <a:pt x="122" y="30"/>
                  </a:cubicBezTo>
                  <a:cubicBezTo>
                    <a:pt x="133" y="26"/>
                    <a:pt x="88" y="8"/>
                    <a:pt x="68" y="8"/>
                  </a:cubicBezTo>
                  <a:cubicBezTo>
                    <a:pt x="41" y="6"/>
                    <a:pt x="33" y="16"/>
                    <a:pt x="0" y="32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08" name="Freeform 350"/>
            <p:cNvSpPr>
              <a:spLocks/>
            </p:cNvSpPr>
            <p:nvPr userDrawn="1"/>
          </p:nvSpPr>
          <p:spPr bwMode="gray">
            <a:xfrm>
              <a:off x="3701" y="1919"/>
              <a:ext cx="134" cy="35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22" y="30"/>
                </a:cxn>
                <a:cxn ang="0">
                  <a:pos x="68" y="8"/>
                </a:cxn>
                <a:cxn ang="0">
                  <a:pos x="0" y="32"/>
                </a:cxn>
              </a:cxnLst>
              <a:rect l="0" t="0" r="r" b="b"/>
              <a:pathLst>
                <a:path w="133" h="34">
                  <a:moveTo>
                    <a:pt x="0" y="32"/>
                  </a:moveTo>
                  <a:cubicBezTo>
                    <a:pt x="112" y="0"/>
                    <a:pt x="107" y="34"/>
                    <a:pt x="122" y="30"/>
                  </a:cubicBezTo>
                  <a:cubicBezTo>
                    <a:pt x="133" y="26"/>
                    <a:pt x="88" y="8"/>
                    <a:pt x="68" y="8"/>
                  </a:cubicBezTo>
                  <a:cubicBezTo>
                    <a:pt x="41" y="6"/>
                    <a:pt x="33" y="16"/>
                    <a:pt x="0" y="32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09" name="Freeform 351"/>
            <p:cNvSpPr>
              <a:spLocks/>
            </p:cNvSpPr>
            <p:nvPr userDrawn="1"/>
          </p:nvSpPr>
          <p:spPr bwMode="gray">
            <a:xfrm>
              <a:off x="3701" y="1962"/>
              <a:ext cx="134" cy="32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22" y="30"/>
                </a:cxn>
                <a:cxn ang="0">
                  <a:pos x="68" y="8"/>
                </a:cxn>
                <a:cxn ang="0">
                  <a:pos x="0" y="32"/>
                </a:cxn>
              </a:cxnLst>
              <a:rect l="0" t="0" r="r" b="b"/>
              <a:pathLst>
                <a:path w="133" h="34">
                  <a:moveTo>
                    <a:pt x="0" y="32"/>
                  </a:moveTo>
                  <a:cubicBezTo>
                    <a:pt x="112" y="0"/>
                    <a:pt x="107" y="34"/>
                    <a:pt x="122" y="30"/>
                  </a:cubicBezTo>
                  <a:cubicBezTo>
                    <a:pt x="133" y="26"/>
                    <a:pt x="88" y="8"/>
                    <a:pt x="68" y="8"/>
                  </a:cubicBezTo>
                  <a:cubicBezTo>
                    <a:pt x="41" y="6"/>
                    <a:pt x="33" y="16"/>
                    <a:pt x="0" y="32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10" name="Freeform 352"/>
            <p:cNvSpPr>
              <a:spLocks/>
            </p:cNvSpPr>
            <p:nvPr userDrawn="1"/>
          </p:nvSpPr>
          <p:spPr bwMode="gray">
            <a:xfrm>
              <a:off x="3708" y="2007"/>
              <a:ext cx="134" cy="32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22" y="30"/>
                </a:cxn>
                <a:cxn ang="0">
                  <a:pos x="68" y="8"/>
                </a:cxn>
                <a:cxn ang="0">
                  <a:pos x="0" y="32"/>
                </a:cxn>
              </a:cxnLst>
              <a:rect l="0" t="0" r="r" b="b"/>
              <a:pathLst>
                <a:path w="133" h="34">
                  <a:moveTo>
                    <a:pt x="0" y="32"/>
                  </a:moveTo>
                  <a:cubicBezTo>
                    <a:pt x="112" y="0"/>
                    <a:pt x="107" y="34"/>
                    <a:pt x="122" y="30"/>
                  </a:cubicBezTo>
                  <a:cubicBezTo>
                    <a:pt x="133" y="26"/>
                    <a:pt x="88" y="8"/>
                    <a:pt x="68" y="8"/>
                  </a:cubicBezTo>
                  <a:cubicBezTo>
                    <a:pt x="41" y="6"/>
                    <a:pt x="33" y="16"/>
                    <a:pt x="0" y="32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11" name="Freeform 353"/>
            <p:cNvSpPr>
              <a:spLocks/>
            </p:cNvSpPr>
            <p:nvPr userDrawn="1"/>
          </p:nvSpPr>
          <p:spPr bwMode="gray">
            <a:xfrm>
              <a:off x="3504" y="1856"/>
              <a:ext cx="134" cy="35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22" y="30"/>
                </a:cxn>
                <a:cxn ang="0">
                  <a:pos x="68" y="8"/>
                </a:cxn>
                <a:cxn ang="0">
                  <a:pos x="0" y="32"/>
                </a:cxn>
              </a:cxnLst>
              <a:rect l="0" t="0" r="r" b="b"/>
              <a:pathLst>
                <a:path w="133" h="34">
                  <a:moveTo>
                    <a:pt x="0" y="32"/>
                  </a:moveTo>
                  <a:cubicBezTo>
                    <a:pt x="112" y="0"/>
                    <a:pt x="107" y="34"/>
                    <a:pt x="122" y="30"/>
                  </a:cubicBezTo>
                  <a:cubicBezTo>
                    <a:pt x="133" y="26"/>
                    <a:pt x="88" y="8"/>
                    <a:pt x="68" y="8"/>
                  </a:cubicBezTo>
                  <a:cubicBezTo>
                    <a:pt x="41" y="6"/>
                    <a:pt x="33" y="16"/>
                    <a:pt x="0" y="32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12" name="Freeform 354"/>
            <p:cNvSpPr>
              <a:spLocks/>
            </p:cNvSpPr>
            <p:nvPr userDrawn="1"/>
          </p:nvSpPr>
          <p:spPr bwMode="gray">
            <a:xfrm>
              <a:off x="3504" y="1788"/>
              <a:ext cx="134" cy="31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22" y="30"/>
                </a:cxn>
                <a:cxn ang="0">
                  <a:pos x="68" y="8"/>
                </a:cxn>
                <a:cxn ang="0">
                  <a:pos x="0" y="32"/>
                </a:cxn>
              </a:cxnLst>
              <a:rect l="0" t="0" r="r" b="b"/>
              <a:pathLst>
                <a:path w="133" h="34">
                  <a:moveTo>
                    <a:pt x="0" y="32"/>
                  </a:moveTo>
                  <a:cubicBezTo>
                    <a:pt x="112" y="0"/>
                    <a:pt x="107" y="34"/>
                    <a:pt x="122" y="30"/>
                  </a:cubicBezTo>
                  <a:cubicBezTo>
                    <a:pt x="133" y="26"/>
                    <a:pt x="88" y="8"/>
                    <a:pt x="68" y="8"/>
                  </a:cubicBezTo>
                  <a:cubicBezTo>
                    <a:pt x="41" y="6"/>
                    <a:pt x="33" y="16"/>
                    <a:pt x="0" y="32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13" name="Freeform 355"/>
            <p:cNvSpPr>
              <a:spLocks/>
            </p:cNvSpPr>
            <p:nvPr userDrawn="1"/>
          </p:nvSpPr>
          <p:spPr bwMode="gray">
            <a:xfrm>
              <a:off x="3504" y="1894"/>
              <a:ext cx="134" cy="33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22" y="30"/>
                </a:cxn>
                <a:cxn ang="0">
                  <a:pos x="68" y="8"/>
                </a:cxn>
                <a:cxn ang="0">
                  <a:pos x="0" y="32"/>
                </a:cxn>
              </a:cxnLst>
              <a:rect l="0" t="0" r="r" b="b"/>
              <a:pathLst>
                <a:path w="133" h="34">
                  <a:moveTo>
                    <a:pt x="0" y="32"/>
                  </a:moveTo>
                  <a:cubicBezTo>
                    <a:pt x="112" y="0"/>
                    <a:pt x="107" y="34"/>
                    <a:pt x="122" y="30"/>
                  </a:cubicBezTo>
                  <a:cubicBezTo>
                    <a:pt x="133" y="26"/>
                    <a:pt x="88" y="8"/>
                    <a:pt x="68" y="8"/>
                  </a:cubicBezTo>
                  <a:cubicBezTo>
                    <a:pt x="41" y="6"/>
                    <a:pt x="33" y="16"/>
                    <a:pt x="0" y="32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14" name="Freeform 356"/>
            <p:cNvSpPr>
              <a:spLocks/>
            </p:cNvSpPr>
            <p:nvPr userDrawn="1"/>
          </p:nvSpPr>
          <p:spPr bwMode="gray">
            <a:xfrm>
              <a:off x="3505" y="1937"/>
              <a:ext cx="134" cy="33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22" y="30"/>
                </a:cxn>
                <a:cxn ang="0">
                  <a:pos x="68" y="8"/>
                </a:cxn>
                <a:cxn ang="0">
                  <a:pos x="0" y="32"/>
                </a:cxn>
              </a:cxnLst>
              <a:rect l="0" t="0" r="r" b="b"/>
              <a:pathLst>
                <a:path w="133" h="34">
                  <a:moveTo>
                    <a:pt x="0" y="32"/>
                  </a:moveTo>
                  <a:cubicBezTo>
                    <a:pt x="112" y="0"/>
                    <a:pt x="107" y="34"/>
                    <a:pt x="122" y="30"/>
                  </a:cubicBezTo>
                  <a:cubicBezTo>
                    <a:pt x="133" y="26"/>
                    <a:pt x="88" y="8"/>
                    <a:pt x="68" y="8"/>
                  </a:cubicBezTo>
                  <a:cubicBezTo>
                    <a:pt x="41" y="6"/>
                    <a:pt x="33" y="16"/>
                    <a:pt x="0" y="32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15" name="Freeform 357"/>
            <p:cNvSpPr>
              <a:spLocks/>
            </p:cNvSpPr>
            <p:nvPr userDrawn="1"/>
          </p:nvSpPr>
          <p:spPr bwMode="gray">
            <a:xfrm>
              <a:off x="3490" y="2000"/>
              <a:ext cx="133" cy="33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22" y="30"/>
                </a:cxn>
                <a:cxn ang="0">
                  <a:pos x="68" y="8"/>
                </a:cxn>
                <a:cxn ang="0">
                  <a:pos x="0" y="32"/>
                </a:cxn>
              </a:cxnLst>
              <a:rect l="0" t="0" r="r" b="b"/>
              <a:pathLst>
                <a:path w="133" h="34">
                  <a:moveTo>
                    <a:pt x="0" y="32"/>
                  </a:moveTo>
                  <a:cubicBezTo>
                    <a:pt x="112" y="0"/>
                    <a:pt x="107" y="34"/>
                    <a:pt x="122" y="30"/>
                  </a:cubicBezTo>
                  <a:cubicBezTo>
                    <a:pt x="133" y="26"/>
                    <a:pt x="88" y="8"/>
                    <a:pt x="68" y="8"/>
                  </a:cubicBezTo>
                  <a:cubicBezTo>
                    <a:pt x="41" y="6"/>
                    <a:pt x="33" y="16"/>
                    <a:pt x="0" y="32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16" name="Freeform 358"/>
            <p:cNvSpPr>
              <a:spLocks/>
            </p:cNvSpPr>
            <p:nvPr userDrawn="1"/>
          </p:nvSpPr>
          <p:spPr bwMode="gray">
            <a:xfrm>
              <a:off x="3475" y="2065"/>
              <a:ext cx="134" cy="32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22" y="30"/>
                </a:cxn>
                <a:cxn ang="0">
                  <a:pos x="68" y="8"/>
                </a:cxn>
                <a:cxn ang="0">
                  <a:pos x="0" y="32"/>
                </a:cxn>
              </a:cxnLst>
              <a:rect l="0" t="0" r="r" b="b"/>
              <a:pathLst>
                <a:path w="133" h="34">
                  <a:moveTo>
                    <a:pt x="0" y="32"/>
                  </a:moveTo>
                  <a:cubicBezTo>
                    <a:pt x="112" y="0"/>
                    <a:pt x="107" y="34"/>
                    <a:pt x="122" y="30"/>
                  </a:cubicBezTo>
                  <a:cubicBezTo>
                    <a:pt x="133" y="26"/>
                    <a:pt x="88" y="8"/>
                    <a:pt x="68" y="8"/>
                  </a:cubicBezTo>
                  <a:cubicBezTo>
                    <a:pt x="41" y="6"/>
                    <a:pt x="33" y="16"/>
                    <a:pt x="0" y="32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grpSp>
        <p:nvGrpSpPr>
          <p:cNvPr id="7" name="Group 377"/>
          <p:cNvGrpSpPr>
            <a:grpSpLocks/>
          </p:cNvGrpSpPr>
          <p:nvPr/>
        </p:nvGrpSpPr>
        <p:grpSpPr bwMode="auto">
          <a:xfrm>
            <a:off x="2209800" y="4038600"/>
            <a:ext cx="1143000" cy="1163638"/>
            <a:chOff x="502" y="1768"/>
            <a:chExt cx="720" cy="733"/>
          </a:xfrm>
        </p:grpSpPr>
        <p:sp>
          <p:nvSpPr>
            <p:cNvPr id="118" name="Freeform 161"/>
            <p:cNvSpPr>
              <a:spLocks/>
            </p:cNvSpPr>
            <p:nvPr userDrawn="1"/>
          </p:nvSpPr>
          <p:spPr bwMode="gray">
            <a:xfrm>
              <a:off x="643" y="1831"/>
              <a:ext cx="351" cy="146"/>
            </a:xfrm>
            <a:custGeom>
              <a:avLst/>
              <a:gdLst/>
              <a:ahLst/>
              <a:cxnLst>
                <a:cxn ang="0">
                  <a:pos x="791" y="208"/>
                </a:cxn>
                <a:cxn ang="0">
                  <a:pos x="711" y="224"/>
                </a:cxn>
                <a:cxn ang="0">
                  <a:pos x="636" y="247"/>
                </a:cxn>
                <a:cxn ang="0">
                  <a:pos x="577" y="283"/>
                </a:cxn>
                <a:cxn ang="0">
                  <a:pos x="540" y="335"/>
                </a:cxn>
                <a:cxn ang="0">
                  <a:pos x="513" y="391"/>
                </a:cxn>
                <a:cxn ang="0">
                  <a:pos x="482" y="442"/>
                </a:cxn>
                <a:cxn ang="0">
                  <a:pos x="437" y="483"/>
                </a:cxn>
                <a:cxn ang="0">
                  <a:pos x="381" y="506"/>
                </a:cxn>
                <a:cxn ang="0">
                  <a:pos x="346" y="502"/>
                </a:cxn>
                <a:cxn ang="0">
                  <a:pos x="319" y="495"/>
                </a:cxn>
                <a:cxn ang="0">
                  <a:pos x="286" y="483"/>
                </a:cxn>
                <a:cxn ang="0">
                  <a:pos x="243" y="479"/>
                </a:cxn>
                <a:cxn ang="0">
                  <a:pos x="191" y="495"/>
                </a:cxn>
                <a:cxn ang="0">
                  <a:pos x="144" y="502"/>
                </a:cxn>
                <a:cxn ang="0">
                  <a:pos x="103" y="502"/>
                </a:cxn>
                <a:cxn ang="0">
                  <a:pos x="60" y="495"/>
                </a:cxn>
                <a:cxn ang="0">
                  <a:pos x="20" y="487"/>
                </a:cxn>
                <a:cxn ang="0">
                  <a:pos x="16" y="434"/>
                </a:cxn>
                <a:cxn ang="0">
                  <a:pos x="48" y="343"/>
                </a:cxn>
                <a:cxn ang="0">
                  <a:pos x="84" y="263"/>
                </a:cxn>
                <a:cxn ang="0">
                  <a:pos x="144" y="192"/>
                </a:cxn>
                <a:cxn ang="0">
                  <a:pos x="235" y="136"/>
                </a:cxn>
                <a:cxn ang="0">
                  <a:pos x="342" y="92"/>
                </a:cxn>
                <a:cxn ang="0">
                  <a:pos x="453" y="60"/>
                </a:cxn>
                <a:cxn ang="0">
                  <a:pos x="565" y="33"/>
                </a:cxn>
                <a:cxn ang="0">
                  <a:pos x="649" y="13"/>
                </a:cxn>
                <a:cxn ang="0">
                  <a:pos x="723" y="0"/>
                </a:cxn>
                <a:cxn ang="0">
                  <a:pos x="795" y="4"/>
                </a:cxn>
                <a:cxn ang="0">
                  <a:pos x="859" y="33"/>
                </a:cxn>
                <a:cxn ang="0">
                  <a:pos x="894" y="96"/>
                </a:cxn>
                <a:cxn ang="0">
                  <a:pos x="875" y="160"/>
                </a:cxn>
                <a:cxn ang="0">
                  <a:pos x="824" y="200"/>
                </a:cxn>
              </a:cxnLst>
              <a:rect l="0" t="0" r="r" b="b"/>
              <a:pathLst>
                <a:path w="894" h="506">
                  <a:moveTo>
                    <a:pt x="824" y="200"/>
                  </a:moveTo>
                  <a:lnTo>
                    <a:pt x="791" y="208"/>
                  </a:lnTo>
                  <a:lnTo>
                    <a:pt x="752" y="216"/>
                  </a:lnTo>
                  <a:lnTo>
                    <a:pt x="711" y="224"/>
                  </a:lnTo>
                  <a:lnTo>
                    <a:pt x="676" y="236"/>
                  </a:lnTo>
                  <a:lnTo>
                    <a:pt x="636" y="247"/>
                  </a:lnTo>
                  <a:lnTo>
                    <a:pt x="604" y="263"/>
                  </a:lnTo>
                  <a:lnTo>
                    <a:pt x="577" y="283"/>
                  </a:lnTo>
                  <a:lnTo>
                    <a:pt x="556" y="308"/>
                  </a:lnTo>
                  <a:lnTo>
                    <a:pt x="540" y="335"/>
                  </a:lnTo>
                  <a:lnTo>
                    <a:pt x="525" y="362"/>
                  </a:lnTo>
                  <a:lnTo>
                    <a:pt x="513" y="391"/>
                  </a:lnTo>
                  <a:lnTo>
                    <a:pt x="497" y="419"/>
                  </a:lnTo>
                  <a:lnTo>
                    <a:pt x="482" y="442"/>
                  </a:lnTo>
                  <a:lnTo>
                    <a:pt x="461" y="466"/>
                  </a:lnTo>
                  <a:lnTo>
                    <a:pt x="437" y="483"/>
                  </a:lnTo>
                  <a:lnTo>
                    <a:pt x="402" y="498"/>
                  </a:lnTo>
                  <a:lnTo>
                    <a:pt x="381" y="506"/>
                  </a:lnTo>
                  <a:lnTo>
                    <a:pt x="362" y="506"/>
                  </a:lnTo>
                  <a:lnTo>
                    <a:pt x="346" y="502"/>
                  </a:lnTo>
                  <a:lnTo>
                    <a:pt x="330" y="498"/>
                  </a:lnTo>
                  <a:lnTo>
                    <a:pt x="319" y="495"/>
                  </a:lnTo>
                  <a:lnTo>
                    <a:pt x="302" y="487"/>
                  </a:lnTo>
                  <a:lnTo>
                    <a:pt x="286" y="483"/>
                  </a:lnTo>
                  <a:lnTo>
                    <a:pt x="270" y="479"/>
                  </a:lnTo>
                  <a:lnTo>
                    <a:pt x="243" y="479"/>
                  </a:lnTo>
                  <a:lnTo>
                    <a:pt x="214" y="487"/>
                  </a:lnTo>
                  <a:lnTo>
                    <a:pt x="191" y="495"/>
                  </a:lnTo>
                  <a:lnTo>
                    <a:pt x="163" y="502"/>
                  </a:lnTo>
                  <a:lnTo>
                    <a:pt x="144" y="502"/>
                  </a:lnTo>
                  <a:lnTo>
                    <a:pt x="123" y="502"/>
                  </a:lnTo>
                  <a:lnTo>
                    <a:pt x="103" y="502"/>
                  </a:lnTo>
                  <a:lnTo>
                    <a:pt x="84" y="498"/>
                  </a:lnTo>
                  <a:lnTo>
                    <a:pt x="60" y="495"/>
                  </a:lnTo>
                  <a:lnTo>
                    <a:pt x="39" y="487"/>
                  </a:lnTo>
                  <a:lnTo>
                    <a:pt x="20" y="487"/>
                  </a:lnTo>
                  <a:lnTo>
                    <a:pt x="0" y="483"/>
                  </a:lnTo>
                  <a:lnTo>
                    <a:pt x="16" y="434"/>
                  </a:lnTo>
                  <a:lnTo>
                    <a:pt x="31" y="391"/>
                  </a:lnTo>
                  <a:lnTo>
                    <a:pt x="48" y="343"/>
                  </a:lnTo>
                  <a:lnTo>
                    <a:pt x="64" y="304"/>
                  </a:lnTo>
                  <a:lnTo>
                    <a:pt x="84" y="263"/>
                  </a:lnTo>
                  <a:lnTo>
                    <a:pt x="111" y="224"/>
                  </a:lnTo>
                  <a:lnTo>
                    <a:pt x="144" y="192"/>
                  </a:lnTo>
                  <a:lnTo>
                    <a:pt x="187" y="160"/>
                  </a:lnTo>
                  <a:lnTo>
                    <a:pt x="235" y="136"/>
                  </a:lnTo>
                  <a:lnTo>
                    <a:pt x="286" y="113"/>
                  </a:lnTo>
                  <a:lnTo>
                    <a:pt x="342" y="92"/>
                  </a:lnTo>
                  <a:lnTo>
                    <a:pt x="398" y="76"/>
                  </a:lnTo>
                  <a:lnTo>
                    <a:pt x="453" y="60"/>
                  </a:lnTo>
                  <a:lnTo>
                    <a:pt x="509" y="45"/>
                  </a:lnTo>
                  <a:lnTo>
                    <a:pt x="565" y="33"/>
                  </a:lnTo>
                  <a:lnTo>
                    <a:pt x="616" y="21"/>
                  </a:lnTo>
                  <a:lnTo>
                    <a:pt x="649" y="13"/>
                  </a:lnTo>
                  <a:lnTo>
                    <a:pt x="684" y="4"/>
                  </a:lnTo>
                  <a:lnTo>
                    <a:pt x="723" y="0"/>
                  </a:lnTo>
                  <a:lnTo>
                    <a:pt x="760" y="0"/>
                  </a:lnTo>
                  <a:lnTo>
                    <a:pt x="795" y="4"/>
                  </a:lnTo>
                  <a:lnTo>
                    <a:pt x="831" y="17"/>
                  </a:lnTo>
                  <a:lnTo>
                    <a:pt x="859" y="33"/>
                  </a:lnTo>
                  <a:lnTo>
                    <a:pt x="882" y="60"/>
                  </a:lnTo>
                  <a:lnTo>
                    <a:pt x="894" y="96"/>
                  </a:lnTo>
                  <a:lnTo>
                    <a:pt x="890" y="128"/>
                  </a:lnTo>
                  <a:lnTo>
                    <a:pt x="875" y="160"/>
                  </a:lnTo>
                  <a:lnTo>
                    <a:pt x="843" y="187"/>
                  </a:lnTo>
                  <a:lnTo>
                    <a:pt x="824" y="200"/>
                  </a:lnTo>
                  <a:close/>
                </a:path>
              </a:pathLst>
            </a:custGeom>
            <a:solidFill>
              <a:srgbClr val="FFFFFF">
                <a:alpha val="49001"/>
              </a:srgbClr>
            </a:solidFill>
            <a:ln w="9525">
              <a:solidFill>
                <a:srgbClr val="FFFFFF">
                  <a:alpha val="50000"/>
                </a:srgbClr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19" name="Freeform 162"/>
            <p:cNvSpPr>
              <a:spLocks/>
            </p:cNvSpPr>
            <p:nvPr userDrawn="1"/>
          </p:nvSpPr>
          <p:spPr bwMode="gray">
            <a:xfrm>
              <a:off x="578" y="2034"/>
              <a:ext cx="288" cy="271"/>
            </a:xfrm>
            <a:custGeom>
              <a:avLst/>
              <a:gdLst/>
              <a:ahLst/>
              <a:cxnLst>
                <a:cxn ang="0">
                  <a:pos x="112" y="72"/>
                </a:cxn>
                <a:cxn ang="0">
                  <a:pos x="159" y="124"/>
                </a:cxn>
                <a:cxn ang="0">
                  <a:pos x="219" y="152"/>
                </a:cxn>
                <a:cxn ang="0">
                  <a:pos x="283" y="164"/>
                </a:cxn>
                <a:cxn ang="0">
                  <a:pos x="350" y="156"/>
                </a:cxn>
                <a:cxn ang="0">
                  <a:pos x="418" y="140"/>
                </a:cxn>
                <a:cxn ang="0">
                  <a:pos x="482" y="121"/>
                </a:cxn>
                <a:cxn ang="0">
                  <a:pos x="546" y="92"/>
                </a:cxn>
                <a:cxn ang="0">
                  <a:pos x="600" y="64"/>
                </a:cxn>
                <a:cxn ang="0">
                  <a:pos x="649" y="41"/>
                </a:cxn>
                <a:cxn ang="0">
                  <a:pos x="696" y="25"/>
                </a:cxn>
                <a:cxn ang="0">
                  <a:pos x="748" y="9"/>
                </a:cxn>
                <a:cxn ang="0">
                  <a:pos x="800" y="0"/>
                </a:cxn>
                <a:cxn ang="0">
                  <a:pos x="851" y="0"/>
                </a:cxn>
                <a:cxn ang="0">
                  <a:pos x="903" y="5"/>
                </a:cxn>
                <a:cxn ang="0">
                  <a:pos x="950" y="13"/>
                </a:cxn>
                <a:cxn ang="0">
                  <a:pos x="1002" y="33"/>
                </a:cxn>
                <a:cxn ang="0">
                  <a:pos x="971" y="97"/>
                </a:cxn>
                <a:cxn ang="0">
                  <a:pos x="919" y="140"/>
                </a:cxn>
                <a:cxn ang="0">
                  <a:pos x="855" y="175"/>
                </a:cxn>
                <a:cxn ang="0">
                  <a:pos x="792" y="208"/>
                </a:cxn>
                <a:cxn ang="0">
                  <a:pos x="728" y="243"/>
                </a:cxn>
                <a:cxn ang="0">
                  <a:pos x="672" y="284"/>
                </a:cxn>
                <a:cxn ang="0">
                  <a:pos x="637" y="339"/>
                </a:cxn>
                <a:cxn ang="0">
                  <a:pos x="625" y="415"/>
                </a:cxn>
                <a:cxn ang="0">
                  <a:pos x="637" y="514"/>
                </a:cxn>
                <a:cxn ang="0">
                  <a:pos x="653" y="606"/>
                </a:cxn>
                <a:cxn ang="0">
                  <a:pos x="660" y="697"/>
                </a:cxn>
                <a:cxn ang="0">
                  <a:pos x="637" y="796"/>
                </a:cxn>
                <a:cxn ang="0">
                  <a:pos x="612" y="837"/>
                </a:cxn>
                <a:cxn ang="0">
                  <a:pos x="585" y="868"/>
                </a:cxn>
                <a:cxn ang="0">
                  <a:pos x="550" y="892"/>
                </a:cxn>
                <a:cxn ang="0">
                  <a:pos x="509" y="912"/>
                </a:cxn>
                <a:cxn ang="0">
                  <a:pos x="470" y="923"/>
                </a:cxn>
                <a:cxn ang="0">
                  <a:pos x="426" y="932"/>
                </a:cxn>
                <a:cxn ang="0">
                  <a:pos x="379" y="936"/>
                </a:cxn>
                <a:cxn ang="0">
                  <a:pos x="334" y="936"/>
                </a:cxn>
                <a:cxn ang="0">
                  <a:pos x="303" y="936"/>
                </a:cxn>
                <a:cxn ang="0">
                  <a:pos x="266" y="936"/>
                </a:cxn>
                <a:cxn ang="0">
                  <a:pos x="231" y="932"/>
                </a:cxn>
                <a:cxn ang="0">
                  <a:pos x="200" y="929"/>
                </a:cxn>
                <a:cxn ang="0">
                  <a:pos x="167" y="919"/>
                </a:cxn>
                <a:cxn ang="0">
                  <a:pos x="136" y="908"/>
                </a:cxn>
                <a:cxn ang="0">
                  <a:pos x="108" y="892"/>
                </a:cxn>
                <a:cxn ang="0">
                  <a:pos x="84" y="868"/>
                </a:cxn>
                <a:cxn ang="0">
                  <a:pos x="52" y="812"/>
                </a:cxn>
                <a:cxn ang="0">
                  <a:pos x="41" y="757"/>
                </a:cxn>
                <a:cxn ang="0">
                  <a:pos x="33" y="693"/>
                </a:cxn>
                <a:cxn ang="0">
                  <a:pos x="25" y="633"/>
                </a:cxn>
                <a:cxn ang="0">
                  <a:pos x="8" y="526"/>
                </a:cxn>
                <a:cxn ang="0">
                  <a:pos x="0" y="411"/>
                </a:cxn>
                <a:cxn ang="0">
                  <a:pos x="4" y="296"/>
                </a:cxn>
                <a:cxn ang="0">
                  <a:pos x="12" y="183"/>
                </a:cxn>
                <a:cxn ang="0">
                  <a:pos x="16" y="148"/>
                </a:cxn>
                <a:cxn ang="0">
                  <a:pos x="29" y="121"/>
                </a:cxn>
                <a:cxn ang="0">
                  <a:pos x="37" y="92"/>
                </a:cxn>
                <a:cxn ang="0">
                  <a:pos x="52" y="68"/>
                </a:cxn>
                <a:cxn ang="0">
                  <a:pos x="56" y="64"/>
                </a:cxn>
                <a:cxn ang="0">
                  <a:pos x="72" y="60"/>
                </a:cxn>
                <a:cxn ang="0">
                  <a:pos x="91" y="60"/>
                </a:cxn>
                <a:cxn ang="0">
                  <a:pos x="112" y="72"/>
                </a:cxn>
              </a:cxnLst>
              <a:rect l="0" t="0" r="r" b="b"/>
              <a:pathLst>
                <a:path w="1002" h="936">
                  <a:moveTo>
                    <a:pt x="112" y="72"/>
                  </a:moveTo>
                  <a:lnTo>
                    <a:pt x="159" y="124"/>
                  </a:lnTo>
                  <a:lnTo>
                    <a:pt x="219" y="152"/>
                  </a:lnTo>
                  <a:lnTo>
                    <a:pt x="283" y="164"/>
                  </a:lnTo>
                  <a:lnTo>
                    <a:pt x="350" y="156"/>
                  </a:lnTo>
                  <a:lnTo>
                    <a:pt x="418" y="140"/>
                  </a:lnTo>
                  <a:lnTo>
                    <a:pt x="482" y="121"/>
                  </a:lnTo>
                  <a:lnTo>
                    <a:pt x="546" y="92"/>
                  </a:lnTo>
                  <a:lnTo>
                    <a:pt x="600" y="64"/>
                  </a:lnTo>
                  <a:lnTo>
                    <a:pt x="649" y="41"/>
                  </a:lnTo>
                  <a:lnTo>
                    <a:pt x="696" y="25"/>
                  </a:lnTo>
                  <a:lnTo>
                    <a:pt x="748" y="9"/>
                  </a:lnTo>
                  <a:lnTo>
                    <a:pt x="800" y="0"/>
                  </a:lnTo>
                  <a:lnTo>
                    <a:pt x="851" y="0"/>
                  </a:lnTo>
                  <a:lnTo>
                    <a:pt x="903" y="5"/>
                  </a:lnTo>
                  <a:lnTo>
                    <a:pt x="950" y="13"/>
                  </a:lnTo>
                  <a:lnTo>
                    <a:pt x="1002" y="33"/>
                  </a:lnTo>
                  <a:lnTo>
                    <a:pt x="971" y="97"/>
                  </a:lnTo>
                  <a:lnTo>
                    <a:pt x="919" y="140"/>
                  </a:lnTo>
                  <a:lnTo>
                    <a:pt x="855" y="175"/>
                  </a:lnTo>
                  <a:lnTo>
                    <a:pt x="792" y="208"/>
                  </a:lnTo>
                  <a:lnTo>
                    <a:pt x="728" y="243"/>
                  </a:lnTo>
                  <a:lnTo>
                    <a:pt x="672" y="284"/>
                  </a:lnTo>
                  <a:lnTo>
                    <a:pt x="637" y="339"/>
                  </a:lnTo>
                  <a:lnTo>
                    <a:pt x="625" y="415"/>
                  </a:lnTo>
                  <a:lnTo>
                    <a:pt x="637" y="514"/>
                  </a:lnTo>
                  <a:lnTo>
                    <a:pt x="653" y="606"/>
                  </a:lnTo>
                  <a:lnTo>
                    <a:pt x="660" y="697"/>
                  </a:lnTo>
                  <a:lnTo>
                    <a:pt x="637" y="796"/>
                  </a:lnTo>
                  <a:lnTo>
                    <a:pt x="612" y="837"/>
                  </a:lnTo>
                  <a:lnTo>
                    <a:pt x="585" y="868"/>
                  </a:lnTo>
                  <a:lnTo>
                    <a:pt x="550" y="892"/>
                  </a:lnTo>
                  <a:lnTo>
                    <a:pt x="509" y="912"/>
                  </a:lnTo>
                  <a:lnTo>
                    <a:pt x="470" y="923"/>
                  </a:lnTo>
                  <a:lnTo>
                    <a:pt x="426" y="932"/>
                  </a:lnTo>
                  <a:lnTo>
                    <a:pt x="379" y="936"/>
                  </a:lnTo>
                  <a:lnTo>
                    <a:pt x="334" y="936"/>
                  </a:lnTo>
                  <a:lnTo>
                    <a:pt x="303" y="936"/>
                  </a:lnTo>
                  <a:lnTo>
                    <a:pt x="266" y="936"/>
                  </a:lnTo>
                  <a:lnTo>
                    <a:pt x="231" y="932"/>
                  </a:lnTo>
                  <a:lnTo>
                    <a:pt x="200" y="929"/>
                  </a:lnTo>
                  <a:lnTo>
                    <a:pt x="167" y="919"/>
                  </a:lnTo>
                  <a:lnTo>
                    <a:pt x="136" y="908"/>
                  </a:lnTo>
                  <a:lnTo>
                    <a:pt x="108" y="892"/>
                  </a:lnTo>
                  <a:lnTo>
                    <a:pt x="84" y="868"/>
                  </a:lnTo>
                  <a:lnTo>
                    <a:pt x="52" y="812"/>
                  </a:lnTo>
                  <a:lnTo>
                    <a:pt x="41" y="757"/>
                  </a:lnTo>
                  <a:lnTo>
                    <a:pt x="33" y="693"/>
                  </a:lnTo>
                  <a:lnTo>
                    <a:pt x="25" y="633"/>
                  </a:lnTo>
                  <a:lnTo>
                    <a:pt x="8" y="526"/>
                  </a:lnTo>
                  <a:lnTo>
                    <a:pt x="0" y="411"/>
                  </a:lnTo>
                  <a:lnTo>
                    <a:pt x="4" y="296"/>
                  </a:lnTo>
                  <a:lnTo>
                    <a:pt x="12" y="183"/>
                  </a:lnTo>
                  <a:lnTo>
                    <a:pt x="16" y="148"/>
                  </a:lnTo>
                  <a:lnTo>
                    <a:pt x="29" y="121"/>
                  </a:lnTo>
                  <a:lnTo>
                    <a:pt x="37" y="92"/>
                  </a:lnTo>
                  <a:lnTo>
                    <a:pt x="52" y="68"/>
                  </a:lnTo>
                  <a:lnTo>
                    <a:pt x="56" y="64"/>
                  </a:lnTo>
                  <a:lnTo>
                    <a:pt x="72" y="60"/>
                  </a:lnTo>
                  <a:lnTo>
                    <a:pt x="91" y="60"/>
                  </a:lnTo>
                  <a:lnTo>
                    <a:pt x="112" y="72"/>
                  </a:lnTo>
                  <a:close/>
                </a:path>
              </a:pathLst>
            </a:custGeom>
            <a:solidFill>
              <a:srgbClr val="FFFFFF">
                <a:alpha val="49001"/>
              </a:srgbClr>
            </a:solidFill>
            <a:ln w="9525">
              <a:solidFill>
                <a:srgbClr val="FFFFFF">
                  <a:alpha val="50000"/>
                </a:srgbClr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20" name="Freeform 311"/>
            <p:cNvSpPr>
              <a:spLocks/>
            </p:cNvSpPr>
            <p:nvPr userDrawn="1"/>
          </p:nvSpPr>
          <p:spPr bwMode="gray">
            <a:xfrm>
              <a:off x="873" y="1935"/>
              <a:ext cx="225" cy="485"/>
            </a:xfrm>
            <a:custGeom>
              <a:avLst/>
              <a:gdLst/>
              <a:ahLst/>
              <a:cxnLst>
                <a:cxn ang="0">
                  <a:pos x="48" y="48"/>
                </a:cxn>
                <a:cxn ang="0">
                  <a:pos x="126" y="18"/>
                </a:cxn>
                <a:cxn ang="0">
                  <a:pos x="240" y="48"/>
                </a:cxn>
                <a:cxn ang="0">
                  <a:pos x="291" y="132"/>
                </a:cxn>
                <a:cxn ang="0">
                  <a:pos x="240" y="240"/>
                </a:cxn>
                <a:cxn ang="0">
                  <a:pos x="192" y="288"/>
                </a:cxn>
                <a:cxn ang="0">
                  <a:pos x="264" y="336"/>
                </a:cxn>
                <a:cxn ang="0">
                  <a:pos x="288" y="480"/>
                </a:cxn>
                <a:cxn ang="0">
                  <a:pos x="48" y="624"/>
                </a:cxn>
                <a:cxn ang="0">
                  <a:pos x="96" y="501"/>
                </a:cxn>
                <a:cxn ang="0">
                  <a:pos x="45" y="453"/>
                </a:cxn>
                <a:cxn ang="0">
                  <a:pos x="144" y="288"/>
                </a:cxn>
                <a:cxn ang="0">
                  <a:pos x="96" y="192"/>
                </a:cxn>
                <a:cxn ang="0">
                  <a:pos x="48" y="144"/>
                </a:cxn>
                <a:cxn ang="0">
                  <a:pos x="0" y="48"/>
                </a:cxn>
                <a:cxn ang="0">
                  <a:pos x="0" y="0"/>
                </a:cxn>
                <a:cxn ang="0">
                  <a:pos x="48" y="48"/>
                </a:cxn>
              </a:cxnLst>
              <a:rect l="0" t="0" r="r" b="b"/>
              <a:pathLst>
                <a:path w="291" h="627">
                  <a:moveTo>
                    <a:pt x="48" y="48"/>
                  </a:moveTo>
                  <a:cubicBezTo>
                    <a:pt x="69" y="51"/>
                    <a:pt x="94" y="18"/>
                    <a:pt x="126" y="18"/>
                  </a:cubicBezTo>
                  <a:cubicBezTo>
                    <a:pt x="158" y="18"/>
                    <a:pt x="208" y="24"/>
                    <a:pt x="240" y="48"/>
                  </a:cubicBezTo>
                  <a:lnTo>
                    <a:pt x="291" y="132"/>
                  </a:lnTo>
                  <a:lnTo>
                    <a:pt x="240" y="240"/>
                  </a:lnTo>
                  <a:lnTo>
                    <a:pt x="192" y="288"/>
                  </a:lnTo>
                  <a:lnTo>
                    <a:pt x="264" y="336"/>
                  </a:lnTo>
                  <a:lnTo>
                    <a:pt x="288" y="480"/>
                  </a:lnTo>
                  <a:cubicBezTo>
                    <a:pt x="264" y="536"/>
                    <a:pt x="80" y="621"/>
                    <a:pt x="48" y="624"/>
                  </a:cubicBezTo>
                  <a:cubicBezTo>
                    <a:pt x="16" y="627"/>
                    <a:pt x="96" y="541"/>
                    <a:pt x="96" y="501"/>
                  </a:cubicBezTo>
                  <a:cubicBezTo>
                    <a:pt x="96" y="473"/>
                    <a:pt x="37" y="488"/>
                    <a:pt x="45" y="453"/>
                  </a:cubicBezTo>
                  <a:cubicBezTo>
                    <a:pt x="53" y="429"/>
                    <a:pt x="136" y="320"/>
                    <a:pt x="144" y="288"/>
                  </a:cubicBezTo>
                  <a:cubicBezTo>
                    <a:pt x="152" y="256"/>
                    <a:pt x="112" y="216"/>
                    <a:pt x="96" y="192"/>
                  </a:cubicBezTo>
                  <a:cubicBezTo>
                    <a:pt x="80" y="168"/>
                    <a:pt x="64" y="168"/>
                    <a:pt x="48" y="144"/>
                  </a:cubicBezTo>
                  <a:cubicBezTo>
                    <a:pt x="32" y="120"/>
                    <a:pt x="8" y="72"/>
                    <a:pt x="0" y="48"/>
                  </a:cubicBezTo>
                  <a:lnTo>
                    <a:pt x="0" y="0"/>
                  </a:lnTo>
                  <a:lnTo>
                    <a:pt x="48" y="48"/>
                  </a:lnTo>
                  <a:close/>
                </a:path>
              </a:pathLst>
            </a:custGeom>
            <a:solidFill>
              <a:srgbClr val="FFFFFF">
                <a:alpha val="49001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21" name="Freeform 362"/>
            <p:cNvSpPr>
              <a:spLocks noEditPoints="1"/>
            </p:cNvSpPr>
            <p:nvPr userDrawn="1"/>
          </p:nvSpPr>
          <p:spPr bwMode="gray">
            <a:xfrm rot="-4230569">
              <a:off x="495" y="1775"/>
              <a:ext cx="733" cy="720"/>
            </a:xfrm>
            <a:custGeom>
              <a:avLst/>
              <a:gdLst/>
              <a:ahLst/>
              <a:cxnLst>
                <a:cxn ang="0">
                  <a:pos x="982" y="24"/>
                </a:cxn>
                <a:cxn ang="0">
                  <a:pos x="644" y="146"/>
                </a:cxn>
                <a:cxn ang="0">
                  <a:pos x="358" y="357"/>
                </a:cxn>
                <a:cxn ang="0">
                  <a:pos x="147" y="643"/>
                </a:cxn>
                <a:cxn ang="0">
                  <a:pos x="24" y="982"/>
                </a:cxn>
                <a:cxn ang="0">
                  <a:pos x="7" y="1352"/>
                </a:cxn>
                <a:cxn ang="0">
                  <a:pos x="95" y="1706"/>
                </a:cxn>
                <a:cxn ang="0">
                  <a:pos x="279" y="2008"/>
                </a:cxn>
                <a:cxn ang="0">
                  <a:pos x="541" y="2248"/>
                </a:cxn>
                <a:cxn ang="0">
                  <a:pos x="862" y="2402"/>
                </a:cxn>
                <a:cxn ang="0">
                  <a:pos x="1229" y="2458"/>
                </a:cxn>
                <a:cxn ang="0">
                  <a:pos x="1594" y="2402"/>
                </a:cxn>
                <a:cxn ang="0">
                  <a:pos x="1913" y="2248"/>
                </a:cxn>
                <a:cxn ang="0">
                  <a:pos x="2175" y="2008"/>
                </a:cxn>
                <a:cxn ang="0">
                  <a:pos x="2358" y="1706"/>
                </a:cxn>
                <a:cxn ang="0">
                  <a:pos x="2445" y="1352"/>
                </a:cxn>
                <a:cxn ang="0">
                  <a:pos x="2430" y="982"/>
                </a:cxn>
                <a:cxn ang="0">
                  <a:pos x="2306" y="643"/>
                </a:cxn>
                <a:cxn ang="0">
                  <a:pos x="2096" y="357"/>
                </a:cxn>
                <a:cxn ang="0">
                  <a:pos x="1814" y="146"/>
                </a:cxn>
                <a:cxn ang="0">
                  <a:pos x="1476" y="24"/>
                </a:cxn>
                <a:cxn ang="0">
                  <a:pos x="1324" y="2263"/>
                </a:cxn>
                <a:cxn ang="0">
                  <a:pos x="1010" y="2215"/>
                </a:cxn>
                <a:cxn ang="0">
                  <a:pos x="736" y="2084"/>
                </a:cxn>
                <a:cxn ang="0">
                  <a:pos x="512" y="1881"/>
                </a:cxn>
                <a:cxn ang="0">
                  <a:pos x="358" y="1626"/>
                </a:cxn>
                <a:cxn ang="0">
                  <a:pos x="279" y="1328"/>
                </a:cxn>
                <a:cxn ang="0">
                  <a:pos x="295" y="1009"/>
                </a:cxn>
                <a:cxn ang="0">
                  <a:pos x="402" y="723"/>
                </a:cxn>
                <a:cxn ang="0">
                  <a:pos x="580" y="481"/>
                </a:cxn>
                <a:cxn ang="0">
                  <a:pos x="823" y="302"/>
                </a:cxn>
                <a:cxn ang="0">
                  <a:pos x="1113" y="195"/>
                </a:cxn>
                <a:cxn ang="0">
                  <a:pos x="1427" y="178"/>
                </a:cxn>
                <a:cxn ang="0">
                  <a:pos x="1726" y="258"/>
                </a:cxn>
                <a:cxn ang="0">
                  <a:pos x="1985" y="413"/>
                </a:cxn>
                <a:cxn ang="0">
                  <a:pos x="2183" y="635"/>
                </a:cxn>
                <a:cxn ang="0">
                  <a:pos x="2313" y="910"/>
                </a:cxn>
                <a:cxn ang="0">
                  <a:pos x="2362" y="1221"/>
                </a:cxn>
                <a:cxn ang="0">
                  <a:pos x="2313" y="1531"/>
                </a:cxn>
                <a:cxn ang="0">
                  <a:pos x="2183" y="1802"/>
                </a:cxn>
                <a:cxn ang="0">
                  <a:pos x="1985" y="2024"/>
                </a:cxn>
                <a:cxn ang="0">
                  <a:pos x="1726" y="2180"/>
                </a:cxn>
                <a:cxn ang="0">
                  <a:pos x="1427" y="2259"/>
                </a:cxn>
              </a:cxnLst>
              <a:rect l="0" t="0" r="r" b="b"/>
              <a:pathLst>
                <a:path w="2453" h="2458">
                  <a:moveTo>
                    <a:pt x="1229" y="0"/>
                  </a:moveTo>
                  <a:lnTo>
                    <a:pt x="1101" y="8"/>
                  </a:lnTo>
                  <a:lnTo>
                    <a:pt x="982" y="24"/>
                  </a:lnTo>
                  <a:lnTo>
                    <a:pt x="862" y="55"/>
                  </a:lnTo>
                  <a:lnTo>
                    <a:pt x="751" y="95"/>
                  </a:lnTo>
                  <a:lnTo>
                    <a:pt x="644" y="146"/>
                  </a:lnTo>
                  <a:lnTo>
                    <a:pt x="541" y="210"/>
                  </a:lnTo>
                  <a:lnTo>
                    <a:pt x="446" y="278"/>
                  </a:lnTo>
                  <a:lnTo>
                    <a:pt x="358" y="357"/>
                  </a:lnTo>
                  <a:lnTo>
                    <a:pt x="279" y="445"/>
                  </a:lnTo>
                  <a:lnTo>
                    <a:pt x="211" y="540"/>
                  </a:lnTo>
                  <a:lnTo>
                    <a:pt x="147" y="643"/>
                  </a:lnTo>
                  <a:lnTo>
                    <a:pt x="95" y="752"/>
                  </a:lnTo>
                  <a:lnTo>
                    <a:pt x="56" y="863"/>
                  </a:lnTo>
                  <a:lnTo>
                    <a:pt x="24" y="982"/>
                  </a:lnTo>
                  <a:lnTo>
                    <a:pt x="7" y="1101"/>
                  </a:lnTo>
                  <a:lnTo>
                    <a:pt x="0" y="1229"/>
                  </a:lnTo>
                  <a:lnTo>
                    <a:pt x="7" y="1352"/>
                  </a:lnTo>
                  <a:lnTo>
                    <a:pt x="24" y="1475"/>
                  </a:lnTo>
                  <a:lnTo>
                    <a:pt x="56" y="1595"/>
                  </a:lnTo>
                  <a:lnTo>
                    <a:pt x="95" y="1706"/>
                  </a:lnTo>
                  <a:lnTo>
                    <a:pt x="147" y="1813"/>
                  </a:lnTo>
                  <a:lnTo>
                    <a:pt x="211" y="1913"/>
                  </a:lnTo>
                  <a:lnTo>
                    <a:pt x="279" y="2008"/>
                  </a:lnTo>
                  <a:lnTo>
                    <a:pt x="358" y="2096"/>
                  </a:lnTo>
                  <a:lnTo>
                    <a:pt x="446" y="2176"/>
                  </a:lnTo>
                  <a:lnTo>
                    <a:pt x="541" y="2248"/>
                  </a:lnTo>
                  <a:lnTo>
                    <a:pt x="644" y="2310"/>
                  </a:lnTo>
                  <a:lnTo>
                    <a:pt x="751" y="2363"/>
                  </a:lnTo>
                  <a:lnTo>
                    <a:pt x="862" y="2402"/>
                  </a:lnTo>
                  <a:lnTo>
                    <a:pt x="982" y="2434"/>
                  </a:lnTo>
                  <a:lnTo>
                    <a:pt x="1101" y="2450"/>
                  </a:lnTo>
                  <a:lnTo>
                    <a:pt x="1229" y="2458"/>
                  </a:lnTo>
                  <a:lnTo>
                    <a:pt x="1352" y="2450"/>
                  </a:lnTo>
                  <a:lnTo>
                    <a:pt x="1476" y="2434"/>
                  </a:lnTo>
                  <a:lnTo>
                    <a:pt x="1594" y="2402"/>
                  </a:lnTo>
                  <a:lnTo>
                    <a:pt x="1705" y="2363"/>
                  </a:lnTo>
                  <a:lnTo>
                    <a:pt x="1814" y="2310"/>
                  </a:lnTo>
                  <a:lnTo>
                    <a:pt x="1913" y="2248"/>
                  </a:lnTo>
                  <a:lnTo>
                    <a:pt x="2008" y="2176"/>
                  </a:lnTo>
                  <a:lnTo>
                    <a:pt x="2096" y="2096"/>
                  </a:lnTo>
                  <a:lnTo>
                    <a:pt x="2175" y="2008"/>
                  </a:lnTo>
                  <a:lnTo>
                    <a:pt x="2243" y="1913"/>
                  </a:lnTo>
                  <a:lnTo>
                    <a:pt x="2306" y="1813"/>
                  </a:lnTo>
                  <a:lnTo>
                    <a:pt x="2358" y="1706"/>
                  </a:lnTo>
                  <a:lnTo>
                    <a:pt x="2397" y="1595"/>
                  </a:lnTo>
                  <a:lnTo>
                    <a:pt x="2430" y="1475"/>
                  </a:lnTo>
                  <a:lnTo>
                    <a:pt x="2445" y="1352"/>
                  </a:lnTo>
                  <a:lnTo>
                    <a:pt x="2453" y="1229"/>
                  </a:lnTo>
                  <a:lnTo>
                    <a:pt x="2445" y="1101"/>
                  </a:lnTo>
                  <a:lnTo>
                    <a:pt x="2430" y="982"/>
                  </a:lnTo>
                  <a:lnTo>
                    <a:pt x="2397" y="863"/>
                  </a:lnTo>
                  <a:lnTo>
                    <a:pt x="2358" y="752"/>
                  </a:lnTo>
                  <a:lnTo>
                    <a:pt x="2306" y="643"/>
                  </a:lnTo>
                  <a:lnTo>
                    <a:pt x="2243" y="540"/>
                  </a:lnTo>
                  <a:lnTo>
                    <a:pt x="2175" y="445"/>
                  </a:lnTo>
                  <a:lnTo>
                    <a:pt x="2096" y="357"/>
                  </a:lnTo>
                  <a:lnTo>
                    <a:pt x="2008" y="278"/>
                  </a:lnTo>
                  <a:lnTo>
                    <a:pt x="1913" y="210"/>
                  </a:lnTo>
                  <a:lnTo>
                    <a:pt x="1814" y="146"/>
                  </a:lnTo>
                  <a:lnTo>
                    <a:pt x="1705" y="95"/>
                  </a:lnTo>
                  <a:lnTo>
                    <a:pt x="1594" y="55"/>
                  </a:lnTo>
                  <a:lnTo>
                    <a:pt x="1476" y="24"/>
                  </a:lnTo>
                  <a:lnTo>
                    <a:pt x="1352" y="8"/>
                  </a:lnTo>
                  <a:lnTo>
                    <a:pt x="1229" y="0"/>
                  </a:lnTo>
                  <a:close/>
                  <a:moveTo>
                    <a:pt x="1324" y="2263"/>
                  </a:moveTo>
                  <a:lnTo>
                    <a:pt x="1217" y="2259"/>
                  </a:lnTo>
                  <a:lnTo>
                    <a:pt x="1113" y="2244"/>
                  </a:lnTo>
                  <a:lnTo>
                    <a:pt x="1010" y="2215"/>
                  </a:lnTo>
                  <a:lnTo>
                    <a:pt x="914" y="2180"/>
                  </a:lnTo>
                  <a:lnTo>
                    <a:pt x="823" y="2136"/>
                  </a:lnTo>
                  <a:lnTo>
                    <a:pt x="736" y="2084"/>
                  </a:lnTo>
                  <a:lnTo>
                    <a:pt x="656" y="2024"/>
                  </a:lnTo>
                  <a:lnTo>
                    <a:pt x="580" y="1957"/>
                  </a:lnTo>
                  <a:lnTo>
                    <a:pt x="512" y="1881"/>
                  </a:lnTo>
                  <a:lnTo>
                    <a:pt x="454" y="1802"/>
                  </a:lnTo>
                  <a:lnTo>
                    <a:pt x="402" y="1718"/>
                  </a:lnTo>
                  <a:lnTo>
                    <a:pt x="358" y="1626"/>
                  </a:lnTo>
                  <a:lnTo>
                    <a:pt x="322" y="1531"/>
                  </a:lnTo>
                  <a:lnTo>
                    <a:pt x="295" y="1432"/>
                  </a:lnTo>
                  <a:lnTo>
                    <a:pt x="279" y="1328"/>
                  </a:lnTo>
                  <a:lnTo>
                    <a:pt x="275" y="1221"/>
                  </a:lnTo>
                  <a:lnTo>
                    <a:pt x="279" y="1114"/>
                  </a:lnTo>
                  <a:lnTo>
                    <a:pt x="295" y="1009"/>
                  </a:lnTo>
                  <a:lnTo>
                    <a:pt x="322" y="910"/>
                  </a:lnTo>
                  <a:lnTo>
                    <a:pt x="358" y="815"/>
                  </a:lnTo>
                  <a:lnTo>
                    <a:pt x="402" y="723"/>
                  </a:lnTo>
                  <a:lnTo>
                    <a:pt x="454" y="635"/>
                  </a:lnTo>
                  <a:lnTo>
                    <a:pt x="512" y="557"/>
                  </a:lnTo>
                  <a:lnTo>
                    <a:pt x="580" y="481"/>
                  </a:lnTo>
                  <a:lnTo>
                    <a:pt x="656" y="413"/>
                  </a:lnTo>
                  <a:lnTo>
                    <a:pt x="736" y="353"/>
                  </a:lnTo>
                  <a:lnTo>
                    <a:pt x="823" y="302"/>
                  </a:lnTo>
                  <a:lnTo>
                    <a:pt x="914" y="258"/>
                  </a:lnTo>
                  <a:lnTo>
                    <a:pt x="1010" y="222"/>
                  </a:lnTo>
                  <a:lnTo>
                    <a:pt x="1113" y="195"/>
                  </a:lnTo>
                  <a:lnTo>
                    <a:pt x="1217" y="178"/>
                  </a:lnTo>
                  <a:lnTo>
                    <a:pt x="1324" y="174"/>
                  </a:lnTo>
                  <a:lnTo>
                    <a:pt x="1427" y="178"/>
                  </a:lnTo>
                  <a:lnTo>
                    <a:pt x="1530" y="195"/>
                  </a:lnTo>
                  <a:lnTo>
                    <a:pt x="1630" y="222"/>
                  </a:lnTo>
                  <a:lnTo>
                    <a:pt x="1726" y="258"/>
                  </a:lnTo>
                  <a:lnTo>
                    <a:pt x="1818" y="302"/>
                  </a:lnTo>
                  <a:lnTo>
                    <a:pt x="1901" y="353"/>
                  </a:lnTo>
                  <a:lnTo>
                    <a:pt x="1985" y="413"/>
                  </a:lnTo>
                  <a:lnTo>
                    <a:pt x="2055" y="481"/>
                  </a:lnTo>
                  <a:lnTo>
                    <a:pt x="2123" y="557"/>
                  </a:lnTo>
                  <a:lnTo>
                    <a:pt x="2183" y="635"/>
                  </a:lnTo>
                  <a:lnTo>
                    <a:pt x="2235" y="723"/>
                  </a:lnTo>
                  <a:lnTo>
                    <a:pt x="2278" y="815"/>
                  </a:lnTo>
                  <a:lnTo>
                    <a:pt x="2313" y="910"/>
                  </a:lnTo>
                  <a:lnTo>
                    <a:pt x="2342" y="1009"/>
                  </a:lnTo>
                  <a:lnTo>
                    <a:pt x="2358" y="1114"/>
                  </a:lnTo>
                  <a:lnTo>
                    <a:pt x="2362" y="1221"/>
                  </a:lnTo>
                  <a:lnTo>
                    <a:pt x="2358" y="1328"/>
                  </a:lnTo>
                  <a:lnTo>
                    <a:pt x="2342" y="1432"/>
                  </a:lnTo>
                  <a:lnTo>
                    <a:pt x="2313" y="1531"/>
                  </a:lnTo>
                  <a:lnTo>
                    <a:pt x="2278" y="1626"/>
                  </a:lnTo>
                  <a:lnTo>
                    <a:pt x="2235" y="1718"/>
                  </a:lnTo>
                  <a:lnTo>
                    <a:pt x="2183" y="1802"/>
                  </a:lnTo>
                  <a:lnTo>
                    <a:pt x="2123" y="1881"/>
                  </a:lnTo>
                  <a:lnTo>
                    <a:pt x="2055" y="1957"/>
                  </a:lnTo>
                  <a:lnTo>
                    <a:pt x="1985" y="2024"/>
                  </a:lnTo>
                  <a:lnTo>
                    <a:pt x="1901" y="2084"/>
                  </a:lnTo>
                  <a:lnTo>
                    <a:pt x="1818" y="2136"/>
                  </a:lnTo>
                  <a:lnTo>
                    <a:pt x="1726" y="2180"/>
                  </a:lnTo>
                  <a:lnTo>
                    <a:pt x="1630" y="2215"/>
                  </a:lnTo>
                  <a:lnTo>
                    <a:pt x="1530" y="2244"/>
                  </a:lnTo>
                  <a:lnTo>
                    <a:pt x="1427" y="2259"/>
                  </a:lnTo>
                  <a:lnTo>
                    <a:pt x="1324" y="2263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grpSp>
        <p:nvGrpSpPr>
          <p:cNvPr id="8" name="Group 325"/>
          <p:cNvGrpSpPr>
            <a:grpSpLocks/>
          </p:cNvGrpSpPr>
          <p:nvPr/>
        </p:nvGrpSpPr>
        <p:grpSpPr bwMode="auto">
          <a:xfrm>
            <a:off x="685800" y="2438400"/>
            <a:ext cx="1828800" cy="868363"/>
            <a:chOff x="1152" y="584"/>
            <a:chExt cx="3946" cy="1960"/>
          </a:xfrm>
        </p:grpSpPr>
        <p:sp>
          <p:nvSpPr>
            <p:cNvPr id="123" name="Freeform 315"/>
            <p:cNvSpPr>
              <a:spLocks/>
            </p:cNvSpPr>
            <p:nvPr userDrawn="1"/>
          </p:nvSpPr>
          <p:spPr bwMode="gray">
            <a:xfrm>
              <a:off x="1152" y="584"/>
              <a:ext cx="3919" cy="1720"/>
            </a:xfrm>
            <a:custGeom>
              <a:avLst/>
              <a:gdLst/>
              <a:ahLst/>
              <a:cxnLst>
                <a:cxn ang="0">
                  <a:pos x="0" y="1500"/>
                </a:cxn>
                <a:cxn ang="0">
                  <a:pos x="768" y="424"/>
                </a:cxn>
                <a:cxn ang="0">
                  <a:pos x="2208" y="424"/>
                </a:cxn>
                <a:cxn ang="0">
                  <a:pos x="3920" y="828"/>
                </a:cxn>
                <a:cxn ang="0">
                  <a:pos x="3216" y="1720"/>
                </a:cxn>
                <a:cxn ang="0">
                  <a:pos x="1524" y="1600"/>
                </a:cxn>
                <a:cxn ang="0">
                  <a:pos x="3232" y="1628"/>
                </a:cxn>
                <a:cxn ang="0">
                  <a:pos x="3748" y="820"/>
                </a:cxn>
                <a:cxn ang="0">
                  <a:pos x="2256" y="472"/>
                </a:cxn>
                <a:cxn ang="0">
                  <a:pos x="1468" y="1524"/>
                </a:cxn>
                <a:cxn ang="0">
                  <a:pos x="2160" y="472"/>
                </a:cxn>
                <a:cxn ang="0">
                  <a:pos x="812" y="508"/>
                </a:cxn>
                <a:cxn ang="0">
                  <a:pos x="96" y="1432"/>
                </a:cxn>
                <a:cxn ang="0">
                  <a:pos x="1488" y="1576"/>
                </a:cxn>
                <a:cxn ang="0">
                  <a:pos x="0" y="1500"/>
                </a:cxn>
              </a:cxnLst>
              <a:rect l="0" t="0" r="r" b="b"/>
              <a:pathLst>
                <a:path w="3920" h="1720">
                  <a:moveTo>
                    <a:pt x="0" y="1500"/>
                  </a:moveTo>
                  <a:cubicBezTo>
                    <a:pt x="0" y="1500"/>
                    <a:pt x="288" y="936"/>
                    <a:pt x="768" y="424"/>
                  </a:cubicBezTo>
                  <a:cubicBezTo>
                    <a:pt x="1652" y="0"/>
                    <a:pt x="2208" y="424"/>
                    <a:pt x="2208" y="424"/>
                  </a:cubicBezTo>
                  <a:cubicBezTo>
                    <a:pt x="3440" y="8"/>
                    <a:pt x="3752" y="612"/>
                    <a:pt x="3920" y="828"/>
                  </a:cubicBezTo>
                  <a:cubicBezTo>
                    <a:pt x="3660" y="1224"/>
                    <a:pt x="3216" y="1720"/>
                    <a:pt x="3216" y="1720"/>
                  </a:cubicBezTo>
                  <a:cubicBezTo>
                    <a:pt x="2844" y="1540"/>
                    <a:pt x="2504" y="1284"/>
                    <a:pt x="1524" y="1600"/>
                  </a:cubicBezTo>
                  <a:cubicBezTo>
                    <a:pt x="2400" y="1068"/>
                    <a:pt x="3000" y="1500"/>
                    <a:pt x="3232" y="1628"/>
                  </a:cubicBezTo>
                  <a:cubicBezTo>
                    <a:pt x="3512" y="1242"/>
                    <a:pt x="3672" y="1012"/>
                    <a:pt x="3748" y="820"/>
                  </a:cubicBezTo>
                  <a:cubicBezTo>
                    <a:pt x="3316" y="320"/>
                    <a:pt x="2643" y="350"/>
                    <a:pt x="2256" y="472"/>
                  </a:cubicBezTo>
                  <a:cubicBezTo>
                    <a:pt x="1872" y="1000"/>
                    <a:pt x="1484" y="1524"/>
                    <a:pt x="1468" y="1524"/>
                  </a:cubicBezTo>
                  <a:cubicBezTo>
                    <a:pt x="1700" y="948"/>
                    <a:pt x="2160" y="472"/>
                    <a:pt x="2160" y="472"/>
                  </a:cubicBezTo>
                  <a:cubicBezTo>
                    <a:pt x="2051" y="303"/>
                    <a:pt x="1280" y="296"/>
                    <a:pt x="812" y="508"/>
                  </a:cubicBezTo>
                  <a:cubicBezTo>
                    <a:pt x="452" y="988"/>
                    <a:pt x="96" y="1432"/>
                    <a:pt x="96" y="1432"/>
                  </a:cubicBezTo>
                  <a:cubicBezTo>
                    <a:pt x="1024" y="1112"/>
                    <a:pt x="1488" y="1576"/>
                    <a:pt x="1488" y="1576"/>
                  </a:cubicBezTo>
                  <a:cubicBezTo>
                    <a:pt x="1472" y="1587"/>
                    <a:pt x="792" y="1324"/>
                    <a:pt x="0" y="1500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24" name="Freeform 316"/>
            <p:cNvSpPr>
              <a:spLocks/>
            </p:cNvSpPr>
            <p:nvPr userDrawn="1"/>
          </p:nvSpPr>
          <p:spPr bwMode="gray">
            <a:xfrm>
              <a:off x="2878" y="1584"/>
              <a:ext cx="2220" cy="960"/>
            </a:xfrm>
            <a:custGeom>
              <a:avLst/>
              <a:gdLst/>
              <a:ahLst/>
              <a:cxnLst>
                <a:cxn ang="0">
                  <a:pos x="0" y="672"/>
                </a:cxn>
                <a:cxn ang="0">
                  <a:pos x="1640" y="960"/>
                </a:cxn>
                <a:cxn ang="0">
                  <a:pos x="2208" y="0"/>
                </a:cxn>
                <a:cxn ang="0">
                  <a:pos x="1580" y="888"/>
                </a:cxn>
                <a:cxn ang="0">
                  <a:pos x="0" y="672"/>
                </a:cxn>
              </a:cxnLst>
              <a:rect l="0" t="0" r="r" b="b"/>
              <a:pathLst>
                <a:path w="2218" h="960">
                  <a:moveTo>
                    <a:pt x="0" y="672"/>
                  </a:moveTo>
                  <a:cubicBezTo>
                    <a:pt x="1004" y="672"/>
                    <a:pt x="1252" y="944"/>
                    <a:pt x="1640" y="960"/>
                  </a:cubicBezTo>
                  <a:cubicBezTo>
                    <a:pt x="2068" y="464"/>
                    <a:pt x="2218" y="12"/>
                    <a:pt x="2208" y="0"/>
                  </a:cubicBezTo>
                  <a:cubicBezTo>
                    <a:pt x="2148" y="40"/>
                    <a:pt x="1840" y="516"/>
                    <a:pt x="1580" y="888"/>
                  </a:cubicBezTo>
                  <a:cubicBezTo>
                    <a:pt x="740" y="544"/>
                    <a:pt x="268" y="624"/>
                    <a:pt x="0" y="672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25" name="Freeform 317"/>
            <p:cNvSpPr>
              <a:spLocks/>
            </p:cNvSpPr>
            <p:nvPr userDrawn="1"/>
          </p:nvSpPr>
          <p:spPr bwMode="gray">
            <a:xfrm>
              <a:off x="1248" y="2032"/>
              <a:ext cx="1583" cy="394"/>
            </a:xfrm>
            <a:custGeom>
              <a:avLst/>
              <a:gdLst/>
              <a:ahLst/>
              <a:cxnLst>
                <a:cxn ang="0">
                  <a:pos x="0" y="224"/>
                </a:cxn>
                <a:cxn ang="0">
                  <a:pos x="1152" y="224"/>
                </a:cxn>
                <a:cxn ang="0">
                  <a:pos x="1584" y="272"/>
                </a:cxn>
                <a:cxn ang="0">
                  <a:pos x="1144" y="144"/>
                </a:cxn>
                <a:cxn ang="0">
                  <a:pos x="0" y="224"/>
                </a:cxn>
              </a:cxnLst>
              <a:rect l="0" t="0" r="r" b="b"/>
              <a:pathLst>
                <a:path w="1584" h="392">
                  <a:moveTo>
                    <a:pt x="0" y="224"/>
                  </a:moveTo>
                  <a:cubicBezTo>
                    <a:pt x="628" y="84"/>
                    <a:pt x="892" y="108"/>
                    <a:pt x="1152" y="224"/>
                  </a:cubicBezTo>
                  <a:cubicBezTo>
                    <a:pt x="1320" y="336"/>
                    <a:pt x="1380" y="392"/>
                    <a:pt x="1584" y="272"/>
                  </a:cubicBezTo>
                  <a:cubicBezTo>
                    <a:pt x="1360" y="320"/>
                    <a:pt x="1240" y="188"/>
                    <a:pt x="1144" y="144"/>
                  </a:cubicBezTo>
                  <a:cubicBezTo>
                    <a:pt x="1048" y="100"/>
                    <a:pt x="372" y="0"/>
                    <a:pt x="0" y="224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26" name="Freeform 318"/>
            <p:cNvSpPr>
              <a:spLocks/>
            </p:cNvSpPr>
            <p:nvPr userDrawn="1"/>
          </p:nvSpPr>
          <p:spPr bwMode="gray">
            <a:xfrm>
              <a:off x="2782" y="2032"/>
              <a:ext cx="1733" cy="344"/>
            </a:xfrm>
            <a:custGeom>
              <a:avLst/>
              <a:gdLst/>
              <a:ahLst/>
              <a:cxnLst>
                <a:cxn ang="0">
                  <a:pos x="0" y="176"/>
                </a:cxn>
                <a:cxn ang="0">
                  <a:pos x="1604" y="344"/>
                </a:cxn>
                <a:cxn ang="0">
                  <a:pos x="760" y="72"/>
                </a:cxn>
                <a:cxn ang="0">
                  <a:pos x="0" y="176"/>
                </a:cxn>
              </a:cxnLst>
              <a:rect l="0" t="0" r="r" b="b"/>
              <a:pathLst>
                <a:path w="1731" h="344">
                  <a:moveTo>
                    <a:pt x="0" y="176"/>
                  </a:moveTo>
                  <a:cubicBezTo>
                    <a:pt x="856" y="0"/>
                    <a:pt x="1604" y="344"/>
                    <a:pt x="1604" y="344"/>
                  </a:cubicBezTo>
                  <a:cubicBezTo>
                    <a:pt x="1731" y="327"/>
                    <a:pt x="1056" y="80"/>
                    <a:pt x="760" y="72"/>
                  </a:cubicBezTo>
                  <a:cubicBezTo>
                    <a:pt x="464" y="64"/>
                    <a:pt x="244" y="60"/>
                    <a:pt x="0" y="176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27" name="Freeform 319"/>
            <p:cNvSpPr>
              <a:spLocks/>
            </p:cNvSpPr>
            <p:nvPr userDrawn="1"/>
          </p:nvSpPr>
          <p:spPr bwMode="gray">
            <a:xfrm>
              <a:off x="4440" y="1680"/>
              <a:ext cx="504" cy="670"/>
            </a:xfrm>
            <a:custGeom>
              <a:avLst/>
              <a:gdLst/>
              <a:ahLst/>
              <a:cxnLst>
                <a:cxn ang="0">
                  <a:pos x="456" y="48"/>
                </a:cxn>
                <a:cxn ang="0">
                  <a:pos x="312" y="336"/>
                </a:cxn>
                <a:cxn ang="0">
                  <a:pos x="24" y="624"/>
                </a:cxn>
                <a:cxn ang="0">
                  <a:pos x="456" y="48"/>
                </a:cxn>
              </a:cxnLst>
              <a:rect l="0" t="0" r="r" b="b"/>
              <a:pathLst>
                <a:path w="504" h="672">
                  <a:moveTo>
                    <a:pt x="456" y="48"/>
                  </a:moveTo>
                  <a:cubicBezTo>
                    <a:pt x="504" y="0"/>
                    <a:pt x="384" y="240"/>
                    <a:pt x="312" y="336"/>
                  </a:cubicBezTo>
                  <a:cubicBezTo>
                    <a:pt x="240" y="432"/>
                    <a:pt x="0" y="672"/>
                    <a:pt x="24" y="624"/>
                  </a:cubicBezTo>
                  <a:lnTo>
                    <a:pt x="456" y="48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28" name="Freeform 320"/>
            <p:cNvSpPr>
              <a:spLocks/>
            </p:cNvSpPr>
            <p:nvPr userDrawn="1"/>
          </p:nvSpPr>
          <p:spPr bwMode="gray">
            <a:xfrm>
              <a:off x="3423" y="1430"/>
              <a:ext cx="1082" cy="301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992" y="300"/>
                </a:cxn>
                <a:cxn ang="0">
                  <a:pos x="536" y="44"/>
                </a:cxn>
                <a:cxn ang="0">
                  <a:pos x="0" y="36"/>
                </a:cxn>
              </a:cxnLst>
              <a:rect l="0" t="0" r="r" b="b"/>
              <a:pathLst>
                <a:path w="1081" h="301">
                  <a:moveTo>
                    <a:pt x="0" y="36"/>
                  </a:moveTo>
                  <a:cubicBezTo>
                    <a:pt x="576" y="52"/>
                    <a:pt x="992" y="300"/>
                    <a:pt x="992" y="300"/>
                  </a:cubicBezTo>
                  <a:cubicBezTo>
                    <a:pt x="1081" y="301"/>
                    <a:pt x="701" y="88"/>
                    <a:pt x="536" y="44"/>
                  </a:cubicBezTo>
                  <a:cubicBezTo>
                    <a:pt x="371" y="0"/>
                    <a:pt x="216" y="0"/>
                    <a:pt x="0" y="36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29" name="Freeform 321"/>
            <p:cNvSpPr>
              <a:spLocks/>
            </p:cNvSpPr>
            <p:nvPr userDrawn="1"/>
          </p:nvSpPr>
          <p:spPr bwMode="gray">
            <a:xfrm rot="-136485">
              <a:off x="3522" y="1114"/>
              <a:ext cx="1082" cy="301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992" y="300"/>
                </a:cxn>
                <a:cxn ang="0">
                  <a:pos x="536" y="44"/>
                </a:cxn>
                <a:cxn ang="0">
                  <a:pos x="0" y="36"/>
                </a:cxn>
              </a:cxnLst>
              <a:rect l="0" t="0" r="r" b="b"/>
              <a:pathLst>
                <a:path w="1081" h="301">
                  <a:moveTo>
                    <a:pt x="0" y="36"/>
                  </a:moveTo>
                  <a:cubicBezTo>
                    <a:pt x="576" y="52"/>
                    <a:pt x="992" y="300"/>
                    <a:pt x="992" y="300"/>
                  </a:cubicBezTo>
                  <a:cubicBezTo>
                    <a:pt x="1081" y="301"/>
                    <a:pt x="701" y="88"/>
                    <a:pt x="536" y="44"/>
                  </a:cubicBezTo>
                  <a:cubicBezTo>
                    <a:pt x="371" y="0"/>
                    <a:pt x="216" y="0"/>
                    <a:pt x="0" y="36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30" name="Freeform 322"/>
            <p:cNvSpPr>
              <a:spLocks/>
            </p:cNvSpPr>
            <p:nvPr userDrawn="1"/>
          </p:nvSpPr>
          <p:spPr bwMode="gray">
            <a:xfrm>
              <a:off x="1940" y="1129"/>
              <a:ext cx="1014" cy="172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932" y="156"/>
                </a:cxn>
                <a:cxn ang="0">
                  <a:pos x="485" y="23"/>
                </a:cxn>
                <a:cxn ang="0">
                  <a:pos x="0" y="116"/>
                </a:cxn>
              </a:cxnLst>
              <a:rect l="0" t="0" r="r" b="b"/>
              <a:pathLst>
                <a:path w="1013" h="171">
                  <a:moveTo>
                    <a:pt x="0" y="116"/>
                  </a:moveTo>
                  <a:cubicBezTo>
                    <a:pt x="620" y="0"/>
                    <a:pt x="851" y="171"/>
                    <a:pt x="932" y="156"/>
                  </a:cubicBezTo>
                  <a:cubicBezTo>
                    <a:pt x="1013" y="141"/>
                    <a:pt x="640" y="30"/>
                    <a:pt x="485" y="23"/>
                  </a:cubicBezTo>
                  <a:cubicBezTo>
                    <a:pt x="337" y="16"/>
                    <a:pt x="182" y="59"/>
                    <a:pt x="0" y="116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31" name="Freeform 323"/>
            <p:cNvSpPr>
              <a:spLocks/>
            </p:cNvSpPr>
            <p:nvPr userDrawn="1"/>
          </p:nvSpPr>
          <p:spPr bwMode="gray">
            <a:xfrm>
              <a:off x="1803" y="1376"/>
              <a:ext cx="1014" cy="172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932" y="156"/>
                </a:cxn>
                <a:cxn ang="0">
                  <a:pos x="485" y="23"/>
                </a:cxn>
                <a:cxn ang="0">
                  <a:pos x="0" y="116"/>
                </a:cxn>
              </a:cxnLst>
              <a:rect l="0" t="0" r="r" b="b"/>
              <a:pathLst>
                <a:path w="1013" h="171">
                  <a:moveTo>
                    <a:pt x="0" y="116"/>
                  </a:moveTo>
                  <a:cubicBezTo>
                    <a:pt x="620" y="0"/>
                    <a:pt x="851" y="171"/>
                    <a:pt x="932" y="156"/>
                  </a:cubicBezTo>
                  <a:cubicBezTo>
                    <a:pt x="1013" y="141"/>
                    <a:pt x="640" y="30"/>
                    <a:pt x="485" y="23"/>
                  </a:cubicBezTo>
                  <a:cubicBezTo>
                    <a:pt x="337" y="16"/>
                    <a:pt x="182" y="59"/>
                    <a:pt x="0" y="116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32" name="Freeform 324"/>
            <p:cNvSpPr>
              <a:spLocks/>
            </p:cNvSpPr>
            <p:nvPr userDrawn="1"/>
          </p:nvSpPr>
          <p:spPr bwMode="gray">
            <a:xfrm>
              <a:off x="1604" y="1677"/>
              <a:ext cx="1058" cy="154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972" y="140"/>
                </a:cxn>
                <a:cxn ang="0">
                  <a:pos x="506" y="7"/>
                </a:cxn>
                <a:cxn ang="0">
                  <a:pos x="0" y="100"/>
                </a:cxn>
              </a:cxnLst>
              <a:rect l="0" t="0" r="r" b="b"/>
              <a:pathLst>
                <a:path w="1057" h="155">
                  <a:moveTo>
                    <a:pt x="0" y="100"/>
                  </a:moveTo>
                  <a:cubicBezTo>
                    <a:pt x="652" y="36"/>
                    <a:pt x="888" y="155"/>
                    <a:pt x="972" y="140"/>
                  </a:cubicBezTo>
                  <a:cubicBezTo>
                    <a:pt x="1057" y="125"/>
                    <a:pt x="668" y="14"/>
                    <a:pt x="506" y="7"/>
                  </a:cubicBezTo>
                  <a:cubicBezTo>
                    <a:pt x="352" y="0"/>
                    <a:pt x="190" y="43"/>
                    <a:pt x="0" y="100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pic>
        <p:nvPicPr>
          <p:cNvPr id="133" name="Picture 217" descr="1"/>
          <p:cNvPicPr>
            <a:picLocks noChangeAspect="1" noChangeArrowheads="1"/>
          </p:cNvPicPr>
          <p:nvPr/>
        </p:nvPicPr>
        <p:blipFill>
          <a:blip r:embed="rId15" cstate="print"/>
          <a:srcRect l="43951" b="32347"/>
          <a:stretch>
            <a:fillRect/>
          </a:stretch>
        </p:blipFill>
        <p:spPr bwMode="gray">
          <a:xfrm>
            <a:off x="5965825" y="3657600"/>
            <a:ext cx="11969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387"/>
          <p:cNvGrpSpPr>
            <a:grpSpLocks/>
          </p:cNvGrpSpPr>
          <p:nvPr/>
        </p:nvGrpSpPr>
        <p:grpSpPr bwMode="auto">
          <a:xfrm rot="3173108">
            <a:off x="3270250" y="4654550"/>
            <a:ext cx="1370013" cy="595313"/>
            <a:chOff x="4071" y="1962"/>
            <a:chExt cx="1414" cy="588"/>
          </a:xfrm>
        </p:grpSpPr>
        <p:sp>
          <p:nvSpPr>
            <p:cNvPr id="135" name="Freeform 381"/>
            <p:cNvSpPr>
              <a:spLocks/>
            </p:cNvSpPr>
            <p:nvPr userDrawn="1"/>
          </p:nvSpPr>
          <p:spPr bwMode="gray">
            <a:xfrm>
              <a:off x="4807" y="1953"/>
              <a:ext cx="667" cy="558"/>
            </a:xfrm>
            <a:custGeom>
              <a:avLst/>
              <a:gdLst/>
              <a:ahLst/>
              <a:cxnLst>
                <a:cxn ang="0">
                  <a:pos x="368" y="51"/>
                </a:cxn>
                <a:cxn ang="0">
                  <a:pos x="567" y="51"/>
                </a:cxn>
                <a:cxn ang="0">
                  <a:pos x="618" y="266"/>
                </a:cxn>
                <a:cxn ang="0">
                  <a:pos x="350" y="440"/>
                </a:cxn>
                <a:cxn ang="0">
                  <a:pos x="221" y="491"/>
                </a:cxn>
                <a:cxn ang="0">
                  <a:pos x="63" y="444"/>
                </a:cxn>
                <a:cxn ang="0">
                  <a:pos x="54" y="426"/>
                </a:cxn>
                <a:cxn ang="0">
                  <a:pos x="32" y="359"/>
                </a:cxn>
                <a:cxn ang="0">
                  <a:pos x="158" y="270"/>
                </a:cxn>
                <a:cxn ang="0">
                  <a:pos x="219" y="295"/>
                </a:cxn>
                <a:cxn ang="0">
                  <a:pos x="321" y="450"/>
                </a:cxn>
                <a:cxn ang="0">
                  <a:pos x="232" y="282"/>
                </a:cxn>
                <a:cxn ang="0">
                  <a:pos x="149" y="241"/>
                </a:cxn>
                <a:cxn ang="0">
                  <a:pos x="23" y="323"/>
                </a:cxn>
                <a:cxn ang="0">
                  <a:pos x="4" y="401"/>
                </a:cxn>
                <a:cxn ang="0">
                  <a:pos x="59" y="500"/>
                </a:cxn>
                <a:cxn ang="0">
                  <a:pos x="94" y="530"/>
                </a:cxn>
                <a:cxn ang="0">
                  <a:pos x="130" y="551"/>
                </a:cxn>
                <a:cxn ang="0">
                  <a:pos x="159" y="556"/>
                </a:cxn>
                <a:cxn ang="0">
                  <a:pos x="203" y="544"/>
                </a:cxn>
                <a:cxn ang="0">
                  <a:pos x="365" y="472"/>
                </a:cxn>
                <a:cxn ang="0">
                  <a:pos x="418" y="449"/>
                </a:cxn>
                <a:cxn ang="0">
                  <a:pos x="494" y="414"/>
                </a:cxn>
                <a:cxn ang="0">
                  <a:pos x="539" y="388"/>
                </a:cxn>
                <a:cxn ang="0">
                  <a:pos x="590" y="351"/>
                </a:cxn>
                <a:cxn ang="0">
                  <a:pos x="622" y="313"/>
                </a:cxn>
                <a:cxn ang="0">
                  <a:pos x="646" y="261"/>
                </a:cxn>
                <a:cxn ang="0">
                  <a:pos x="657" y="232"/>
                </a:cxn>
                <a:cxn ang="0">
                  <a:pos x="667" y="159"/>
                </a:cxn>
                <a:cxn ang="0">
                  <a:pos x="587" y="38"/>
                </a:cxn>
                <a:cxn ang="0">
                  <a:pos x="528" y="10"/>
                </a:cxn>
                <a:cxn ang="0">
                  <a:pos x="488" y="1"/>
                </a:cxn>
                <a:cxn ang="0">
                  <a:pos x="450" y="1"/>
                </a:cxn>
                <a:cxn ang="0">
                  <a:pos x="414" y="9"/>
                </a:cxn>
                <a:cxn ang="0">
                  <a:pos x="381" y="23"/>
                </a:cxn>
                <a:cxn ang="0">
                  <a:pos x="334" y="46"/>
                </a:cxn>
                <a:cxn ang="0">
                  <a:pos x="296" y="68"/>
                </a:cxn>
                <a:cxn ang="0">
                  <a:pos x="260" y="94"/>
                </a:cxn>
                <a:cxn ang="0">
                  <a:pos x="237" y="114"/>
                </a:cxn>
                <a:cxn ang="0">
                  <a:pos x="206" y="144"/>
                </a:cxn>
                <a:cxn ang="0">
                  <a:pos x="149" y="198"/>
                </a:cxn>
              </a:cxnLst>
              <a:rect l="0" t="0" r="r" b="b"/>
              <a:pathLst>
                <a:path w="667" h="556">
                  <a:moveTo>
                    <a:pt x="171" y="189"/>
                  </a:moveTo>
                  <a:lnTo>
                    <a:pt x="368" y="51"/>
                  </a:lnTo>
                  <a:cubicBezTo>
                    <a:pt x="417" y="23"/>
                    <a:pt x="435" y="20"/>
                    <a:pt x="468" y="20"/>
                  </a:cubicBezTo>
                  <a:cubicBezTo>
                    <a:pt x="501" y="20"/>
                    <a:pt x="537" y="28"/>
                    <a:pt x="567" y="51"/>
                  </a:cubicBezTo>
                  <a:cubicBezTo>
                    <a:pt x="597" y="74"/>
                    <a:pt x="642" y="122"/>
                    <a:pt x="650" y="158"/>
                  </a:cubicBezTo>
                  <a:cubicBezTo>
                    <a:pt x="658" y="194"/>
                    <a:pt x="650" y="228"/>
                    <a:pt x="618" y="266"/>
                  </a:cubicBezTo>
                  <a:cubicBezTo>
                    <a:pt x="586" y="304"/>
                    <a:pt x="500" y="355"/>
                    <a:pt x="455" y="384"/>
                  </a:cubicBezTo>
                  <a:lnTo>
                    <a:pt x="350" y="440"/>
                  </a:lnTo>
                  <a:lnTo>
                    <a:pt x="298" y="464"/>
                  </a:lnTo>
                  <a:lnTo>
                    <a:pt x="221" y="491"/>
                  </a:lnTo>
                  <a:lnTo>
                    <a:pt x="141" y="515"/>
                  </a:lnTo>
                  <a:lnTo>
                    <a:pt x="63" y="444"/>
                  </a:lnTo>
                  <a:lnTo>
                    <a:pt x="221" y="317"/>
                  </a:lnTo>
                  <a:lnTo>
                    <a:pt x="54" y="426"/>
                  </a:lnTo>
                  <a:lnTo>
                    <a:pt x="33" y="391"/>
                  </a:lnTo>
                  <a:lnTo>
                    <a:pt x="32" y="359"/>
                  </a:lnTo>
                  <a:lnTo>
                    <a:pt x="120" y="266"/>
                  </a:lnTo>
                  <a:lnTo>
                    <a:pt x="158" y="270"/>
                  </a:lnTo>
                  <a:lnTo>
                    <a:pt x="187" y="280"/>
                  </a:lnTo>
                  <a:lnTo>
                    <a:pt x="219" y="295"/>
                  </a:lnTo>
                  <a:lnTo>
                    <a:pt x="284" y="368"/>
                  </a:lnTo>
                  <a:lnTo>
                    <a:pt x="321" y="450"/>
                  </a:lnTo>
                  <a:lnTo>
                    <a:pt x="294" y="363"/>
                  </a:lnTo>
                  <a:lnTo>
                    <a:pt x="232" y="282"/>
                  </a:lnTo>
                  <a:lnTo>
                    <a:pt x="193" y="255"/>
                  </a:lnTo>
                  <a:lnTo>
                    <a:pt x="149" y="241"/>
                  </a:lnTo>
                  <a:lnTo>
                    <a:pt x="99" y="243"/>
                  </a:lnTo>
                  <a:lnTo>
                    <a:pt x="23" y="323"/>
                  </a:lnTo>
                  <a:lnTo>
                    <a:pt x="0" y="376"/>
                  </a:lnTo>
                  <a:lnTo>
                    <a:pt x="4" y="401"/>
                  </a:lnTo>
                  <a:lnTo>
                    <a:pt x="21" y="447"/>
                  </a:lnTo>
                  <a:lnTo>
                    <a:pt x="59" y="500"/>
                  </a:lnTo>
                  <a:lnTo>
                    <a:pt x="77" y="517"/>
                  </a:lnTo>
                  <a:lnTo>
                    <a:pt x="94" y="530"/>
                  </a:lnTo>
                  <a:lnTo>
                    <a:pt x="113" y="543"/>
                  </a:lnTo>
                  <a:lnTo>
                    <a:pt x="130" y="551"/>
                  </a:lnTo>
                  <a:lnTo>
                    <a:pt x="144" y="556"/>
                  </a:lnTo>
                  <a:lnTo>
                    <a:pt x="159" y="556"/>
                  </a:lnTo>
                  <a:lnTo>
                    <a:pt x="173" y="555"/>
                  </a:lnTo>
                  <a:lnTo>
                    <a:pt x="203" y="544"/>
                  </a:lnTo>
                  <a:lnTo>
                    <a:pt x="244" y="524"/>
                  </a:lnTo>
                  <a:lnTo>
                    <a:pt x="365" y="472"/>
                  </a:lnTo>
                  <a:lnTo>
                    <a:pt x="392" y="460"/>
                  </a:lnTo>
                  <a:lnTo>
                    <a:pt x="418" y="449"/>
                  </a:lnTo>
                  <a:lnTo>
                    <a:pt x="445" y="438"/>
                  </a:lnTo>
                  <a:lnTo>
                    <a:pt x="494" y="414"/>
                  </a:lnTo>
                  <a:lnTo>
                    <a:pt x="516" y="401"/>
                  </a:lnTo>
                  <a:lnTo>
                    <a:pt x="539" y="388"/>
                  </a:lnTo>
                  <a:lnTo>
                    <a:pt x="560" y="375"/>
                  </a:lnTo>
                  <a:lnTo>
                    <a:pt x="590" y="351"/>
                  </a:lnTo>
                  <a:lnTo>
                    <a:pt x="614" y="324"/>
                  </a:lnTo>
                  <a:lnTo>
                    <a:pt x="622" y="313"/>
                  </a:lnTo>
                  <a:lnTo>
                    <a:pt x="641" y="275"/>
                  </a:lnTo>
                  <a:lnTo>
                    <a:pt x="646" y="261"/>
                  </a:lnTo>
                  <a:lnTo>
                    <a:pt x="653" y="246"/>
                  </a:lnTo>
                  <a:lnTo>
                    <a:pt x="657" y="232"/>
                  </a:lnTo>
                  <a:lnTo>
                    <a:pt x="667" y="188"/>
                  </a:lnTo>
                  <a:lnTo>
                    <a:pt x="667" y="159"/>
                  </a:lnTo>
                  <a:lnTo>
                    <a:pt x="652" y="104"/>
                  </a:lnTo>
                  <a:lnTo>
                    <a:pt x="587" y="38"/>
                  </a:lnTo>
                  <a:lnTo>
                    <a:pt x="547" y="17"/>
                  </a:lnTo>
                  <a:lnTo>
                    <a:pt x="528" y="10"/>
                  </a:lnTo>
                  <a:lnTo>
                    <a:pt x="508" y="5"/>
                  </a:lnTo>
                  <a:lnTo>
                    <a:pt x="488" y="1"/>
                  </a:lnTo>
                  <a:lnTo>
                    <a:pt x="468" y="0"/>
                  </a:lnTo>
                  <a:lnTo>
                    <a:pt x="450" y="1"/>
                  </a:lnTo>
                  <a:lnTo>
                    <a:pt x="431" y="4"/>
                  </a:lnTo>
                  <a:lnTo>
                    <a:pt x="414" y="9"/>
                  </a:lnTo>
                  <a:lnTo>
                    <a:pt x="397" y="16"/>
                  </a:lnTo>
                  <a:lnTo>
                    <a:pt x="381" y="23"/>
                  </a:lnTo>
                  <a:lnTo>
                    <a:pt x="348" y="38"/>
                  </a:lnTo>
                  <a:lnTo>
                    <a:pt x="334" y="46"/>
                  </a:lnTo>
                  <a:lnTo>
                    <a:pt x="308" y="60"/>
                  </a:lnTo>
                  <a:lnTo>
                    <a:pt x="296" y="68"/>
                  </a:lnTo>
                  <a:lnTo>
                    <a:pt x="284" y="77"/>
                  </a:lnTo>
                  <a:lnTo>
                    <a:pt x="260" y="94"/>
                  </a:lnTo>
                  <a:lnTo>
                    <a:pt x="249" y="104"/>
                  </a:lnTo>
                  <a:lnTo>
                    <a:pt x="237" y="114"/>
                  </a:lnTo>
                  <a:lnTo>
                    <a:pt x="216" y="135"/>
                  </a:lnTo>
                  <a:lnTo>
                    <a:pt x="206" y="144"/>
                  </a:lnTo>
                  <a:lnTo>
                    <a:pt x="183" y="165"/>
                  </a:lnTo>
                  <a:lnTo>
                    <a:pt x="149" y="198"/>
                  </a:lnTo>
                  <a:lnTo>
                    <a:pt x="128" y="220"/>
                  </a:lnTo>
                </a:path>
              </a:pathLst>
            </a:custGeom>
            <a:solidFill>
              <a:srgbClr val="FFFFFF">
                <a:alpha val="49001"/>
              </a:srgbClr>
            </a:solidFill>
            <a:ln w="9525">
              <a:solidFill>
                <a:srgbClr val="FFFFFF">
                  <a:alpha val="50000"/>
                </a:srgbClr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36" name="Freeform 382"/>
            <p:cNvSpPr>
              <a:spLocks/>
            </p:cNvSpPr>
            <p:nvPr userDrawn="1"/>
          </p:nvSpPr>
          <p:spPr bwMode="gray">
            <a:xfrm>
              <a:off x="4064" y="2402"/>
              <a:ext cx="783" cy="141"/>
            </a:xfrm>
            <a:custGeom>
              <a:avLst/>
              <a:gdLst/>
              <a:ahLst/>
              <a:cxnLst>
                <a:cxn ang="0">
                  <a:pos x="1" y="118"/>
                </a:cxn>
                <a:cxn ang="0">
                  <a:pos x="193" y="22"/>
                </a:cxn>
                <a:cxn ang="0">
                  <a:pos x="577" y="118"/>
                </a:cxn>
                <a:cxn ang="0">
                  <a:pos x="768" y="0"/>
                </a:cxn>
                <a:cxn ang="0">
                  <a:pos x="781" y="18"/>
                </a:cxn>
                <a:cxn ang="0">
                  <a:pos x="586" y="138"/>
                </a:cxn>
                <a:cxn ang="0">
                  <a:pos x="198" y="40"/>
                </a:cxn>
                <a:cxn ang="0">
                  <a:pos x="1" y="118"/>
                </a:cxn>
              </a:cxnLst>
              <a:rect l="0" t="0" r="r" b="b"/>
              <a:pathLst>
                <a:path w="781" h="140">
                  <a:moveTo>
                    <a:pt x="1" y="118"/>
                  </a:moveTo>
                  <a:cubicBezTo>
                    <a:pt x="0" y="115"/>
                    <a:pt x="97" y="22"/>
                    <a:pt x="193" y="22"/>
                  </a:cubicBezTo>
                  <a:cubicBezTo>
                    <a:pt x="289" y="22"/>
                    <a:pt x="483" y="123"/>
                    <a:pt x="577" y="118"/>
                  </a:cubicBezTo>
                  <a:cubicBezTo>
                    <a:pt x="671" y="113"/>
                    <a:pt x="734" y="15"/>
                    <a:pt x="768" y="0"/>
                  </a:cubicBezTo>
                  <a:lnTo>
                    <a:pt x="781" y="18"/>
                  </a:lnTo>
                  <a:cubicBezTo>
                    <a:pt x="751" y="41"/>
                    <a:pt x="683" y="134"/>
                    <a:pt x="586" y="138"/>
                  </a:cubicBezTo>
                  <a:cubicBezTo>
                    <a:pt x="489" y="140"/>
                    <a:pt x="295" y="43"/>
                    <a:pt x="198" y="40"/>
                  </a:cubicBezTo>
                  <a:cubicBezTo>
                    <a:pt x="101" y="37"/>
                    <a:pt x="42" y="102"/>
                    <a:pt x="1" y="118"/>
                  </a:cubicBezTo>
                  <a:close/>
                </a:path>
              </a:pathLst>
            </a:custGeom>
            <a:solidFill>
              <a:srgbClr val="FFFFFF">
                <a:alpha val="49001"/>
              </a:srgbClr>
            </a:solidFill>
            <a:ln w="9525">
              <a:solidFill>
                <a:srgbClr val="FFFFFF">
                  <a:alpha val="50000"/>
                </a:srgbClr>
              </a:solidFill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kumimoji="0" lang="zh-TW" altLang="en-US" b="1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pic>
        <p:nvPicPr>
          <p:cNvPr id="137" name="Picture 225" descr="1"/>
          <p:cNvPicPr>
            <a:picLocks noChangeAspect="1" noChangeArrowheads="1"/>
          </p:cNvPicPr>
          <p:nvPr/>
        </p:nvPicPr>
        <p:blipFill>
          <a:blip r:embed="rId15" cstate="print"/>
          <a:srcRect t="18932" r="57191" b="28641"/>
          <a:stretch>
            <a:fillRect/>
          </a:stretch>
        </p:blipFill>
        <p:spPr bwMode="gray">
          <a:xfrm>
            <a:off x="4800600" y="4114800"/>
            <a:ext cx="101123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5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5240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20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5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3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6781800" y="6477000"/>
            <a:ext cx="2133600" cy="2444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0" sz="1000"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39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3886200" y="6477000"/>
            <a:ext cx="533400" cy="2444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kumimoji="0" sz="100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fld id="{57581C1B-B901-4480-8896-15444EB9AEF4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42" r:id="rId1"/>
    <p:sldLayoutId id="2147485443" r:id="rId2"/>
    <p:sldLayoutId id="2147485444" r:id="rId3"/>
    <p:sldLayoutId id="2147485445" r:id="rId4"/>
    <p:sldLayoutId id="2147485446" r:id="rId5"/>
    <p:sldLayoutId id="2147485447" r:id="rId6"/>
    <p:sldLayoutId id="2147485448" r:id="rId7"/>
    <p:sldLayoutId id="2147485449" r:id="rId8"/>
    <p:sldLayoutId id="2147485450" r:id="rId9"/>
    <p:sldLayoutId id="2147485451" r:id="rId10"/>
    <p:sldLayoutId id="2147485452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rgbClr val="FFFFFF"/>
          </a:solidFill>
          <a:latin typeface="Tw Cen MT" pitchFamily="34" charset="0"/>
          <a:ea typeface="新細明體" pitchFamily="18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rgbClr val="FFFFFF"/>
          </a:solidFill>
          <a:latin typeface="Tw Cen MT" pitchFamily="34" charset="0"/>
          <a:ea typeface="新細明體" pitchFamily="18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rgbClr val="FFFFFF"/>
          </a:solidFill>
          <a:latin typeface="Tw Cen MT" pitchFamily="34" charset="0"/>
          <a:ea typeface="新細明體" pitchFamily="18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rgbClr val="FFFFFF"/>
          </a:solidFill>
          <a:latin typeface="Tw Cen MT" pitchFamily="34" charset="0"/>
          <a:ea typeface="新細明體" pitchFamily="18" charset="-12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000" b="1">
          <a:solidFill>
            <a:srgbClr val="FFFFFF"/>
          </a:solidFill>
          <a:latin typeface="Tw Cen MT" pitchFamily="34" charset="0"/>
          <a:ea typeface="新細明體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000" b="1">
          <a:solidFill>
            <a:srgbClr val="FFFFFF"/>
          </a:solidFill>
          <a:latin typeface="Tw Cen MT" pitchFamily="34" charset="0"/>
          <a:ea typeface="新細明體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000" b="1">
          <a:solidFill>
            <a:srgbClr val="FFFFFF"/>
          </a:solidFill>
          <a:latin typeface="Tw Cen MT" pitchFamily="34" charset="0"/>
          <a:ea typeface="新細明體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000" b="1">
          <a:solidFill>
            <a:srgbClr val="FFFFFF"/>
          </a:solidFill>
          <a:latin typeface="Tw Cen MT" pitchFamily="34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itchFamily="34" charset="0"/>
        <a:buChar char="●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pitchFamily="34" charset="0"/>
        <a:buChar char="●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Arial" pitchFamily="34" charset="0"/>
        <a:buChar char="●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Arial" pitchFamily="34" charset="0"/>
        <a:buChar char="●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●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●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●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●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●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258888" y="1073150"/>
            <a:ext cx="655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zh-TW" altLang="en-US" b="1">
              <a:solidFill>
                <a:srgbClr val="000000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569325" cy="2903538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zh-TW" altLang="en-US" sz="4600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  <a:cs typeface="Estrangelo Edessa" pitchFamily="66"/>
              </a:rPr>
              <a:t>友善校園</a:t>
            </a:r>
            <a:r>
              <a:rPr lang="en-US" altLang="zh-TW" sz="4600" dirty="0" smtClean="0">
                <a:solidFill>
                  <a:srgbClr val="CC3300"/>
                </a:solidFill>
                <a:latin typeface="微軟正黑體" pitchFamily="34" charset="-120"/>
                <a:ea typeface="微軟正黑體" pitchFamily="34" charset="-120"/>
                <a:cs typeface="Estrangelo Edessa" pitchFamily="66"/>
              </a:rPr>
              <a:t/>
            </a:r>
            <a:br>
              <a:rPr lang="en-US" altLang="zh-TW" sz="4600" dirty="0" smtClean="0">
                <a:solidFill>
                  <a:srgbClr val="CC3300"/>
                </a:solidFill>
                <a:latin typeface="微軟正黑體" pitchFamily="34" charset="-120"/>
                <a:ea typeface="微軟正黑體" pitchFamily="34" charset="-120"/>
                <a:cs typeface="Estrangelo Edessa" pitchFamily="66"/>
              </a:rPr>
            </a:br>
            <a:r>
              <a:rPr lang="en-US" altLang="zh-TW" sz="4600" dirty="0" smtClean="0">
                <a:solidFill>
                  <a:srgbClr val="CC3300"/>
                </a:solidFill>
                <a:latin typeface="微軟正黑體" pitchFamily="34" charset="-120"/>
                <a:ea typeface="微軟正黑體" pitchFamily="34" charset="-120"/>
                <a:cs typeface="Estrangelo Edessa" pitchFamily="66"/>
              </a:rPr>
              <a:t> </a:t>
            </a:r>
            <a:r>
              <a:rPr lang="en-US" altLang="zh-TW" sz="4800" dirty="0" smtClean="0">
                <a:solidFill>
                  <a:srgbClr val="0000FF"/>
                </a:solidFill>
                <a:latin typeface="微軟正黑體" pitchFamily="34" charset="-120"/>
                <a:ea typeface="微軟正黑體" pitchFamily="34" charset="-120"/>
                <a:cs typeface="Estrangelo Edessa" pitchFamily="66"/>
              </a:rPr>
              <a:t>『</a:t>
            </a:r>
            <a:r>
              <a:rPr lang="zh-TW" altLang="zh-TW" sz="4800" dirty="0" smtClean="0">
                <a:solidFill>
                  <a:srgbClr val="0000FF"/>
                </a:solidFill>
                <a:latin typeface="微軟正黑體" pitchFamily="34" charset="-120"/>
                <a:ea typeface="微軟正黑體" pitchFamily="34" charset="-120"/>
                <a:cs typeface="Estrangelo Edessa" pitchFamily="66"/>
              </a:rPr>
              <a:t>掌握未來，拒絕毒品腐蝕</a:t>
            </a:r>
            <a:r>
              <a:rPr lang="en-US" altLang="zh-TW" sz="4800" dirty="0" smtClean="0">
                <a:solidFill>
                  <a:srgbClr val="0000FF"/>
                </a:solidFill>
                <a:latin typeface="微軟正黑體" pitchFamily="34" charset="-120"/>
                <a:ea typeface="微軟正黑體" pitchFamily="34" charset="-120"/>
                <a:cs typeface="Estrangelo Edessa" pitchFamily="66"/>
              </a:rPr>
              <a:t>』</a:t>
            </a:r>
            <a:r>
              <a:rPr lang="zh-TW" altLang="en-US" sz="4800" dirty="0" smtClean="0">
                <a:solidFill>
                  <a:srgbClr val="0000FF"/>
                </a:solidFill>
                <a:latin typeface="微軟正黑體" pitchFamily="34" charset="-120"/>
                <a:ea typeface="微軟正黑體" pitchFamily="34" charset="-120"/>
                <a:cs typeface="Estrangelo Edessa" pitchFamily="66"/>
              </a:rPr>
              <a:t/>
            </a:r>
            <a:br>
              <a:rPr lang="zh-TW" altLang="en-US" sz="4800" dirty="0" smtClean="0">
                <a:solidFill>
                  <a:srgbClr val="0000FF"/>
                </a:solidFill>
                <a:latin typeface="微軟正黑體" pitchFamily="34" charset="-120"/>
                <a:ea typeface="微軟正黑體" pitchFamily="34" charset="-120"/>
                <a:cs typeface="Estrangelo Edessa" pitchFamily="66"/>
              </a:rPr>
            </a:br>
            <a:r>
              <a:rPr lang="zh-TW" altLang="en-US" sz="4600" dirty="0" smtClean="0">
                <a:latin typeface="微軟正黑體" pitchFamily="34" charset="-120"/>
                <a:ea typeface="微軟正黑體" pitchFamily="34" charset="-120"/>
                <a:cs typeface="Estrangelo Edessa" pitchFamily="66"/>
              </a:rPr>
              <a:t>              </a:t>
            </a:r>
            <a:r>
              <a:rPr lang="zh-TW" altLang="en-US" sz="3600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  <a:cs typeface="Estrangelo Edessa" pitchFamily="66"/>
              </a:rPr>
              <a:t>深化推動紫錐花運動</a:t>
            </a:r>
            <a:endParaRPr lang="en-US" altLang="zh-TW" sz="3600" dirty="0" smtClean="0">
              <a:solidFill>
                <a:srgbClr val="C00000"/>
              </a:solidFill>
              <a:latin typeface="微軟正黑體" pitchFamily="34" charset="-120"/>
              <a:ea typeface="微軟正黑體" pitchFamily="34" charset="-120"/>
              <a:cs typeface="Estrangelo Edessa" pitchFamily="66"/>
            </a:endParaRPr>
          </a:p>
        </p:txBody>
      </p:sp>
      <p:pic>
        <p:nvPicPr>
          <p:cNvPr id="10244" name="圖片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42863" y="3429000"/>
            <a:ext cx="4803776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內容版面配置區 8"/>
          <p:cNvSpPr>
            <a:spLocks/>
          </p:cNvSpPr>
          <p:nvPr/>
        </p:nvSpPr>
        <p:spPr bwMode="auto">
          <a:xfrm>
            <a:off x="395536" y="1484784"/>
            <a:ext cx="8291772" cy="4976586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>
            <a:softEdge rad="635000"/>
          </a:effectLst>
          <a:ex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Tx/>
              <a:buBlip>
                <a:blip r:embed="rId3"/>
              </a:buBlip>
              <a:defRPr/>
            </a:pPr>
            <a:r>
              <a:rPr lang="zh-TW" altLang="en-US" sz="30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軟正黑體" pitchFamily="34" charset="-120"/>
                <a:ea typeface="微軟正黑體" pitchFamily="34" charset="-120"/>
              </a:rPr>
              <a:t>建立自信、自尊心，養成良好生活作息，培養健康休閒活動。</a:t>
            </a:r>
            <a:endParaRPr lang="en-US" altLang="zh-TW" sz="3000" b="1" dirty="0">
              <a:solidFill>
                <a:srgbClr val="00206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Tx/>
              <a:buBlip>
                <a:blip r:embed="rId3"/>
              </a:buBlip>
              <a:defRPr/>
            </a:pPr>
            <a:endParaRPr lang="en-US" altLang="zh-TW" sz="3000" b="1" dirty="0">
              <a:solidFill>
                <a:srgbClr val="00206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Tx/>
              <a:buBlip>
                <a:blip r:embed="rId3"/>
              </a:buBlip>
              <a:defRPr/>
            </a:pPr>
            <a:r>
              <a:rPr lang="zh-TW" altLang="en-US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軟正黑體" pitchFamily="34" charset="-120"/>
                <a:ea typeface="微軟正黑體" pitchFamily="34" charset="-120"/>
              </a:rPr>
              <a:t>學習正向的問題解決技巧，不靠藥物提神與減肥。</a:t>
            </a:r>
            <a:endParaRPr lang="en-US" altLang="zh-TW" sz="3000" b="1" dirty="0">
              <a:solidFill>
                <a:srgbClr val="C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Tx/>
              <a:buBlip>
                <a:blip r:embed="rId3"/>
              </a:buBlip>
              <a:defRPr/>
            </a:pPr>
            <a:endParaRPr lang="en-US" altLang="zh-TW" sz="3000" b="1" dirty="0">
              <a:solidFill>
                <a:srgbClr val="C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Tx/>
              <a:buBlip>
                <a:blip r:embed="rId3"/>
              </a:buBlip>
              <a:defRPr/>
            </a:pPr>
            <a:r>
              <a:rPr lang="zh-TW" altLang="en-US" sz="30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軟正黑體" pitchFamily="34" charset="-120"/>
                <a:ea typeface="微軟正黑體" pitchFamily="34" charset="-120"/>
              </a:rPr>
              <a:t>建立正確情緒抒解方法，不隨意接受陌生人的飲料、香菸。</a:t>
            </a:r>
            <a:endParaRPr lang="en-US" altLang="zh-TW" sz="3000" b="1" dirty="0">
              <a:solidFill>
                <a:srgbClr val="00206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Tx/>
              <a:buBlip>
                <a:blip r:embed="rId3"/>
              </a:buBlip>
              <a:defRPr/>
            </a:pPr>
            <a:endParaRPr lang="en-US" altLang="zh-TW" sz="3000" b="1" dirty="0">
              <a:solidFill>
                <a:srgbClr val="00206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Tx/>
              <a:buBlip>
                <a:blip r:embed="rId3"/>
              </a:buBlip>
              <a:defRPr/>
            </a:pPr>
            <a:r>
              <a:rPr lang="zh-TW" altLang="en-US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軟正黑體" pitchFamily="34" charset="-120"/>
                <a:ea typeface="微軟正黑體" pitchFamily="34" charset="-120"/>
              </a:rPr>
              <a:t>遠離是非場所、提高警覺性，絕不好奇以身試毒。</a:t>
            </a:r>
          </a:p>
        </p:txBody>
      </p:sp>
      <p:sp>
        <p:nvSpPr>
          <p:cNvPr id="13312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365125"/>
            <a:ext cx="8119814" cy="1325563"/>
          </a:xfrm>
          <a:extLst/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健康、反毒、愛人愛己</a:t>
            </a:r>
            <a:r>
              <a:rPr lang="en-US" altLang="zh-TW" sz="3600" b="1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—</a:t>
            </a:r>
            <a:r>
              <a:rPr lang="zh-TW" alt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健康自主管理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7512050" cy="1143000"/>
          </a:xfrm>
        </p:spPr>
        <p:txBody>
          <a:bodyPr/>
          <a:lstStyle/>
          <a:p>
            <a:pPr>
              <a:defRPr/>
            </a:pPr>
            <a:r>
              <a:rPr lang="zh-TW" alt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生活技能訓練</a:t>
            </a:r>
            <a:r>
              <a:rPr lang="en-US" altLang="zh-TW" sz="3600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—</a:t>
            </a:r>
            <a:r>
              <a:rPr lang="zh-TW" alt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學習反毒能力</a:t>
            </a:r>
            <a:endParaRPr lang="zh-TW" alt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95288" y="1700213"/>
            <a:ext cx="8583612" cy="4962525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Blip>
                <a:blip r:embed="rId3"/>
              </a:buBlip>
              <a:defRPr/>
            </a:pPr>
            <a:r>
              <a:rPr lang="zh-TW" alt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認知技能</a:t>
            </a:r>
            <a:r>
              <a:rPr lang="en-US" altLang="zh-TW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解決問題能力</a:t>
            </a:r>
            <a:r>
              <a:rPr lang="en-US" altLang="zh-TW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)—</a:t>
            </a:r>
            <a:r>
              <a:rPr lang="zh-TW" altLang="en-US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培養正向積極思維模式，熟練解決問題過程，以理性及創造性思考方式解決問題與做決定。</a:t>
            </a:r>
            <a:endParaRPr lang="en-US" altLang="zh-TW" dirty="0" smtClean="0">
              <a:solidFill>
                <a:srgbClr val="002060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Blip>
                <a:blip r:embed="rId3"/>
              </a:buBlip>
              <a:defRPr/>
            </a:pPr>
            <a:r>
              <a:rPr lang="zh-TW" alt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人際技能</a:t>
            </a:r>
            <a:r>
              <a:rPr lang="en-US" altLang="zh-TW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堅定</a:t>
            </a:r>
            <a:r>
              <a:rPr lang="zh-TW" alt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拒絕能力</a:t>
            </a:r>
            <a:r>
              <a:rPr lang="en-US" altLang="zh-TW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)—</a:t>
            </a:r>
            <a:r>
              <a:rPr lang="zh-TW" altLang="en-US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尊重、肯定、同理他人的感受和需要，適時表達自己</a:t>
            </a:r>
            <a:r>
              <a:rPr lang="zh-TW" altLang="en-US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，在對與錯的抉擇中</a:t>
            </a:r>
            <a:r>
              <a:rPr lang="zh-TW" altLang="en-US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，</a:t>
            </a:r>
            <a:r>
              <a:rPr lang="zh-TW" altLang="en-US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勇敢拒絕不合理的要求</a:t>
            </a:r>
            <a:r>
              <a:rPr lang="zh-TW" altLang="en-US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。</a:t>
            </a:r>
            <a:endParaRPr lang="en-US" altLang="zh-TW" dirty="0" smtClean="0">
              <a:solidFill>
                <a:srgbClr val="002060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Blip>
                <a:blip r:embed="rId3"/>
              </a:buBlip>
              <a:defRPr/>
            </a:pPr>
            <a:r>
              <a:rPr lang="zh-TW" alt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情緒因應技能</a:t>
            </a:r>
            <a:r>
              <a:rPr lang="en-US" altLang="zh-TW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自我</a:t>
            </a:r>
            <a:r>
              <a:rPr lang="zh-TW" alt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調適能力</a:t>
            </a:r>
            <a:r>
              <a:rPr lang="en-US" altLang="zh-TW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)—</a:t>
            </a:r>
            <a:r>
              <a:rPr lang="zh-TW" altLang="en-US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強化自我覺察及監督技能，適時調適情緒，增進自我抗壓能力，減低藥物濫用誘因。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r>
              <a:rPr lang="zh-TW" altLang="en-US" sz="2800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例：拒絕抽菸、吸毒、拒絕生活中不當的誘惑</a:t>
            </a:r>
            <a:r>
              <a:rPr lang="en-US" altLang="zh-TW" sz="2800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 cstate="print"/>
          <a:srcRect b="2815"/>
          <a:stretch>
            <a:fillRect/>
          </a:stretch>
        </p:blipFill>
        <p:spPr bwMode="auto">
          <a:xfrm>
            <a:off x="285750" y="723900"/>
            <a:ext cx="8629650" cy="568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標題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71538"/>
          </a:xfrm>
        </p:spPr>
        <p:txBody>
          <a:bodyPr/>
          <a:lstStyle/>
          <a:p>
            <a:r>
              <a:rPr lang="zh-TW" altLang="en-US" sz="3400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常見濫用藥物、相關法令及其刑責</a:t>
            </a:r>
          </a:p>
        </p:txBody>
      </p:sp>
      <p:sp>
        <p:nvSpPr>
          <p:cNvPr id="41988" name="內容版面配置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altLang="zh-TW" smtClean="0"/>
          </a:p>
          <a:p>
            <a:pPr>
              <a:buFont typeface="Wingdings" pitchFamily="2" charset="2"/>
              <a:buNone/>
            </a:pPr>
            <a:endParaRPr lang="zh-TW" altLang="en-US" smtClean="0"/>
          </a:p>
        </p:txBody>
      </p:sp>
      <p:sp>
        <p:nvSpPr>
          <p:cNvPr id="13" name="文字方塊 12"/>
          <p:cNvSpPr txBox="1"/>
          <p:nvPr/>
        </p:nvSpPr>
        <p:spPr>
          <a:xfrm>
            <a:off x="0" y="6400800"/>
            <a:ext cx="9144000" cy="424219"/>
          </a:xfrm>
          <a:prstGeom prst="rect">
            <a:avLst/>
          </a:prstGeom>
          <a:solidFill>
            <a:srgbClr val="0066FF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ts val="2900"/>
              </a:lnSpc>
              <a:defRPr/>
            </a:pPr>
            <a:r>
              <a:rPr lang="zh-TW" alt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資料來源：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104</a:t>
            </a:r>
            <a:r>
              <a:rPr lang="zh-TW" alt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年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02</a:t>
            </a:r>
            <a:r>
              <a:rPr lang="zh-TW" alt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月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04</a:t>
            </a:r>
            <a:r>
              <a:rPr lang="zh-TW" alt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日總統公布修正毒品危害防制條例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5076825" y="4743450"/>
            <a:ext cx="3846513" cy="571500"/>
          </a:xfrm>
          <a:prstGeom prst="rect">
            <a:avLst/>
          </a:prstGeom>
          <a:noFill/>
          <a:ln w="38100" algn="ctr">
            <a:solidFill>
              <a:srgbClr val="C00000"/>
            </a:solidFill>
            <a:miter lim="800000"/>
            <a:headEnd/>
            <a:tailEnd/>
          </a:ln>
        </p:spPr>
        <p:txBody>
          <a:bodyPr wrap="none"/>
          <a:lstStyle/>
          <a:p>
            <a:pPr algn="ctr" eaLnBrk="1" hangingPunct="1"/>
            <a:endParaRPr kumimoji="1" lang="zh-TW" altLang="en-US" sz="2400" b="1"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447800" y="4746625"/>
            <a:ext cx="3641725" cy="582613"/>
          </a:xfrm>
          <a:prstGeom prst="rect">
            <a:avLst/>
          </a:prstGeom>
          <a:noFill/>
          <a:ln w="38100" algn="ctr">
            <a:solidFill>
              <a:srgbClr val="C00000"/>
            </a:solidFill>
            <a:miter lim="800000"/>
            <a:headEnd/>
            <a:tailEnd/>
          </a:ln>
        </p:spPr>
        <p:txBody>
          <a:bodyPr wrap="none"/>
          <a:lstStyle/>
          <a:p>
            <a:pPr algn="ctr" eaLnBrk="1" hangingPunct="1"/>
            <a:endParaRPr kumimoji="1" lang="zh-TW" altLang="en-US" sz="2400" b="1"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111750" y="3952875"/>
            <a:ext cx="3810000" cy="425450"/>
          </a:xfrm>
          <a:prstGeom prst="rect">
            <a:avLst/>
          </a:prstGeom>
          <a:noFill/>
          <a:ln w="38100" algn="ctr">
            <a:solidFill>
              <a:srgbClr val="C00000"/>
            </a:solidFill>
            <a:miter lim="800000"/>
            <a:headEnd/>
            <a:tailEnd/>
          </a:ln>
        </p:spPr>
        <p:txBody>
          <a:bodyPr wrap="none"/>
          <a:lstStyle/>
          <a:p>
            <a:pPr algn="ctr" eaLnBrk="1" hangingPunct="1"/>
            <a:endParaRPr kumimoji="1" lang="zh-TW" altLang="en-US" sz="2400" b="1"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092700" y="3303588"/>
            <a:ext cx="3825875" cy="636587"/>
          </a:xfrm>
          <a:prstGeom prst="rect">
            <a:avLst/>
          </a:prstGeom>
          <a:noFill/>
          <a:ln w="38100" algn="ctr">
            <a:solidFill>
              <a:srgbClr val="C00000"/>
            </a:solidFill>
            <a:miter lim="800000"/>
            <a:headEnd/>
            <a:tailEnd/>
          </a:ln>
        </p:spPr>
        <p:txBody>
          <a:bodyPr wrap="none"/>
          <a:lstStyle/>
          <a:p>
            <a:pPr algn="ctr" eaLnBrk="1" hangingPunct="1"/>
            <a:endParaRPr kumimoji="1" lang="zh-TW" altLang="en-US" sz="2400" b="1"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435100" y="2335213"/>
            <a:ext cx="7488238" cy="503237"/>
          </a:xfrm>
          <a:prstGeom prst="rect">
            <a:avLst/>
          </a:prstGeom>
          <a:noFill/>
          <a:ln w="38100" algn="ctr">
            <a:solidFill>
              <a:srgbClr val="C00000"/>
            </a:solidFill>
            <a:miter lim="800000"/>
            <a:headEnd/>
            <a:tailEnd/>
          </a:ln>
        </p:spPr>
        <p:txBody>
          <a:bodyPr wrap="none"/>
          <a:lstStyle/>
          <a:p>
            <a:pPr algn="ctr" eaLnBrk="1" hangingPunct="1"/>
            <a:endParaRPr kumimoji="1" lang="zh-TW" altLang="en-US" sz="2400" b="1">
              <a:latin typeface="Times New Roman" pitchFamily="18" charset="0"/>
              <a:ea typeface="新細明體" pitchFamily="18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圖片 11" descr="拒毒八招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41400"/>
            <a:ext cx="9144000" cy="581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標題 1"/>
          <p:cNvSpPr txBox="1">
            <a:spLocks/>
          </p:cNvSpPr>
          <p:nvPr/>
        </p:nvSpPr>
        <p:spPr>
          <a:xfrm>
            <a:off x="187325" y="174625"/>
            <a:ext cx="6780213" cy="952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zh-TW" alt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  <a:cs typeface="+mj-cs"/>
              </a:rPr>
              <a:t>生活技能訓練</a:t>
            </a:r>
            <a:r>
              <a:rPr lang="en-US" altLang="zh-TW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  <a:cs typeface="+mj-cs"/>
              </a:rPr>
              <a:t>—</a:t>
            </a:r>
            <a:r>
              <a:rPr lang="zh-TW" alt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  <a:cs typeface="+mj-cs"/>
              </a:rPr>
              <a:t>拒毒八招運用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內容版面配置區 8"/>
          <p:cNvSpPr>
            <a:spLocks/>
          </p:cNvSpPr>
          <p:nvPr/>
        </p:nvSpPr>
        <p:spPr bwMode="auto">
          <a:xfrm>
            <a:off x="285750" y="908720"/>
            <a:ext cx="8858250" cy="5254291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>
            <a:softEdge rad="635000"/>
          </a:effectLst>
          <a:ex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Blip>
                <a:blip r:embed="rId3"/>
              </a:buBlip>
              <a:defRPr/>
            </a:pPr>
            <a:r>
              <a:rPr lang="zh-TW" altLang="en-U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健康身心</a:t>
            </a:r>
            <a:r>
              <a:rPr lang="en-US" altLang="zh-TW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—</a:t>
            </a:r>
            <a:r>
              <a:rPr lang="zh-TW" altLang="en-U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拒絕藥物濫用</a:t>
            </a:r>
          </a:p>
          <a:p>
            <a:pPr marL="268288"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zh-TW" altLang="en-US" sz="3200" dirty="0">
                <a:latin typeface="微軟正黑體" pitchFamily="34" charset="-120"/>
                <a:ea typeface="微軟正黑體" pitchFamily="34" charset="-120"/>
              </a:rPr>
              <a:t>不依賴藥物提神及減重，非醫師處方藥物不要輕易使用，拒絕成癮物質。</a:t>
            </a:r>
            <a:endParaRPr lang="en-US" altLang="zh-TW" sz="3200" dirty="0">
              <a:solidFill>
                <a:srgbClr val="333399"/>
              </a:solidFill>
              <a:latin typeface="微軟正黑體" pitchFamily="34" charset="-120"/>
              <a:ea typeface="微軟正黑體" pitchFamily="34" charset="-120"/>
            </a:endParaRP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Blip>
                <a:blip r:embed="rId3"/>
              </a:buBlip>
              <a:defRPr/>
            </a:pPr>
            <a:r>
              <a:rPr lang="zh-TW" altLang="en-U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理性頭腦</a:t>
            </a:r>
            <a:r>
              <a:rPr lang="en-US" altLang="zh-TW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—</a:t>
            </a:r>
            <a:r>
              <a:rPr lang="zh-TW" altLang="en-U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培養正向人生觀</a:t>
            </a:r>
          </a:p>
          <a:p>
            <a:pPr marL="268288"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zh-TW" altLang="en-US" sz="3200" dirty="0">
                <a:latin typeface="微軟正黑體" pitchFamily="34" charset="-120"/>
                <a:ea typeface="微軟正黑體" pitchFamily="34" charset="-120"/>
              </a:rPr>
              <a:t>培養社交技巧，增強面對挑戰的挫折忍耐度；結交益友，建立正確人生目標與價值觀。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Tx/>
              <a:buBlip>
                <a:blip r:embed="rId3"/>
              </a:buBlip>
              <a:defRPr/>
            </a:pPr>
            <a:r>
              <a:rPr lang="zh-TW" altLang="en-U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美麗靈魂</a:t>
            </a:r>
            <a:r>
              <a:rPr lang="en-US" altLang="zh-TW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—</a:t>
            </a:r>
            <a:r>
              <a:rPr lang="zh-TW" altLang="en-U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守法自律 幸福人生 </a:t>
            </a:r>
            <a:endParaRPr lang="en-US" altLang="zh-TW" sz="32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marL="268288"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zh-TW" altLang="en-US" sz="3200" dirty="0">
                <a:latin typeface="微軟正黑體" pitchFamily="34" charset="-120"/>
                <a:ea typeface="微軟正黑體" pitchFamily="34" charset="-120"/>
              </a:rPr>
              <a:t>遠離是非場所，不隨意接受陌生人的物品、飲料、香菸；面對壓力與誘惑時，守法自律做正確的選擇，人生不遺憾。</a:t>
            </a:r>
            <a:endParaRPr lang="en-US" altLang="zh-TW" sz="3200" dirty="0">
              <a:latin typeface="微軟正黑體" pitchFamily="34" charset="-120"/>
              <a:ea typeface="微軟正黑體" pitchFamily="34" charset="-120"/>
            </a:endParaRPr>
          </a:p>
          <a:p>
            <a:pPr>
              <a:defRPr/>
            </a:pPr>
            <a:endParaRPr lang="en-US" altLang="zh-TW" sz="3200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" name="標題 1"/>
          <p:cNvSpPr txBox="1">
            <a:spLocks/>
          </p:cNvSpPr>
          <p:nvPr/>
        </p:nvSpPr>
        <p:spPr>
          <a:xfrm>
            <a:off x="600075" y="290513"/>
            <a:ext cx="8229600" cy="793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FF33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FF3300"/>
                </a:solidFill>
                <a:latin typeface="Times New Roman" pitchFamily="18" charset="0"/>
                <a:ea typeface="標楷體" pitchFamily="65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FF3300"/>
                </a:solidFill>
                <a:latin typeface="Times New Roman" pitchFamily="18" charset="0"/>
                <a:ea typeface="標楷體" pitchFamily="65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FF3300"/>
                </a:solidFill>
                <a:latin typeface="Times New Roman" pitchFamily="18" charset="0"/>
                <a:ea typeface="標楷體" pitchFamily="65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FF3300"/>
                </a:solidFill>
                <a:latin typeface="Times New Roman" pitchFamily="18" charset="0"/>
                <a:ea typeface="標楷體" pitchFamily="65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FF33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FF33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FF33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FF33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>
              <a:defRPr/>
            </a:pPr>
            <a:r>
              <a:rPr lang="zh-TW" altLang="en-US" sz="4000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生命教育</a:t>
            </a:r>
            <a:r>
              <a:rPr lang="en-US" altLang="zh-TW" sz="4000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—</a:t>
            </a:r>
            <a:r>
              <a:rPr lang="zh-TW" altLang="en-US" sz="4000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珍愛生命</a:t>
            </a:r>
            <a:endParaRPr lang="en-US" altLang="zh-TW" sz="4000" kern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>
              <a:defRPr/>
            </a:pPr>
            <a:endParaRPr lang="zh-TW" altLang="en-US" sz="3600" kern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5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5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5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標題 3"/>
          <p:cNvSpPr>
            <a:spLocks noGrp="1"/>
          </p:cNvSpPr>
          <p:nvPr>
            <p:ph type="title" idx="4294967295"/>
          </p:nvPr>
        </p:nvSpPr>
        <p:spPr>
          <a:xfrm>
            <a:off x="590550" y="152400"/>
            <a:ext cx="8229600" cy="906463"/>
          </a:xfrm>
        </p:spPr>
        <p:txBody>
          <a:bodyPr/>
          <a:lstStyle/>
          <a:p>
            <a:r>
              <a:rPr lang="zh-TW" altLang="en-US" sz="4800" dirty="0" smtClean="0">
                <a:solidFill>
                  <a:srgbClr val="0000FF"/>
                </a:solidFill>
                <a:latin typeface="微軟正黑體" pitchFamily="34" charset="-120"/>
                <a:ea typeface="微軟正黑體" pitchFamily="34" charset="-120"/>
              </a:rPr>
              <a:t>吸毒者第一次使用的動機？</a:t>
            </a:r>
            <a:endParaRPr lang="en-US" altLang="zh-TW" sz="4800" dirty="0" smtClean="0">
              <a:solidFill>
                <a:srgbClr val="0000FF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3315" name="雲朵形圖說文字 6"/>
          <p:cNvSpPr>
            <a:spLocks noChangeArrowheads="1"/>
          </p:cNvSpPr>
          <p:nvPr/>
        </p:nvSpPr>
        <p:spPr bwMode="auto">
          <a:xfrm>
            <a:off x="4500563" y="1000125"/>
            <a:ext cx="1917700" cy="1592263"/>
          </a:xfrm>
          <a:prstGeom prst="cloudCallout">
            <a:avLst>
              <a:gd name="adj1" fmla="val -20833"/>
              <a:gd name="adj2" fmla="val 62500"/>
            </a:avLst>
          </a:prstGeom>
          <a:solidFill>
            <a:schemeClr val="accent1"/>
          </a:solidFill>
          <a:ln w="9525" algn="ctr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pPr algn="ctr" eaLnBrk="1" hangingPunct="1"/>
            <a:r>
              <a:rPr lang="zh-TW" altLang="en-US" sz="3600" b="1" dirty="0">
                <a:solidFill>
                  <a:srgbClr val="CC0000"/>
                </a:solidFill>
                <a:latin typeface="微軟正黑體" pitchFamily="34" charset="-120"/>
                <a:ea typeface="微軟正黑體" pitchFamily="34" charset="-120"/>
                <a:cs typeface="華康中圓體" pitchFamily="49" charset="-120"/>
              </a:rPr>
              <a:t>好奇</a:t>
            </a:r>
          </a:p>
        </p:txBody>
      </p:sp>
      <p:sp>
        <p:nvSpPr>
          <p:cNvPr id="13316" name="雲朵形圖說文字 7"/>
          <p:cNvSpPr>
            <a:spLocks noChangeArrowheads="1"/>
          </p:cNvSpPr>
          <p:nvPr/>
        </p:nvSpPr>
        <p:spPr bwMode="auto">
          <a:xfrm>
            <a:off x="539750" y="1185863"/>
            <a:ext cx="3519488" cy="1279525"/>
          </a:xfrm>
          <a:prstGeom prst="cloudCallout">
            <a:avLst>
              <a:gd name="adj1" fmla="val 34907"/>
              <a:gd name="adj2" fmla="val 69875"/>
            </a:avLst>
          </a:prstGeom>
          <a:solidFill>
            <a:schemeClr val="accent1"/>
          </a:solidFill>
          <a:ln w="9525" algn="ctr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r>
              <a:rPr lang="zh-TW" altLang="en-US" sz="3600" b="1" dirty="0">
                <a:solidFill>
                  <a:srgbClr val="CC0000"/>
                </a:solidFill>
                <a:latin typeface="微軟正黑體" pitchFamily="34" charset="-120"/>
                <a:ea typeface="微軟正黑體" pitchFamily="34" charset="-120"/>
                <a:cs typeface="華康中圓體" pitchFamily="49" charset="-120"/>
              </a:rPr>
              <a:t>尋求刺激</a:t>
            </a:r>
          </a:p>
        </p:txBody>
      </p:sp>
      <p:sp>
        <p:nvSpPr>
          <p:cNvPr id="13317" name="雲朵形圖說文字 8"/>
          <p:cNvSpPr>
            <a:spLocks noChangeArrowheads="1"/>
          </p:cNvSpPr>
          <p:nvPr/>
        </p:nvSpPr>
        <p:spPr bwMode="auto">
          <a:xfrm>
            <a:off x="111125" y="2806700"/>
            <a:ext cx="3241675" cy="1346200"/>
          </a:xfrm>
          <a:prstGeom prst="cloudCallout">
            <a:avLst>
              <a:gd name="adj1" fmla="val 52014"/>
              <a:gd name="adj2" fmla="val 42417"/>
            </a:avLst>
          </a:prstGeom>
          <a:solidFill>
            <a:schemeClr val="accent1"/>
          </a:solidFill>
          <a:ln w="9525" algn="ctr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r>
              <a:rPr lang="zh-TW" altLang="en-US" sz="3600" b="1" dirty="0">
                <a:solidFill>
                  <a:srgbClr val="CC0000"/>
                </a:solidFill>
                <a:latin typeface="微軟正黑體" pitchFamily="34" charset="-120"/>
                <a:ea typeface="微軟正黑體" pitchFamily="34" charset="-120"/>
                <a:cs typeface="華康中圓體" pitchFamily="49" charset="-120"/>
              </a:rPr>
              <a:t>生活沉悶</a:t>
            </a:r>
            <a:r>
              <a:rPr lang="en-US" altLang="zh-TW" sz="3600" b="1" dirty="0">
                <a:solidFill>
                  <a:srgbClr val="CC0000"/>
                </a:solidFill>
                <a:latin typeface="微軟正黑體" pitchFamily="34" charset="-120"/>
                <a:ea typeface="微軟正黑體" pitchFamily="34" charset="-120"/>
                <a:cs typeface="華康中圓體" pitchFamily="49" charset="-120"/>
              </a:rPr>
              <a:t>/</a:t>
            </a:r>
            <a:r>
              <a:rPr lang="zh-TW" altLang="en-US" sz="3600" b="1" dirty="0">
                <a:solidFill>
                  <a:srgbClr val="CC0000"/>
                </a:solidFill>
                <a:latin typeface="微軟正黑體" pitchFamily="34" charset="-120"/>
                <a:ea typeface="微軟正黑體" pitchFamily="34" charset="-120"/>
                <a:cs typeface="華康中圓體" pitchFamily="49" charset="-120"/>
              </a:rPr>
              <a:t>放鬆</a:t>
            </a:r>
          </a:p>
        </p:txBody>
      </p:sp>
      <p:sp>
        <p:nvSpPr>
          <p:cNvPr id="13318" name="雲朵形圖說文字 9"/>
          <p:cNvSpPr>
            <a:spLocks noChangeArrowheads="1"/>
          </p:cNvSpPr>
          <p:nvPr/>
        </p:nvSpPr>
        <p:spPr bwMode="auto">
          <a:xfrm>
            <a:off x="6253163" y="2046288"/>
            <a:ext cx="2566987" cy="1497012"/>
          </a:xfrm>
          <a:prstGeom prst="cloudCallout">
            <a:avLst>
              <a:gd name="adj1" fmla="val -51440"/>
              <a:gd name="adj2" fmla="val 70301"/>
            </a:avLst>
          </a:prstGeom>
          <a:solidFill>
            <a:schemeClr val="accent1"/>
          </a:solidFill>
          <a:ln w="9525" algn="ctr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r>
              <a:rPr lang="zh-TW" altLang="en-US" sz="3600" b="1" dirty="0">
                <a:solidFill>
                  <a:srgbClr val="CC0000"/>
                </a:solidFill>
                <a:latin typeface="微軟正黑體" pitchFamily="34" charset="-120"/>
                <a:ea typeface="微軟正黑體" pitchFamily="34" charset="-120"/>
                <a:cs typeface="華康中圓體" pitchFamily="49" charset="-120"/>
              </a:rPr>
              <a:t>家庭不和諧</a:t>
            </a:r>
          </a:p>
        </p:txBody>
      </p:sp>
      <p:sp>
        <p:nvSpPr>
          <p:cNvPr id="13319" name="雲朵形圖說文字 12"/>
          <p:cNvSpPr>
            <a:spLocks noChangeArrowheads="1"/>
          </p:cNvSpPr>
          <p:nvPr/>
        </p:nvSpPr>
        <p:spPr bwMode="auto">
          <a:xfrm>
            <a:off x="0" y="4659313"/>
            <a:ext cx="3491880" cy="1370012"/>
          </a:xfrm>
          <a:prstGeom prst="cloudCallout">
            <a:avLst>
              <a:gd name="adj1" fmla="val 54111"/>
              <a:gd name="adj2" fmla="val -59458"/>
            </a:avLst>
          </a:prstGeom>
          <a:solidFill>
            <a:schemeClr val="accent1"/>
          </a:solidFill>
          <a:ln w="9525" algn="ctr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r>
              <a:rPr lang="zh-TW" altLang="en-US" sz="3600" b="1" dirty="0">
                <a:solidFill>
                  <a:srgbClr val="CC0000"/>
                </a:solidFill>
                <a:latin typeface="微軟正黑體" pitchFamily="34" charset="-120"/>
                <a:ea typeface="微軟正黑體" pitchFamily="34" charset="-120"/>
                <a:cs typeface="華康中圓體" pitchFamily="49" charset="-120"/>
              </a:rPr>
              <a:t>害怕拒絕</a:t>
            </a:r>
            <a:r>
              <a:rPr lang="en-US" altLang="zh-TW" sz="3600" b="1" dirty="0">
                <a:solidFill>
                  <a:srgbClr val="CC0000"/>
                </a:solidFill>
                <a:latin typeface="微軟正黑體" pitchFamily="34" charset="-120"/>
                <a:ea typeface="微軟正黑體" pitchFamily="34" charset="-120"/>
                <a:cs typeface="華康中圓體" pitchFamily="49" charset="-120"/>
              </a:rPr>
              <a:t>/</a:t>
            </a:r>
            <a:r>
              <a:rPr lang="zh-TW" altLang="en-US" sz="3600" b="1" dirty="0">
                <a:solidFill>
                  <a:srgbClr val="CC0000"/>
                </a:solidFill>
                <a:latin typeface="微軟正黑體" pitchFamily="34" charset="-120"/>
                <a:ea typeface="微軟正黑體" pitchFamily="34" charset="-120"/>
                <a:cs typeface="華康中圓體" pitchFamily="49" charset="-120"/>
              </a:rPr>
              <a:t>尋求認同</a:t>
            </a:r>
          </a:p>
        </p:txBody>
      </p:sp>
      <p:sp>
        <p:nvSpPr>
          <p:cNvPr id="13320" name="雲朵形圖說文字 10"/>
          <p:cNvSpPr>
            <a:spLocks noChangeArrowheads="1"/>
          </p:cNvSpPr>
          <p:nvPr/>
        </p:nvSpPr>
        <p:spPr bwMode="auto">
          <a:xfrm>
            <a:off x="6084169" y="4152900"/>
            <a:ext cx="3059832" cy="2024063"/>
          </a:xfrm>
          <a:prstGeom prst="cloudCallout">
            <a:avLst>
              <a:gd name="adj1" fmla="val -53019"/>
              <a:gd name="adj2" fmla="val -39963"/>
            </a:avLst>
          </a:prstGeom>
          <a:solidFill>
            <a:schemeClr val="accent1"/>
          </a:solidFill>
          <a:ln w="9525" algn="ctr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r>
              <a:rPr lang="zh-TW" altLang="en-US" sz="3600" b="1" dirty="0">
                <a:solidFill>
                  <a:srgbClr val="CC0000"/>
                </a:solidFill>
                <a:latin typeface="微軟正黑體" pitchFamily="34" charset="-120"/>
                <a:ea typeface="微軟正黑體" pitchFamily="34" charset="-120"/>
                <a:cs typeface="華康中圓體" pitchFamily="49" charset="-120"/>
              </a:rPr>
              <a:t>對</a:t>
            </a:r>
            <a:r>
              <a:rPr lang="zh-TW" altLang="en-US" sz="3600" b="1" dirty="0" smtClean="0">
                <a:solidFill>
                  <a:srgbClr val="CC0000"/>
                </a:solidFill>
                <a:latin typeface="微軟正黑體" pitchFamily="34" charset="-120"/>
                <a:ea typeface="微軟正黑體" pitchFamily="34" charset="-120"/>
                <a:cs typeface="華康中圓體" pitchFamily="49" charset="-120"/>
              </a:rPr>
              <a:t>毒品認識不</a:t>
            </a:r>
            <a:r>
              <a:rPr lang="zh-TW" altLang="en-US" sz="3600" b="1" dirty="0">
                <a:solidFill>
                  <a:srgbClr val="CC0000"/>
                </a:solidFill>
                <a:latin typeface="微軟正黑體" pitchFamily="34" charset="-120"/>
                <a:ea typeface="微軟正黑體" pitchFamily="34" charset="-120"/>
                <a:cs typeface="華康中圓體" pitchFamily="49" charset="-120"/>
              </a:rPr>
              <a:t>清</a:t>
            </a:r>
            <a:r>
              <a:rPr lang="en-US" altLang="zh-TW" sz="3600" b="1" dirty="0">
                <a:solidFill>
                  <a:srgbClr val="CC0000"/>
                </a:solidFill>
                <a:latin typeface="微軟正黑體" pitchFamily="34" charset="-120"/>
                <a:ea typeface="微軟正黑體" pitchFamily="34" charset="-120"/>
                <a:cs typeface="華康中圓體" pitchFamily="49" charset="-120"/>
              </a:rPr>
              <a:t>/</a:t>
            </a:r>
            <a:r>
              <a:rPr lang="zh-TW" altLang="en-US" sz="3600" b="1" dirty="0">
                <a:solidFill>
                  <a:srgbClr val="CC0000"/>
                </a:solidFill>
                <a:latin typeface="微軟正黑體" pitchFamily="34" charset="-120"/>
                <a:ea typeface="微軟正黑體" pitchFamily="34" charset="-120"/>
                <a:cs typeface="華康中圓體" pitchFamily="49" charset="-120"/>
              </a:rPr>
              <a:t>後果？</a:t>
            </a:r>
          </a:p>
        </p:txBody>
      </p:sp>
      <p:sp>
        <p:nvSpPr>
          <p:cNvPr id="13321" name="投影片編號版面配置區 11"/>
          <p:cNvSpPr txBox="1">
            <a:spLocks noGrp="1"/>
          </p:cNvSpPr>
          <p:nvPr/>
        </p:nvSpPr>
        <p:spPr bwMode="auto">
          <a:xfrm>
            <a:off x="6794500" y="6497638"/>
            <a:ext cx="23812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endParaRPr lang="zh-TW" altLang="zh-TW" sz="1600">
              <a:latin typeface="Times New Roman" pitchFamily="18" charset="0"/>
              <a:ea typeface="華康中圓體" pitchFamily="49" charset="-120"/>
            </a:endParaRPr>
          </a:p>
        </p:txBody>
      </p:sp>
      <p:pic>
        <p:nvPicPr>
          <p:cNvPr id="13322" name="Picture 12" descr="P10-P11¤£©¯ºÖªº¿ï¾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1063" y="2852738"/>
            <a:ext cx="2663825" cy="317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488950"/>
            <a:ext cx="7353300" cy="1152525"/>
          </a:xfrm>
        </p:spPr>
        <p:txBody>
          <a:bodyPr/>
          <a:lstStyle/>
          <a:p>
            <a:r>
              <a:rPr lang="zh-TW" altLang="en-US" sz="4000" dirty="0" smtClean="0">
                <a:latin typeface="微軟正黑體" pitchFamily="34" charset="-120"/>
                <a:ea typeface="微軟正黑體" pitchFamily="34" charset="-120"/>
              </a:rPr>
              <a:t>全國藥物濫用調查</a:t>
            </a:r>
            <a:r>
              <a:rPr lang="en-US" altLang="zh-TW" sz="4000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4000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吸毒者取得</a:t>
            </a:r>
            <a:r>
              <a:rPr lang="zh-TW" altLang="en-US" dirty="0" smtClean="0">
                <a:solidFill>
                  <a:srgbClr val="0000FF"/>
                </a:solidFill>
                <a:latin typeface="微軟正黑體" pitchFamily="34" charset="-120"/>
                <a:ea typeface="微軟正黑體" pitchFamily="34" charset="-120"/>
              </a:rPr>
              <a:t>毒品的來源</a:t>
            </a:r>
          </a:p>
        </p:txBody>
      </p:sp>
      <p:graphicFrame>
        <p:nvGraphicFramePr>
          <p:cNvPr id="16410" name="Group 26"/>
          <p:cNvGraphicFramePr>
            <a:graphicFrameLocks noGrp="1"/>
          </p:cNvGraphicFramePr>
          <p:nvPr/>
        </p:nvGraphicFramePr>
        <p:xfrm>
          <a:off x="661988" y="1844675"/>
          <a:ext cx="7772400" cy="4216402"/>
        </p:xfrm>
        <a:graphic>
          <a:graphicData uri="http://schemas.openxmlformats.org/drawingml/2006/table">
            <a:tbl>
              <a:tblPr/>
              <a:tblGrid>
                <a:gridCol w="3886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842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毒品來源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百分比</a:t>
                      </a:r>
                      <a:r>
                        <a:rPr kumimoji="1" lang="en-US" altLang="zh-TW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(%)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42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同學、同事或朋友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55.8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44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藥頭</a:t>
                      </a:r>
                      <a:r>
                        <a:rPr kumimoji="1" lang="en-US" altLang="zh-TW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/</a:t>
                      </a:r>
                      <a:r>
                        <a:rPr kumimoji="1" lang="zh-TW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毒販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32.8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42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陌生人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9.6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42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親戚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1.8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383" name="圓角矩形 1"/>
          <p:cNvSpPr>
            <a:spLocks noChangeArrowheads="1"/>
          </p:cNvSpPr>
          <p:nvPr/>
        </p:nvSpPr>
        <p:spPr bwMode="auto">
          <a:xfrm>
            <a:off x="900113" y="2708275"/>
            <a:ext cx="3455987" cy="792163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TW" altLang="zh-TW" sz="6600">
              <a:solidFill>
                <a:srgbClr val="000000"/>
              </a:solidFill>
              <a:latin typeface="Times New Roman" pitchFamily="18" charset="0"/>
              <a:ea typeface="華康中圓體" pitchFamily="49" charset="-120"/>
              <a:cs typeface="Times New Roman" pitchFamily="18" charset="0"/>
            </a:endParaRPr>
          </a:p>
        </p:txBody>
      </p:sp>
      <p:sp>
        <p:nvSpPr>
          <p:cNvPr id="15384" name="Rectangle 25"/>
          <p:cNvSpPr>
            <a:spLocks noChangeArrowheads="1"/>
          </p:cNvSpPr>
          <p:nvPr/>
        </p:nvSpPr>
        <p:spPr bwMode="auto">
          <a:xfrm>
            <a:off x="5348288" y="1422400"/>
            <a:ext cx="3232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TW" altLang="en-US" sz="2000" b="1" dirty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資料來源</a:t>
            </a:r>
            <a:r>
              <a:rPr lang="en-US" altLang="en-US" sz="2000" b="1" dirty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：</a:t>
            </a:r>
            <a:r>
              <a:rPr lang="zh-TW" altLang="en-US" sz="2000" b="1" dirty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食品藥物管理局</a:t>
            </a:r>
          </a:p>
        </p:txBody>
      </p:sp>
      <p:sp>
        <p:nvSpPr>
          <p:cNvPr id="2" name="向左箭號 1"/>
          <p:cNvSpPr/>
          <p:nvPr/>
        </p:nvSpPr>
        <p:spPr>
          <a:xfrm>
            <a:off x="7235825" y="2924175"/>
            <a:ext cx="431800" cy="36036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oup 45"/>
          <p:cNvGraphicFramePr>
            <a:graphicFrameLocks noGrp="1"/>
          </p:cNvGraphicFramePr>
          <p:nvPr/>
        </p:nvGraphicFramePr>
        <p:xfrm>
          <a:off x="247650" y="1196975"/>
          <a:ext cx="8636000" cy="5394366"/>
        </p:xfrm>
        <a:graphic>
          <a:graphicData uri="http://schemas.openxmlformats.org/drawingml/2006/table">
            <a:tbl>
              <a:tblPr/>
              <a:tblGrid>
                <a:gridCol w="705643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7956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571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場所</a:t>
                      </a:r>
                    </a:p>
                  </a:txBody>
                  <a:tcPr marT="45693" marB="456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百分比</a:t>
                      </a:r>
                      <a:r>
                        <a:rPr kumimoji="1" lang="en-US" altLang="zh-TW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(%)</a:t>
                      </a:r>
                    </a:p>
                  </a:txBody>
                  <a:tcPr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571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家中</a:t>
                      </a:r>
                      <a:endParaRPr kumimoji="1" lang="en-US" altLang="zh-TW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華康中圓體"/>
                      </a:endParaRPr>
                    </a:p>
                  </a:txBody>
                  <a:tcPr marT="45693" marB="456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37.1</a:t>
                      </a:r>
                    </a:p>
                  </a:txBody>
                  <a:tcPr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571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同學、同事或朋友家中 </a:t>
                      </a:r>
                    </a:p>
                  </a:txBody>
                  <a:tcPr marT="45693" marB="456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29.7</a:t>
                      </a:r>
                    </a:p>
                  </a:txBody>
                  <a:tcPr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22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娛樂場所</a:t>
                      </a: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(</a:t>
                      </a:r>
                      <a:r>
                        <a:rPr kumimoji="1" lang="zh-TW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網咖、</a:t>
                      </a: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PUB</a:t>
                      </a:r>
                      <a:r>
                        <a:rPr kumimoji="1" lang="zh-TW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、</a:t>
                      </a: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MTV</a:t>
                      </a:r>
                      <a:r>
                        <a:rPr kumimoji="1" lang="zh-TW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、</a:t>
                      </a: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KTV</a:t>
                      </a:r>
                      <a:r>
                        <a:rPr kumimoji="1" lang="zh-TW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、舞廳、撞球場、電影院等</a:t>
                      </a: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) </a:t>
                      </a:r>
                      <a:endParaRPr kumimoji="1" lang="zh-TW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華康中圓體"/>
                      </a:endParaRPr>
                    </a:p>
                  </a:txBody>
                  <a:tcPr marT="45693" marB="456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16.6</a:t>
                      </a:r>
                    </a:p>
                  </a:txBody>
                  <a:tcPr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571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學校</a:t>
                      </a:r>
                    </a:p>
                  </a:txBody>
                  <a:tcPr marT="45693" marB="456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3.5</a:t>
                      </a:r>
                    </a:p>
                  </a:txBody>
                  <a:tcPr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571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飯店、賓館或汽車旅館</a:t>
                      </a:r>
                    </a:p>
                  </a:txBody>
                  <a:tcPr marT="45693" marB="456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2.3</a:t>
                      </a:r>
                    </a:p>
                  </a:txBody>
                  <a:tcPr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571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醫院診所</a:t>
                      </a:r>
                    </a:p>
                  </a:txBody>
                  <a:tcPr marT="45693" marB="456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1.9</a:t>
                      </a:r>
                    </a:p>
                  </a:txBody>
                  <a:tcPr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571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軍中</a:t>
                      </a:r>
                    </a:p>
                  </a:txBody>
                  <a:tcPr marT="45693" marB="456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0.9</a:t>
                      </a:r>
                    </a:p>
                  </a:txBody>
                  <a:tcPr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571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公園</a:t>
                      </a:r>
                    </a:p>
                  </a:txBody>
                  <a:tcPr marT="45693" marB="456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0.7</a:t>
                      </a:r>
                    </a:p>
                  </a:txBody>
                  <a:tcPr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571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廟宇或神壇</a:t>
                      </a:r>
                    </a:p>
                  </a:txBody>
                  <a:tcPr marT="45693" marB="456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0.5</a:t>
                      </a:r>
                    </a:p>
                  </a:txBody>
                  <a:tcPr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4571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賭場</a:t>
                      </a:r>
                    </a:p>
                  </a:txBody>
                  <a:tcPr marT="45693" marB="456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華康中圓體"/>
                        </a:rPr>
                        <a:t>0.5</a:t>
                      </a:r>
                    </a:p>
                  </a:txBody>
                  <a:tcPr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744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0988" y="260648"/>
            <a:ext cx="7963420" cy="533400"/>
          </a:xfrm>
        </p:spPr>
        <p:txBody>
          <a:bodyPr/>
          <a:lstStyle/>
          <a:p>
            <a:r>
              <a:rPr lang="zh-TW" altLang="en-US" sz="4000" dirty="0" smtClean="0">
                <a:solidFill>
                  <a:srgbClr val="0000FF"/>
                </a:solidFill>
                <a:latin typeface="微軟正黑體" pitchFamily="34" charset="-120"/>
                <a:ea typeface="微軟正黑體" pitchFamily="34" charset="-120"/>
              </a:rPr>
              <a:t>吸毒者第一次使用非法藥物的場所</a:t>
            </a:r>
          </a:p>
        </p:txBody>
      </p:sp>
      <p:sp>
        <p:nvSpPr>
          <p:cNvPr id="17449" name="Rectangle 43"/>
          <p:cNvSpPr>
            <a:spLocks noChangeArrowheads="1"/>
          </p:cNvSpPr>
          <p:nvPr/>
        </p:nvSpPr>
        <p:spPr bwMode="auto">
          <a:xfrm>
            <a:off x="6948488" y="722313"/>
            <a:ext cx="2482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zh-TW" altLang="en-US" sz="1200" b="1" dirty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資料來源</a:t>
            </a:r>
            <a:r>
              <a:rPr lang="en-US" altLang="en-US" sz="1200" b="1" dirty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：</a:t>
            </a:r>
            <a:r>
              <a:rPr lang="zh-TW" altLang="en-US" sz="1200" b="1" dirty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食品藥物管理局</a:t>
            </a:r>
          </a:p>
        </p:txBody>
      </p:sp>
      <p:sp>
        <p:nvSpPr>
          <p:cNvPr id="17450" name="圓角矩形 1"/>
          <p:cNvSpPr>
            <a:spLocks noChangeArrowheads="1"/>
          </p:cNvSpPr>
          <p:nvPr/>
        </p:nvSpPr>
        <p:spPr bwMode="auto">
          <a:xfrm>
            <a:off x="247650" y="1654175"/>
            <a:ext cx="7048500" cy="45085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TW" altLang="zh-TW" sz="6600">
              <a:solidFill>
                <a:srgbClr val="000000"/>
              </a:solidFill>
              <a:latin typeface="Times New Roman" pitchFamily="18" charset="0"/>
              <a:ea typeface="華康中圓體" pitchFamily="49" charset="-120"/>
            </a:endParaRPr>
          </a:p>
        </p:txBody>
      </p:sp>
      <p:sp>
        <p:nvSpPr>
          <p:cNvPr id="2" name="向左箭號 1"/>
          <p:cNvSpPr/>
          <p:nvPr/>
        </p:nvSpPr>
        <p:spPr>
          <a:xfrm>
            <a:off x="8464550" y="1731963"/>
            <a:ext cx="350838" cy="29527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8463" y="188913"/>
            <a:ext cx="8412162" cy="96361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zh-TW" alt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毒品混合變裝新態樣</a:t>
            </a:r>
            <a:endParaRPr lang="zh-TW" altLang="en-US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7" name="內容版面配置區 6"/>
          <p:cNvSpPr>
            <a:spLocks noGrp="1"/>
          </p:cNvSpPr>
          <p:nvPr>
            <p:ph idx="1"/>
          </p:nvPr>
        </p:nvSpPr>
        <p:spPr>
          <a:xfrm>
            <a:off x="-7938" y="1695450"/>
            <a:ext cx="8988426" cy="5446713"/>
          </a:xfrm>
        </p:spPr>
        <p:txBody>
          <a:bodyPr/>
          <a:lstStyle/>
          <a:p>
            <a:pPr marL="544512" indent="-457200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u"/>
              <a:defRPr/>
            </a:pPr>
            <a:r>
              <a:rPr lang="zh-TW" alt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彩色充氣氣球：</a:t>
            </a:r>
            <a:endParaRPr lang="en-US" altLang="zh-TW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marL="485775" indent="-398463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      </a:t>
            </a:r>
            <a:r>
              <a:rPr lang="zh-TW" altLang="en-US" sz="2800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裡面可能填裝</a:t>
            </a:r>
            <a:r>
              <a:rPr lang="en-US" altLang="zh-TW" sz="2800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“</a:t>
            </a:r>
            <a:r>
              <a:rPr lang="zh-TW" altLang="en-US" sz="2800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笑氣</a:t>
            </a:r>
            <a:r>
              <a:rPr lang="en-US" altLang="zh-TW" sz="2800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”</a:t>
            </a:r>
            <a:r>
              <a:rPr lang="zh-TW" altLang="en-US" sz="2800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毒品。</a:t>
            </a:r>
            <a:endParaRPr lang="en-US" altLang="zh-TW" sz="2800" dirty="0" smtClean="0">
              <a:solidFill>
                <a:srgbClr val="C00000"/>
              </a:solidFill>
              <a:latin typeface="微軟正黑體" pitchFamily="34" charset="-120"/>
              <a:ea typeface="微軟正黑體" pitchFamily="34" charset="-120"/>
            </a:endParaRPr>
          </a:p>
          <a:p>
            <a:pPr marL="544512" indent="-457200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u"/>
              <a:defRPr/>
            </a:pPr>
            <a:r>
              <a:rPr lang="zh-TW" alt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來路不明的藥物或白色粉末：</a:t>
            </a:r>
            <a:endParaRPr lang="en-US" altLang="zh-TW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marL="485775" indent="-398463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      </a:t>
            </a:r>
            <a:r>
              <a:rPr lang="zh-TW" altLang="en-US" sz="2800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可能是毒品偽裝。</a:t>
            </a:r>
            <a:endParaRPr lang="en-US" altLang="zh-TW" sz="2800" dirty="0" smtClean="0">
              <a:solidFill>
                <a:srgbClr val="C00000"/>
              </a:solidFill>
              <a:latin typeface="微軟正黑體" pitchFamily="34" charset="-120"/>
              <a:ea typeface="微軟正黑體" pitchFamily="34" charset="-120"/>
            </a:endParaRPr>
          </a:p>
          <a:p>
            <a:pPr marL="544512" indent="-457200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u"/>
              <a:defRPr/>
            </a:pPr>
            <a:r>
              <a:rPr lang="zh-TW" alt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外表討喜的糖果、巧克力：</a:t>
            </a:r>
            <a:endParaRPr lang="en-US" altLang="zh-TW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marL="485775" indent="-398463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      </a:t>
            </a:r>
            <a:r>
              <a:rPr lang="zh-TW" altLang="en-US" sz="2800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可能是加料毒品。</a:t>
            </a:r>
            <a:endParaRPr lang="en-US" altLang="zh-TW" sz="2800" dirty="0" smtClean="0">
              <a:solidFill>
                <a:srgbClr val="C00000"/>
              </a:solidFill>
              <a:latin typeface="微軟正黑體" pitchFamily="34" charset="-120"/>
              <a:ea typeface="微軟正黑體" pitchFamily="34" charset="-120"/>
            </a:endParaRPr>
          </a:p>
          <a:p>
            <a:pPr marL="544512" indent="-457200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u"/>
              <a:defRPr/>
            </a:pPr>
            <a:r>
              <a:rPr lang="zh-TW" alt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開封的飲料或調酒：</a:t>
            </a:r>
            <a:endParaRPr lang="en-US" altLang="zh-TW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marL="485775" indent="-398463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zh-TW" altLang="en-US" sz="2800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      容易加入無色無味</a:t>
            </a:r>
            <a:r>
              <a:rPr lang="en-US" altLang="zh-TW" sz="2800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G</a:t>
            </a:r>
            <a:r>
              <a:rPr lang="zh-TW" altLang="en-US" sz="2800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水、</a:t>
            </a:r>
            <a:r>
              <a:rPr lang="en-US" altLang="zh-TW" sz="2800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FM2</a:t>
            </a:r>
            <a:r>
              <a:rPr lang="zh-TW" altLang="en-US" sz="2800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毒品。</a:t>
            </a:r>
            <a:endParaRPr lang="en-US" altLang="zh-TW" sz="2800" dirty="0" smtClean="0">
              <a:solidFill>
                <a:srgbClr val="C00000"/>
              </a:solidFill>
              <a:latin typeface="微軟正黑體" pitchFamily="34" charset="-120"/>
              <a:ea typeface="微軟正黑體" pitchFamily="34" charset="-120"/>
            </a:endParaRPr>
          </a:p>
          <a:p>
            <a:pPr marL="544512" indent="-457200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u"/>
              <a:defRPr/>
            </a:pPr>
            <a:r>
              <a:rPr lang="zh-TW" alt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咖啡包、茶包、奶茶包</a:t>
            </a:r>
            <a:r>
              <a:rPr lang="en-US" altLang="zh-TW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…</a:t>
            </a:r>
            <a:r>
              <a:rPr lang="zh-TW" alt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真假難分：</a:t>
            </a:r>
            <a:endParaRPr lang="en-US" altLang="zh-TW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marL="485775" indent="-398463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      </a:t>
            </a:r>
            <a:r>
              <a:rPr lang="zh-TW" altLang="en-US" sz="2800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需留意封口是否重複包裝，如有異常，請勿使用。</a:t>
            </a:r>
            <a:endParaRPr lang="en-US" altLang="zh-TW" sz="2800" dirty="0" smtClean="0">
              <a:solidFill>
                <a:srgbClr val="C0000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2" name="爆炸 1 11"/>
          <p:cNvSpPr/>
          <p:nvPr/>
        </p:nvSpPr>
        <p:spPr bwMode="auto">
          <a:xfrm rot="20720265">
            <a:off x="6280150" y="2682875"/>
            <a:ext cx="2179638" cy="1484313"/>
          </a:xfrm>
          <a:prstGeom prst="irregularSeal1">
            <a:avLst/>
          </a:prstGeom>
          <a:solidFill>
            <a:srgbClr val="FDFBC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>
              <a:defRPr/>
            </a:pPr>
            <a:r>
              <a:rPr kumimoji="1" lang="zh-TW" altLang="en-U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小心受害</a:t>
            </a:r>
          </a:p>
        </p:txBody>
      </p:sp>
      <p:sp>
        <p:nvSpPr>
          <p:cNvPr id="13" name="爆炸 1 12"/>
          <p:cNvSpPr/>
          <p:nvPr/>
        </p:nvSpPr>
        <p:spPr bwMode="auto">
          <a:xfrm rot="21113165">
            <a:off x="6334125" y="1038225"/>
            <a:ext cx="2179638" cy="1536700"/>
          </a:xfrm>
          <a:prstGeom prst="irregularSeal1">
            <a:avLst/>
          </a:prstGeom>
          <a:solidFill>
            <a:srgbClr val="FDFBC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>
              <a:defRPr/>
            </a:pPr>
            <a:r>
              <a:rPr kumimoji="1" lang="zh-TW" altLang="en-U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拒絕誘惑</a:t>
            </a:r>
          </a:p>
        </p:txBody>
      </p:sp>
      <p:sp>
        <p:nvSpPr>
          <p:cNvPr id="16" name="爆炸 1 15"/>
          <p:cNvSpPr/>
          <p:nvPr/>
        </p:nvSpPr>
        <p:spPr bwMode="auto">
          <a:xfrm rot="21304382">
            <a:off x="6662738" y="4179888"/>
            <a:ext cx="2112962" cy="1446212"/>
          </a:xfrm>
          <a:prstGeom prst="irregularSeal1">
            <a:avLst/>
          </a:prstGeom>
          <a:solidFill>
            <a:srgbClr val="FDFBC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>
              <a:defRPr/>
            </a:pPr>
            <a:r>
              <a:rPr kumimoji="1" lang="zh-TW" altLang="en-U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勿觸法網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smtClean="0"/>
          </a:p>
        </p:txBody>
      </p:sp>
      <p:sp>
        <p:nvSpPr>
          <p:cNvPr id="6" name="標題 1"/>
          <p:cNvSpPr txBox="1">
            <a:spLocks/>
          </p:cNvSpPr>
          <p:nvPr/>
        </p:nvSpPr>
        <p:spPr bwMode="auto">
          <a:xfrm>
            <a:off x="398463" y="188913"/>
            <a:ext cx="8412162" cy="83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normAutofit/>
          </a:bodyPr>
          <a:lstStyle/>
          <a:p>
            <a:pPr algn="ctr">
              <a:defRPr/>
            </a:pPr>
            <a:r>
              <a:rPr kumimoji="1" lang="zh-TW" altLang="en-US" sz="4000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  <a:cs typeface="+mj-cs"/>
              </a:rPr>
              <a:t>毒品混合變裝新態樣</a:t>
            </a:r>
          </a:p>
        </p:txBody>
      </p:sp>
      <p:pic>
        <p:nvPicPr>
          <p:cNvPr id="2970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28700"/>
            <a:ext cx="9144000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smtClean="0"/>
          </a:p>
        </p:txBody>
      </p:sp>
      <p:sp>
        <p:nvSpPr>
          <p:cNvPr id="6" name="標題 1"/>
          <p:cNvSpPr txBox="1">
            <a:spLocks/>
          </p:cNvSpPr>
          <p:nvPr/>
        </p:nvSpPr>
        <p:spPr bwMode="auto">
          <a:xfrm>
            <a:off x="398463" y="188913"/>
            <a:ext cx="8412162" cy="78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normAutofit/>
          </a:bodyPr>
          <a:lstStyle/>
          <a:p>
            <a:pPr algn="ctr">
              <a:defRPr/>
            </a:pPr>
            <a:r>
              <a:rPr kumimoji="1" lang="zh-TW" altLang="en-US" sz="4000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  <a:cs typeface="+mj-cs"/>
              </a:rPr>
              <a:t>毒品</a:t>
            </a:r>
            <a:r>
              <a:rPr kumimoji="1" lang="zh-TW" altLang="en-US" sz="40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  <a:cs typeface="+mj-cs"/>
              </a:rPr>
              <a:t>混合</a:t>
            </a:r>
            <a:r>
              <a:rPr kumimoji="1" lang="zh-TW" altLang="en-US" sz="4000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  <a:cs typeface="+mj-cs"/>
              </a:rPr>
              <a:t>變裝新態樣</a:t>
            </a:r>
          </a:p>
        </p:txBody>
      </p:sp>
      <p:pic>
        <p:nvPicPr>
          <p:cNvPr id="3174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66875"/>
            <a:ext cx="2305050" cy="216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2163" y="1619250"/>
            <a:ext cx="2255837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05050" y="1638300"/>
            <a:ext cx="2362200" cy="22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89750" y="1638300"/>
            <a:ext cx="2254250" cy="220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3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876675"/>
            <a:ext cx="316865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4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71825" y="3876675"/>
            <a:ext cx="286702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5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84888" y="3886200"/>
            <a:ext cx="3059112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6" name="Picture 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908720"/>
            <a:ext cx="9144000" cy="715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smtClean="0"/>
          </a:p>
        </p:txBody>
      </p:sp>
      <p:sp>
        <p:nvSpPr>
          <p:cNvPr id="6" name="標題 1"/>
          <p:cNvSpPr txBox="1">
            <a:spLocks/>
          </p:cNvSpPr>
          <p:nvPr/>
        </p:nvSpPr>
        <p:spPr bwMode="auto">
          <a:xfrm>
            <a:off x="398463" y="188913"/>
            <a:ext cx="8412162" cy="78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normAutofit/>
          </a:bodyPr>
          <a:lstStyle/>
          <a:p>
            <a:pPr algn="ctr">
              <a:defRPr/>
            </a:pPr>
            <a:r>
              <a:rPr kumimoji="1" lang="zh-TW" altLang="en-US" sz="4000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  <a:cs typeface="+mj-cs"/>
              </a:rPr>
              <a:t>毒品混合變裝新態樣</a:t>
            </a:r>
          </a:p>
        </p:txBody>
      </p:sp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19250"/>
            <a:ext cx="2995613" cy="2149475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3379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27363" y="1485900"/>
            <a:ext cx="2743200" cy="226695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3379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48350" y="1590675"/>
            <a:ext cx="3295650" cy="2192338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33800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835400"/>
            <a:ext cx="3009900" cy="241935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33801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74988" y="3838575"/>
            <a:ext cx="2757487" cy="245745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33802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7400" y="3862388"/>
            <a:ext cx="3205163" cy="238125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33803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1004888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文字方塊 3"/>
          <p:cNvSpPr txBox="1">
            <a:spLocks noChangeArrowheads="1"/>
          </p:cNvSpPr>
          <p:nvPr/>
        </p:nvSpPr>
        <p:spPr bwMode="auto">
          <a:xfrm>
            <a:off x="242888" y="1035645"/>
            <a:ext cx="8489950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ts val="3200"/>
              </a:lnSpc>
              <a:buFontTx/>
              <a:buBlip>
                <a:blip r:embed="rId3"/>
              </a:buBlip>
              <a:defRPr/>
            </a:pPr>
            <a:r>
              <a:rPr lang="en-US" altLang="zh-TW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K</a:t>
            </a:r>
            <a:r>
              <a:rPr lang="zh-TW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他命</a:t>
            </a:r>
            <a:r>
              <a:rPr lang="en-US" altLang="zh-TW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:</a:t>
            </a:r>
          </a:p>
          <a:p>
            <a:pPr lvl="1">
              <a:lnSpc>
                <a:spcPts val="2800"/>
              </a:lnSpc>
              <a:defRPr/>
            </a:pPr>
            <a:r>
              <a:rPr lang="zh-TW" altLang="en-US" sz="2800" dirty="0">
                <a:latin typeface="微軟正黑體" pitchFamily="34" charset="-120"/>
                <a:ea typeface="微軟正黑體" pitchFamily="34" charset="-120"/>
              </a:rPr>
              <a:t>濫用</a:t>
            </a:r>
            <a:r>
              <a:rPr lang="en-US" altLang="zh-TW" sz="2800" dirty="0">
                <a:latin typeface="微軟正黑體" pitchFamily="34" charset="-120"/>
                <a:ea typeface="微軟正黑體" pitchFamily="34" charset="-120"/>
              </a:rPr>
              <a:t>K</a:t>
            </a:r>
            <a:r>
              <a:rPr lang="zh-TW" altLang="en-US" sz="2800" dirty="0">
                <a:latin typeface="微軟正黑體" pitchFamily="34" charset="-120"/>
                <a:ea typeface="微軟正黑體" pitchFamily="34" charset="-120"/>
              </a:rPr>
              <a:t>他命可能產生心搏過速、血壓上升、意識模糊、幻覺、無理行為及胡言亂語等；長期拉</a:t>
            </a:r>
            <a:r>
              <a:rPr lang="en-US" altLang="zh-TW" sz="2800" dirty="0">
                <a:latin typeface="微軟正黑體" pitchFamily="34" charset="-120"/>
                <a:ea typeface="微軟正黑體" pitchFamily="34" charset="-120"/>
              </a:rPr>
              <a:t>K</a:t>
            </a:r>
            <a:r>
              <a:rPr lang="zh-TW" altLang="en-US" sz="2800" dirty="0">
                <a:latin typeface="微軟正黑體" pitchFamily="34" charset="-120"/>
                <a:ea typeface="微軟正黑體" pitchFamily="34" charset="-120"/>
              </a:rPr>
              <a:t>可能導致頻尿、膀胱發炎、膀胱受損萎縮。</a:t>
            </a:r>
            <a:endParaRPr lang="en-US" altLang="zh-TW" sz="2800" dirty="0">
              <a:latin typeface="微軟正黑體" pitchFamily="34" charset="-120"/>
              <a:ea typeface="微軟正黑體" pitchFamily="34" charset="-120"/>
            </a:endParaRPr>
          </a:p>
          <a:p>
            <a:pPr lvl="1">
              <a:lnSpc>
                <a:spcPts val="2800"/>
              </a:lnSpc>
              <a:defRPr/>
            </a:pPr>
            <a:endParaRPr lang="en-US" altLang="zh-TW" sz="2800" dirty="0">
              <a:latin typeface="微軟正黑體" pitchFamily="34" charset="-120"/>
              <a:ea typeface="微軟正黑體" pitchFamily="34" charset="-120"/>
            </a:endParaRPr>
          </a:p>
          <a:p>
            <a:pPr marL="457200" indent="-457200">
              <a:lnSpc>
                <a:spcPts val="3200"/>
              </a:lnSpc>
              <a:buFontTx/>
              <a:buBlip>
                <a:blip r:embed="rId3"/>
              </a:buBlip>
              <a:defRPr/>
            </a:pPr>
            <a:r>
              <a:rPr lang="zh-TW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搖頭丸</a:t>
            </a:r>
            <a:r>
              <a:rPr lang="en-US" altLang="zh-TW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:</a:t>
            </a:r>
          </a:p>
          <a:p>
            <a:pPr marL="457200">
              <a:lnSpc>
                <a:spcPts val="2800"/>
              </a:lnSpc>
              <a:defRPr/>
            </a:pPr>
            <a:r>
              <a:rPr lang="zh-TW" altLang="en-US" sz="2800" dirty="0">
                <a:latin typeface="微軟正黑體" pitchFamily="34" charset="-120"/>
                <a:ea typeface="微軟正黑體" pitchFamily="34" charset="-120"/>
              </a:rPr>
              <a:t>體溫過高</a:t>
            </a:r>
            <a:r>
              <a:rPr lang="en-US" altLang="zh-TW" sz="2800" dirty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sz="2800" dirty="0">
                <a:latin typeface="微軟正黑體" pitchFamily="34" charset="-120"/>
                <a:ea typeface="微軟正黑體" pitchFamily="34" charset="-120"/>
              </a:rPr>
              <a:t>可高達</a:t>
            </a:r>
            <a:r>
              <a:rPr lang="en-US" altLang="zh-TW" sz="2800" dirty="0">
                <a:latin typeface="微軟正黑體" pitchFamily="34" charset="-120"/>
                <a:ea typeface="微軟正黑體" pitchFamily="34" charset="-120"/>
              </a:rPr>
              <a:t>43℃)</a:t>
            </a:r>
            <a:r>
              <a:rPr lang="zh-TW" altLang="en-US" sz="2800" dirty="0">
                <a:latin typeface="微軟正黑體" pitchFamily="34" charset="-120"/>
                <a:ea typeface="微軟正黑體" pitchFamily="34" charset="-120"/>
              </a:rPr>
              <a:t>、脫水、低血鈉、急性高血壓、心律不整、凝血障礙、橫紋肌溶解及急性腎衰竭等症狀，嚴重者可能導致死亡。</a:t>
            </a:r>
            <a:endParaRPr lang="en-US" altLang="zh-TW" sz="2800" dirty="0">
              <a:latin typeface="微軟正黑體" pitchFamily="34" charset="-120"/>
              <a:ea typeface="微軟正黑體" pitchFamily="34" charset="-120"/>
            </a:endParaRPr>
          </a:p>
          <a:p>
            <a:pPr marL="457200">
              <a:lnSpc>
                <a:spcPts val="2800"/>
              </a:lnSpc>
              <a:defRPr/>
            </a:pPr>
            <a:endParaRPr lang="en-US" altLang="zh-TW" sz="2800" dirty="0">
              <a:latin typeface="微軟正黑體" pitchFamily="34" charset="-120"/>
              <a:ea typeface="微軟正黑體" pitchFamily="34" charset="-120"/>
            </a:endParaRPr>
          </a:p>
          <a:p>
            <a:pPr marL="457200" indent="-457200">
              <a:lnSpc>
                <a:spcPts val="3200"/>
              </a:lnSpc>
              <a:buFontTx/>
              <a:buBlip>
                <a:blip r:embed="rId3"/>
              </a:buBlip>
              <a:defRPr/>
            </a:pPr>
            <a:r>
              <a:rPr lang="zh-TW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安非他命</a:t>
            </a:r>
            <a:r>
              <a:rPr lang="en-US" altLang="zh-TW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:</a:t>
            </a:r>
          </a:p>
          <a:p>
            <a:pPr marL="457200" indent="-457200">
              <a:lnSpc>
                <a:spcPts val="2800"/>
              </a:lnSpc>
              <a:defRPr/>
            </a:pPr>
            <a:r>
              <a:rPr lang="zh-TW" altLang="en-US" sz="32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zh-TW" altLang="en-US" sz="2800" dirty="0">
                <a:latin typeface="微軟正黑體" pitchFamily="34" charset="-120"/>
                <a:ea typeface="微軟正黑體" pitchFamily="34" charset="-120"/>
              </a:rPr>
              <a:t>猜忌、多疑、妄想、情緒不穩、易怒、視幻覺、聽幻覺、觸幻覺、強迫或重覆性的行為及睡眠障礙自殘、暴力攻擊行為。</a:t>
            </a:r>
            <a:endParaRPr lang="zh-TW" altLang="en-US" sz="12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8" name="標題 1"/>
          <p:cNvSpPr>
            <a:spLocks/>
          </p:cNvSpPr>
          <p:nvPr/>
        </p:nvSpPr>
        <p:spPr bwMode="auto">
          <a:xfrm>
            <a:off x="246063" y="333375"/>
            <a:ext cx="8897937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kumimoji="1" lang="zh-TW" alt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  <a:cs typeface="+mj-cs"/>
              </a:rPr>
              <a:t>常見藥物濫用</a:t>
            </a:r>
            <a:r>
              <a:rPr kumimoji="1" lang="en-US" altLang="zh-TW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—</a:t>
            </a:r>
            <a:r>
              <a:rPr kumimoji="1" lang="zh-TW" alt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  <a:cs typeface="+mj-cs"/>
              </a:rPr>
              <a:t>副作用對健康的影響</a:t>
            </a:r>
          </a:p>
        </p:txBody>
      </p:sp>
      <p:sp>
        <p:nvSpPr>
          <p:cNvPr id="9" name="矩形 8"/>
          <p:cNvSpPr/>
          <p:nvPr/>
        </p:nvSpPr>
        <p:spPr>
          <a:xfrm>
            <a:off x="5494287" y="5887403"/>
            <a:ext cx="3649713" cy="959109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TW" altLang="en-US" sz="2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微軟正黑體" pitchFamily="34" charset="-120"/>
                <a:ea typeface="微軟正黑體" pitchFamily="34" charset="-120"/>
              </a:rPr>
              <a:t>拉</a:t>
            </a:r>
            <a:r>
              <a:rPr lang="en-US" altLang="zh-TW" sz="2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微軟正黑體" pitchFamily="34" charset="-120"/>
                <a:ea typeface="微軟正黑體" pitchFamily="34" charset="-120"/>
              </a:rPr>
              <a:t>K</a:t>
            </a:r>
            <a:r>
              <a:rPr lang="zh-TW" altLang="en-US" sz="2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微軟正黑體" pitchFamily="34" charset="-120"/>
                <a:ea typeface="微軟正黑體" pitchFamily="34" charset="-120"/>
              </a:rPr>
              <a:t>早晚膀胱被</a:t>
            </a:r>
            <a:r>
              <a:rPr lang="en-US" altLang="zh-TW" sz="2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微軟正黑體" pitchFamily="34" charset="-120"/>
                <a:ea typeface="微軟正黑體" pitchFamily="34" charset="-120"/>
              </a:rPr>
              <a:t>K.O.</a:t>
            </a:r>
          </a:p>
          <a:p>
            <a:pPr algn="ctr">
              <a:lnSpc>
                <a:spcPct val="150000"/>
              </a:lnSpc>
              <a:defRPr/>
            </a:pPr>
            <a:r>
              <a:rPr lang="zh-TW" altLang="en-US" sz="2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微軟正黑體" pitchFamily="34" charset="-120"/>
                <a:ea typeface="微軟正黑體" pitchFamily="34" charset="-120"/>
              </a:rPr>
              <a:t>還會讓你做惡夢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自訂設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431TGp_hopedraw_dark_ani">
  <a:themeElements>
    <a:clrScheme name="1_431TGp_hopedraw_dark_ani 5">
      <a:dk1>
        <a:srgbClr val="000000"/>
      </a:dk1>
      <a:lt1>
        <a:srgbClr val="0BA6F3"/>
      </a:lt1>
      <a:dk2>
        <a:srgbClr val="CCFFFF"/>
      </a:dk2>
      <a:lt2>
        <a:srgbClr val="1C1C1C"/>
      </a:lt2>
      <a:accent1>
        <a:srgbClr val="F29000"/>
      </a:accent1>
      <a:accent2>
        <a:srgbClr val="98C630"/>
      </a:accent2>
      <a:accent3>
        <a:srgbClr val="AAD0F8"/>
      </a:accent3>
      <a:accent4>
        <a:srgbClr val="000000"/>
      </a:accent4>
      <a:accent5>
        <a:srgbClr val="F7C6AA"/>
      </a:accent5>
      <a:accent6>
        <a:srgbClr val="89B32A"/>
      </a:accent6>
      <a:hlink>
        <a:srgbClr val="1E04DE"/>
      </a:hlink>
      <a:folHlink>
        <a:srgbClr val="53AADB"/>
      </a:folHlink>
    </a:clrScheme>
    <a:fontScheme name="1_431TGp_hopedraw_dark_ani">
      <a:majorFont>
        <a:latin typeface="Tw Cen MT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431TGp_hopedraw_dark_ani 1">
        <a:dk1>
          <a:srgbClr val="000000"/>
        </a:dk1>
        <a:lt1>
          <a:srgbClr val="4FD2D9"/>
        </a:lt1>
        <a:dk2>
          <a:srgbClr val="FFFFFF"/>
        </a:dk2>
        <a:lt2>
          <a:srgbClr val="1C1C1C"/>
        </a:lt2>
        <a:accent1>
          <a:srgbClr val="E6CD10"/>
        </a:accent1>
        <a:accent2>
          <a:srgbClr val="36A1D6"/>
        </a:accent2>
        <a:accent3>
          <a:srgbClr val="B2E5E9"/>
        </a:accent3>
        <a:accent4>
          <a:srgbClr val="000000"/>
        </a:accent4>
        <a:accent5>
          <a:srgbClr val="F0E3AA"/>
        </a:accent5>
        <a:accent6>
          <a:srgbClr val="3091C2"/>
        </a:accent6>
        <a:hlink>
          <a:srgbClr val="DA6CE2"/>
        </a:hlink>
        <a:folHlink>
          <a:srgbClr val="F46C7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431TGp_hopedraw_dark_ani 2">
        <a:dk1>
          <a:srgbClr val="000000"/>
        </a:dk1>
        <a:lt1>
          <a:srgbClr val="FBCD4B"/>
        </a:lt1>
        <a:dk2>
          <a:srgbClr val="FFFFFF"/>
        </a:dk2>
        <a:lt2>
          <a:srgbClr val="1C1C1C"/>
        </a:lt2>
        <a:accent1>
          <a:srgbClr val="7AB31D"/>
        </a:accent1>
        <a:accent2>
          <a:srgbClr val="22CC97"/>
        </a:accent2>
        <a:accent3>
          <a:srgbClr val="FDE3B1"/>
        </a:accent3>
        <a:accent4>
          <a:srgbClr val="000000"/>
        </a:accent4>
        <a:accent5>
          <a:srgbClr val="BED6AB"/>
        </a:accent5>
        <a:accent6>
          <a:srgbClr val="1EB988"/>
        </a:accent6>
        <a:hlink>
          <a:srgbClr val="27B3E5"/>
        </a:hlink>
        <a:folHlink>
          <a:srgbClr val="8F63E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431TGp_hopedraw_dark_ani 3">
        <a:dk1>
          <a:srgbClr val="000000"/>
        </a:dk1>
        <a:lt1>
          <a:srgbClr val="0BA6F3"/>
        </a:lt1>
        <a:dk2>
          <a:srgbClr val="CCFFFF"/>
        </a:dk2>
        <a:lt2>
          <a:srgbClr val="1C1C1C"/>
        </a:lt2>
        <a:accent1>
          <a:srgbClr val="F29000"/>
        </a:accent1>
        <a:accent2>
          <a:srgbClr val="98C630"/>
        </a:accent2>
        <a:accent3>
          <a:srgbClr val="AAD0F8"/>
        </a:accent3>
        <a:accent4>
          <a:srgbClr val="000000"/>
        </a:accent4>
        <a:accent5>
          <a:srgbClr val="F7C6AA"/>
        </a:accent5>
        <a:accent6>
          <a:srgbClr val="89B32A"/>
        </a:accent6>
        <a:hlink>
          <a:srgbClr val="EEC100"/>
        </a:hlink>
        <a:folHlink>
          <a:srgbClr val="53AA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431TGp_hopedraw_dark_ani 4">
        <a:dk1>
          <a:srgbClr val="000000"/>
        </a:dk1>
        <a:lt1>
          <a:srgbClr val="0BA6F3"/>
        </a:lt1>
        <a:dk2>
          <a:srgbClr val="CCFFFF"/>
        </a:dk2>
        <a:lt2>
          <a:srgbClr val="1C1C1C"/>
        </a:lt2>
        <a:accent1>
          <a:srgbClr val="F29000"/>
        </a:accent1>
        <a:accent2>
          <a:srgbClr val="98C630"/>
        </a:accent2>
        <a:accent3>
          <a:srgbClr val="AAD0F8"/>
        </a:accent3>
        <a:accent4>
          <a:srgbClr val="000000"/>
        </a:accent4>
        <a:accent5>
          <a:srgbClr val="F7C6AA"/>
        </a:accent5>
        <a:accent6>
          <a:srgbClr val="89B32A"/>
        </a:accent6>
        <a:hlink>
          <a:srgbClr val="181300"/>
        </a:hlink>
        <a:folHlink>
          <a:srgbClr val="53AA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431TGp_hopedraw_dark_ani 5">
        <a:dk1>
          <a:srgbClr val="000000"/>
        </a:dk1>
        <a:lt1>
          <a:srgbClr val="0BA6F3"/>
        </a:lt1>
        <a:dk2>
          <a:srgbClr val="CCFFFF"/>
        </a:dk2>
        <a:lt2>
          <a:srgbClr val="1C1C1C"/>
        </a:lt2>
        <a:accent1>
          <a:srgbClr val="F29000"/>
        </a:accent1>
        <a:accent2>
          <a:srgbClr val="98C630"/>
        </a:accent2>
        <a:accent3>
          <a:srgbClr val="AAD0F8"/>
        </a:accent3>
        <a:accent4>
          <a:srgbClr val="000000"/>
        </a:accent4>
        <a:accent5>
          <a:srgbClr val="F7C6AA"/>
        </a:accent5>
        <a:accent6>
          <a:srgbClr val="89B32A"/>
        </a:accent6>
        <a:hlink>
          <a:srgbClr val="1E04DE"/>
        </a:hlink>
        <a:folHlink>
          <a:srgbClr val="53AAD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3150</TotalTime>
  <Words>1339</Words>
  <Application>Microsoft Office PowerPoint</Application>
  <PresentationFormat>如螢幕大小 (4:3)</PresentationFormat>
  <Paragraphs>135</Paragraphs>
  <Slides>14</Slides>
  <Notes>13</Notes>
  <HiddenSlides>0</HiddenSlides>
  <MMClips>0</MMClips>
  <ScaleCrop>false</ScaleCrop>
  <HeadingPairs>
    <vt:vector size="6" baseType="variant">
      <vt:variant>
        <vt:lpstr>使用字型</vt:lpstr>
      </vt:variant>
      <vt:variant>
        <vt:i4>13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14</vt:i4>
      </vt:variant>
    </vt:vector>
  </HeadingPairs>
  <TitlesOfParts>
    <vt:vector size="29" baseType="lpstr">
      <vt:lpstr>Arial</vt:lpstr>
      <vt:lpstr>Calibri Light</vt:lpstr>
      <vt:lpstr>Calibri</vt:lpstr>
      <vt:lpstr>新細明體</vt:lpstr>
      <vt:lpstr>標楷體</vt:lpstr>
      <vt:lpstr>微軟正黑體</vt:lpstr>
      <vt:lpstr>Estrangelo Edessa</vt:lpstr>
      <vt:lpstr>華康中圓體</vt:lpstr>
      <vt:lpstr>Times New Roman</vt:lpstr>
      <vt:lpstr>Wingdings</vt:lpstr>
      <vt:lpstr>Tw Cen MT</vt:lpstr>
      <vt:lpstr>Verdana</vt:lpstr>
      <vt:lpstr>SimSun</vt:lpstr>
      <vt:lpstr>自訂設計</vt:lpstr>
      <vt:lpstr>1_431TGp_hopedraw_dark_ani</vt:lpstr>
      <vt:lpstr>友善校園  『掌握未來，拒絕毒品腐蝕』               深化推動紫錐花運動</vt:lpstr>
      <vt:lpstr>吸毒者第一次使用的動機？</vt:lpstr>
      <vt:lpstr>全國藥物濫用調查 吸毒者取得毒品的來源</vt:lpstr>
      <vt:lpstr>吸毒者第一次使用非法藥物的場所</vt:lpstr>
      <vt:lpstr>毒品混合變裝新態樣</vt:lpstr>
      <vt:lpstr>投影片 6</vt:lpstr>
      <vt:lpstr>投影片 7</vt:lpstr>
      <vt:lpstr>投影片 8</vt:lpstr>
      <vt:lpstr>投影片 9</vt:lpstr>
      <vt:lpstr>健康、反毒、愛人愛己—健康自主管理</vt:lpstr>
      <vt:lpstr>生活技能訓練—學習反毒能力</vt:lpstr>
      <vt:lpstr>常見濫用藥物、相關法令及其刑責</vt:lpstr>
      <vt:lpstr>投影片 13</vt:lpstr>
      <vt:lpstr>投影片 14</vt:lpstr>
    </vt:vector>
  </TitlesOfParts>
  <Company>HBT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刘万祥</dc:creator>
  <cp:lastModifiedBy>admin</cp:lastModifiedBy>
  <cp:revision>272</cp:revision>
  <cp:lastPrinted>2017-02-24T07:12:09Z</cp:lastPrinted>
  <dcterms:created xsi:type="dcterms:W3CDTF">2006-07-25T08:50:10Z</dcterms:created>
  <dcterms:modified xsi:type="dcterms:W3CDTF">2017-03-08T12:24:25Z</dcterms:modified>
</cp:coreProperties>
</file>